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93" r:id="rId9"/>
    <p:sldId id="264" r:id="rId10"/>
    <p:sldId id="265" r:id="rId11"/>
    <p:sldId id="266" r:id="rId12"/>
    <p:sldId id="267" r:id="rId13"/>
    <p:sldId id="294" r:id="rId14"/>
    <p:sldId id="271" r:id="rId15"/>
    <p:sldId id="295"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1" r:id="rId33"/>
    <p:sldId id="29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7"/>
  </p:normalViewPr>
  <p:slideViewPr>
    <p:cSldViewPr snapToGrid="0">
      <p:cViewPr varScale="1">
        <p:scale>
          <a:sx n="114" d="100"/>
          <a:sy n="114"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862B1-415D-5840-86C5-3ECAED9E3EA3}" type="datetimeFigureOut">
              <a:rPr lang="en-US" smtClean="0"/>
              <a:t>5/2/23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21278-5948-6649-AAAE-D1F650E7E7F7}" type="slidenum">
              <a:rPr lang="en-US" smtClean="0"/>
              <a:t>‹#›</a:t>
            </a:fld>
            <a:endParaRPr lang="en-US"/>
          </a:p>
        </p:txBody>
      </p:sp>
    </p:spTree>
    <p:extLst>
      <p:ext uri="{BB962C8B-B14F-4D97-AF65-F5344CB8AC3E}">
        <p14:creationId xmlns:p14="http://schemas.microsoft.com/office/powerpoint/2010/main" val="11017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Access and adapt your Facilitator Guide: </a:t>
            </a:r>
            <a:r>
              <a:rPr sz="1100" u="sng">
                <a:solidFill>
                  <a:srgbClr val="0000FF"/>
                </a:solidFill>
                <a:latin typeface="Arial"/>
                <a:ea typeface="+mn-ea"/>
                <a:cs typeface="Arial"/>
              </a:rPr>
              <a:t>https://docs.google.com/document/d/1OU4Ka9azzwp1AAwdrDLa7DHECYmfmhiYmlJMTNABsek/copy</a:t>
            </a:r>
            <a:r>
              <a:rPr sz="1100">
                <a:solidFill>
                  <a:srgbClr val="585858"/>
                </a:solidFill>
                <a:latin typeface="Arial"/>
                <a:ea typeface="+mn-ea"/>
                <a:cs typeface="Arial"/>
              </a:rPr>
              <a:t> </a:t>
            </a:r>
            <a:r>
              <a:rPr sz="1100">
                <a:solidFill>
                  <a:srgbClr val="000000"/>
                </a:solidFill>
                <a:latin typeface="Arial"/>
                <a:ea typeface="+mn-ea"/>
                <a:cs typeface="Arial"/>
              </a:rPr>
              <a:t>●</a:t>
            </a:r>
            <a:r>
              <a:rPr sz="1100">
                <a:solidFill>
                  <a:srgbClr val="585858"/>
                </a:solidFill>
                <a:latin typeface="Arial"/>
                <a:ea typeface="+mn-ea"/>
                <a:cs typeface="Arial"/>
              </a:rPr>
              <a:t>If you’d like to download the MOC Canvas course for Facilitators from Canvas Commons to adapt to your local context and needs, you can access the instructions here: </a:t>
            </a:r>
            <a:r>
              <a:rPr sz="1100" u="sng">
                <a:solidFill>
                  <a:srgbClr val="0000FF"/>
                </a:solidFill>
                <a:latin typeface="Arial"/>
                <a:ea typeface="+mn-ea"/>
                <a:cs typeface="Arial"/>
              </a:rPr>
              <a:t>https://docs.google.com/document/d/1fvCgx2WsMz2KR6T5YM7JuJk1md-m0Ovz_rs8V-xCVLI/edit?usp=sharing</a:t>
            </a:r>
            <a:r>
              <a:rPr sz="1100">
                <a:solidFill>
                  <a:srgbClr val="585858"/>
                </a:solidFill>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1 of Instructions)</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You can create each banner separately so each Core Prop can slide in one at time.</a:t>
            </a:r>
            <a:r>
              <a:rPr sz="1100">
                <a:solidFill>
                  <a:srgbClr val="000000"/>
                </a:solidFill>
                <a:latin typeface="Arial"/>
                <a:ea typeface="+mn-ea"/>
                <a:cs typeface="Arial"/>
              </a:rPr>
              <a:t>●</a:t>
            </a:r>
            <a:r>
              <a:rPr sz="1100">
                <a:solidFill>
                  <a:srgbClr val="263248"/>
                </a:solidFill>
                <a:latin typeface="Arial"/>
                <a:ea typeface="+mn-ea"/>
                <a:cs typeface="Arial"/>
              </a:rPr>
              <a:t>Teachers are committed to students and their learning.</a:t>
            </a:r>
            <a:r>
              <a:rPr sz="1100">
                <a:solidFill>
                  <a:srgbClr val="000000"/>
                </a:solidFill>
                <a:latin typeface="Arial"/>
                <a:ea typeface="+mn-ea"/>
                <a:cs typeface="Arial"/>
              </a:rPr>
              <a:t>●</a:t>
            </a:r>
            <a:r>
              <a:rPr sz="1100">
                <a:solidFill>
                  <a:srgbClr val="263248"/>
                </a:solidFill>
                <a:latin typeface="Arial"/>
                <a:ea typeface="+mn-ea"/>
                <a:cs typeface="Arial"/>
              </a:rPr>
              <a:t>Teachers know the subjects they teach and how to teach those subjects to students.</a:t>
            </a:r>
            <a:r>
              <a:rPr sz="1100">
                <a:solidFill>
                  <a:srgbClr val="000000"/>
                </a:solidFill>
                <a:latin typeface="Arial"/>
                <a:ea typeface="+mn-ea"/>
                <a:cs typeface="Arial"/>
              </a:rPr>
              <a:t>●</a:t>
            </a:r>
            <a:r>
              <a:rPr sz="1100">
                <a:solidFill>
                  <a:srgbClr val="263248"/>
                </a:solidFill>
                <a:latin typeface="Arial"/>
                <a:ea typeface="+mn-ea"/>
                <a:cs typeface="Arial"/>
              </a:rPr>
              <a:t>Teachers are responsible for managing and monitoring student learning. </a:t>
            </a:r>
            <a:r>
              <a:rPr sz="1100">
                <a:solidFill>
                  <a:srgbClr val="000000"/>
                </a:solidFill>
                <a:latin typeface="Arial"/>
                <a:ea typeface="+mn-ea"/>
                <a:cs typeface="Arial"/>
              </a:rPr>
              <a:t>●</a:t>
            </a:r>
            <a:r>
              <a:rPr sz="1100">
                <a:solidFill>
                  <a:srgbClr val="263248"/>
                </a:solidFill>
                <a:latin typeface="Arial"/>
                <a:ea typeface="+mn-ea"/>
                <a:cs typeface="Arial"/>
              </a:rPr>
              <a:t>Teachers think systematically about their practice and learn from experience.</a:t>
            </a:r>
            <a:r>
              <a:rPr sz="1100">
                <a:solidFill>
                  <a:srgbClr val="000000"/>
                </a:solidFill>
                <a:latin typeface="Arial"/>
                <a:ea typeface="+mn-ea"/>
                <a:cs typeface="Arial"/>
              </a:rPr>
              <a:t>●</a:t>
            </a:r>
            <a:r>
              <a:rPr sz="1100">
                <a:solidFill>
                  <a:srgbClr val="263248"/>
                </a:solidFill>
                <a:latin typeface="Arial"/>
                <a:ea typeface="+mn-ea"/>
                <a:cs typeface="Arial"/>
              </a:rPr>
              <a:t>Teachers are members of learning communities.</a:t>
            </a:r>
            <a:r>
              <a:rPr sz="1100">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3970938" y="8718603"/>
            <a:ext cx="3037840" cy="458364"/>
          </a:xfrm>
          <a:prstGeom prst="rect">
            <a:avLst/>
          </a:prstGeom>
          <a:noFill/>
          <a:ln>
            <a:miter lim="800000"/>
            <a:headEnd/>
            <a:tailEnd/>
          </a:ln>
        </p:spPr>
        <p:txBody>
          <a:bodyPr/>
          <a:lstStyle/>
          <a:p>
            <a:fld id="{7B4AC8C9-1AEC-4D76-AE5F-22FBDFCFD476}" type="slidenum">
              <a:rPr lang="en-US" altLang="en-US"/>
              <a:pPr/>
              <a:t>13</a:t>
            </a:fld>
            <a:endParaRPr lang="en-US" altLang="en-US" dirty="0"/>
          </a:p>
        </p:txBody>
      </p:sp>
      <p:sp>
        <p:nvSpPr>
          <p:cNvPr id="47107" name="Rectangle 2"/>
          <p:cNvSpPr>
            <a:spLocks noGrp="1" noRot="1" noChangeAspect="1" noChangeArrowheads="1" noTextEdit="1"/>
          </p:cNvSpPr>
          <p:nvPr>
            <p:ph type="sldImg"/>
          </p:nvPr>
        </p:nvSpPr>
        <p:spPr bwMode="auto">
          <a:xfrm>
            <a:off x="446088" y="688975"/>
            <a:ext cx="6118225" cy="3441700"/>
          </a:xfrm>
          <a:prstGeom prst="rect">
            <a:avLst/>
          </a:prstGeom>
          <a:noFill/>
          <a:ln>
            <a:miter lim="800000"/>
            <a:headEnd/>
            <a:tailEnd/>
          </a:ln>
        </p:spPr>
      </p:sp>
      <p:sp>
        <p:nvSpPr>
          <p:cNvPr id="47108" name="Rectangle 3"/>
          <p:cNvSpPr>
            <a:spLocks noGrp="1" noChangeArrowheads="1"/>
          </p:cNvSpPr>
          <p:nvPr>
            <p:ph type="body" idx="1"/>
          </p:nvPr>
        </p:nvSpPr>
        <p:spPr bwMode="auto">
          <a:xfrm>
            <a:off x="701040" y="4359302"/>
            <a:ext cx="5608320" cy="4130119"/>
          </a:xfrm>
          <a:prstGeom prst="rect">
            <a:avLst/>
          </a:prstGeom>
          <a:noFill/>
          <a:ln>
            <a:miter lim="800000"/>
            <a:headEnd/>
            <a:tailEnd/>
          </a:ln>
        </p:spPr>
        <p:txBody>
          <a:bodyPr/>
          <a:lstStyle/>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a:t>
            </a:r>
          </a:p>
          <a:p>
            <a:pPr eaLnBrk="1" hangingPunct="1"/>
            <a:endParaRPr lang="en-US" altLang="en-US" dirty="0"/>
          </a:p>
          <a:p>
            <a:pPr eaLnBrk="1" hangingPunct="1"/>
            <a:r>
              <a:rPr lang="en-US" altLang="en-US" dirty="0"/>
              <a:t>This slide goes through the steps of the Architecture of Accomplished Teaching and relates the steps to the 5 Core Propositions. </a:t>
            </a:r>
          </a:p>
          <a:p>
            <a:pPr eaLnBrk="1" hangingPunct="1"/>
            <a:endParaRPr lang="en-US" altLang="en-US" dirty="0"/>
          </a:p>
        </p:txBody>
      </p:sp>
    </p:spTree>
    <p:extLst>
      <p:ext uri="{BB962C8B-B14F-4D97-AF65-F5344CB8AC3E}">
        <p14:creationId xmlns:p14="http://schemas.microsoft.com/office/powerpoint/2010/main" val="3724027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 of Guide)</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226934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●The slides that follow are intended to support candidates planning and developing their MOC</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(P.</a:t>
            </a:r>
            <a:r>
              <a:rPr sz="1100">
                <a:solidFill>
                  <a:srgbClr val="000000"/>
                </a:solidFill>
                <a:latin typeface="Arial"/>
                <a:ea typeface="+mn-ea"/>
                <a:cs typeface="Arial"/>
              </a:rPr>
              <a:t> 4-8 of Instructions)</a:t>
            </a:r>
          </a:p>
        </p:txBody>
      </p:sp>
      <p:sp>
        <p:nvSpPr>
          <p:cNvPr id="4" name="Slide Number Placeholder 3"/>
          <p:cNvSpPr>
            <a:spLocks noGrp="1"/>
          </p:cNvSpPr>
          <p:nvPr>
            <p:ph type="sldNum" sz="quarter" idx="5"/>
          </p:nvPr>
        </p:nvSpPr>
        <p:spPr/>
        <p:txBody>
          <a:bodyPr/>
          <a:lstStyle/>
          <a:p>
            <a:fld id="{4F38AFD9-D5DB-4A47-A4BE-251B4DF1413A}" type="slidenum">
              <a:rPr lang="en-US"/>
              <a:t>17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Facilitator should remind candidates to reference the instructions directly. (P.4 for PGEs and 7 of Instructions)</a:t>
            </a:r>
            <a:r>
              <a:rPr sz="1800">
                <a:solidFill>
                  <a:srgbClr val="585858"/>
                </a:solidFill>
                <a:latin typeface="Arial"/>
                <a:ea typeface="+mn-ea"/>
                <a:cs typeface="Arial"/>
              </a:rPr>
              <a:t>●</a:t>
            </a:r>
            <a:r>
              <a:rPr sz="1100">
                <a:solidFill>
                  <a:srgbClr val="585858"/>
                </a:solidFill>
                <a:latin typeface="Arial"/>
                <a:ea typeface="+mn-ea"/>
                <a:cs typeface="Arial"/>
              </a:rPr>
              <a:t>Emphasize that it’s all about connecting the PGE to student learning</a:t>
            </a:r>
          </a:p>
        </p:txBody>
      </p:sp>
      <p:sp>
        <p:nvSpPr>
          <p:cNvPr id="4" name="Slide Number Placeholder 3"/>
          <p:cNvSpPr>
            <a:spLocks noGrp="1"/>
          </p:cNvSpPr>
          <p:nvPr>
            <p:ph type="sldNum" sz="quarter" idx="5"/>
          </p:nvPr>
        </p:nvSpPr>
        <p:spPr/>
        <p:txBody>
          <a:bodyPr/>
          <a:lstStyle/>
          <a:p>
            <a:fld id="{4F38AFD9-D5DB-4A47-A4BE-251B4DF1413A}" type="slidenum">
              <a:rPr lang="en-US"/>
              <a:t>18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b="1">
                <a:solidFill>
                  <a:srgbClr val="585858"/>
                </a:solidFill>
                <a:latin typeface="Arial"/>
                <a:ea typeface="+mn-ea"/>
                <a:cs typeface="Arial"/>
              </a:rPr>
              <a:t>●</a:t>
            </a:r>
            <a:r>
              <a:rPr sz="1100" b="1">
                <a:solidFill>
                  <a:srgbClr val="585858"/>
                </a:solidFill>
                <a:latin typeface="Arial"/>
                <a:ea typeface="+mn-ea"/>
                <a:cs typeface="Arial"/>
              </a:rPr>
              <a:t>Note: </a:t>
            </a:r>
            <a:r>
              <a:rPr sz="1100">
                <a:solidFill>
                  <a:srgbClr val="585858"/>
                </a:solidFill>
                <a:latin typeface="Arial"/>
                <a:ea typeface="+mn-ea"/>
                <a:cs typeface="Arial"/>
              </a:rPr>
              <a:t>Slide titled</a:t>
            </a:r>
            <a:r>
              <a:rPr sz="1200">
                <a:solidFill>
                  <a:srgbClr val="585858"/>
                </a:solidFill>
                <a:latin typeface="Arial"/>
                <a:ea typeface="+mn-ea"/>
                <a:cs typeface="Arial"/>
              </a:rPr>
              <a:t>:</a:t>
            </a:r>
            <a:r>
              <a:rPr sz="1100" i="1">
                <a:solidFill>
                  <a:srgbClr val="585858"/>
                </a:solidFill>
                <a:latin typeface="Arial"/>
                <a:ea typeface="+mn-ea"/>
                <a:cs typeface="Arial"/>
              </a:rPr>
              <a:t> PGE Brainstorming and Organizing Activity</a:t>
            </a:r>
            <a:r>
              <a:rPr sz="1100">
                <a:solidFill>
                  <a:srgbClr val="585858"/>
                </a:solidFill>
                <a:latin typeface="Arial"/>
                <a:ea typeface="+mn-ea"/>
                <a:cs typeface="Arial"/>
              </a:rPr>
              <a:t> </a:t>
            </a:r>
            <a:r>
              <a:rPr sz="1000">
                <a:solidFill>
                  <a:srgbClr val="585858"/>
                </a:solidFill>
                <a:latin typeface="Arial"/>
                <a:ea typeface="+mn-ea"/>
                <a:cs typeface="Arial"/>
              </a:rPr>
              <a:t>and Slide titled:</a:t>
            </a:r>
            <a:r>
              <a:rPr sz="1200" i="1">
                <a:solidFill>
                  <a:srgbClr val="585858"/>
                </a:solidFill>
                <a:latin typeface="Arial"/>
                <a:ea typeface="+mn-ea"/>
                <a:cs typeface="Arial"/>
              </a:rPr>
              <a:t>Nearpod OR Lino or JamBoard</a:t>
            </a:r>
            <a:r>
              <a:rPr sz="1000">
                <a:solidFill>
                  <a:srgbClr val="585858"/>
                </a:solidFill>
                <a:latin typeface="Arial"/>
                <a:ea typeface="+mn-ea"/>
                <a:cs typeface="Arial"/>
              </a:rPr>
              <a:t> a</a:t>
            </a:r>
            <a:r>
              <a:rPr sz="1100">
                <a:solidFill>
                  <a:srgbClr val="585858"/>
                </a:solidFill>
                <a:latin typeface="Arial"/>
                <a:ea typeface="+mn-ea"/>
                <a:cs typeface="Arial"/>
              </a:rPr>
              <a:t>re duplicate activities. Facilitator can determine which activity to conduct depending if this workshop is held virtually or face-to-face.</a:t>
            </a:r>
          </a:p>
        </p:txBody>
      </p:sp>
      <p:sp>
        <p:nvSpPr>
          <p:cNvPr id="4" name="Slide Number Placeholder 3"/>
          <p:cNvSpPr>
            <a:spLocks noGrp="1"/>
          </p:cNvSpPr>
          <p:nvPr>
            <p:ph type="sldNum" sz="quarter" idx="5"/>
          </p:nvPr>
        </p:nvSpPr>
        <p:spPr/>
        <p:txBody>
          <a:bodyPr/>
          <a:lstStyle/>
          <a:p>
            <a:fld id="{4F38AFD9-D5DB-4A47-A4BE-251B4DF1413A}" type="slidenum">
              <a:rPr lang="en-US"/>
              <a:t>19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Facilitator should remind candidates to reference the instructions directly. (P. 17 of Instructions)</a:t>
            </a:r>
            <a:r>
              <a:rPr sz="1100">
                <a:solidFill>
                  <a:srgbClr val="000000"/>
                </a:solidFill>
                <a:latin typeface="Arial"/>
                <a:ea typeface="+mn-ea"/>
                <a:cs typeface="Arial"/>
              </a:rPr>
              <a:t>●</a:t>
            </a:r>
            <a:r>
              <a:rPr sz="1100">
                <a:solidFill>
                  <a:srgbClr val="585858"/>
                </a:solidFill>
                <a:latin typeface="Arial"/>
                <a:ea typeface="+mn-ea"/>
                <a:cs typeface="Arial"/>
              </a:rPr>
              <a:t>Candidates often question the term context. Provide a working explanation of this term. </a:t>
            </a:r>
            <a:r>
              <a:rPr sz="1100">
                <a:solidFill>
                  <a:srgbClr val="000000"/>
                </a:solidFill>
                <a:latin typeface="Arial"/>
                <a:ea typeface="+mn-ea"/>
                <a:cs typeface="Arial"/>
              </a:rPr>
              <a:t>●</a:t>
            </a:r>
            <a:r>
              <a:rPr sz="1100">
                <a:solidFill>
                  <a:srgbClr val="585858"/>
                </a:solidFill>
                <a:latin typeface="Arial"/>
                <a:ea typeface="+mn-ea"/>
                <a:cs typeface="Arial"/>
              </a:rPr>
              <a:t>Context provides a big picture/background or the why of the identified need. The need provides a more detailed explanation of what needs to be addressed and the why. </a:t>
            </a:r>
            <a:r>
              <a:rPr sz="1100">
                <a:latin typeface="Arial"/>
                <a:ea typeface="+mn-ea"/>
                <a:cs typeface="Arial"/>
              </a:rPr>
              <a:t> </a:t>
            </a:r>
            <a:r>
              <a:rPr sz="1100">
                <a:solidFill>
                  <a:srgbClr val="000000"/>
                </a:solidFill>
                <a:latin typeface="Arial"/>
                <a:ea typeface="+mn-ea"/>
                <a:cs typeface="Arial"/>
              </a:rPr>
              <a:t>●</a:t>
            </a:r>
            <a:r>
              <a:rPr sz="1100">
                <a:solidFill>
                  <a:srgbClr val="585858"/>
                </a:solidFill>
                <a:latin typeface="Arial"/>
                <a:ea typeface="+mn-ea"/>
                <a:cs typeface="Arial"/>
              </a:rPr>
              <a:t>Example of CONTEXT: The global pandemic has required teachers to explore virtual/remote teaching and learning opportunities. </a:t>
            </a:r>
            <a:r>
              <a:rPr sz="1100">
                <a:solidFill>
                  <a:srgbClr val="000000"/>
                </a:solidFill>
                <a:latin typeface="Arial"/>
                <a:ea typeface="+mn-ea"/>
                <a:cs typeface="Arial"/>
              </a:rPr>
              <a:t>●</a:t>
            </a:r>
            <a:r>
              <a:rPr sz="1100">
                <a:solidFill>
                  <a:srgbClr val="585858"/>
                </a:solidFill>
                <a:latin typeface="Arial"/>
                <a:ea typeface="+mn-ea"/>
                <a:cs typeface="Arial"/>
              </a:rPr>
              <a:t>Example of NEED: Students need to have more opportunities to engage with content during virtual settings to scaffold and comprehend content. </a:t>
            </a:r>
            <a:r>
              <a:rPr sz="1100">
                <a:solidFill>
                  <a:srgbClr val="000000"/>
                </a:solidFill>
                <a:latin typeface="Arial"/>
                <a:ea typeface="+mn-ea"/>
                <a:cs typeface="Arial"/>
              </a:rPr>
              <a:t>●</a:t>
            </a:r>
            <a:r>
              <a:rPr sz="1100">
                <a:solidFill>
                  <a:srgbClr val="585858"/>
                </a:solidFill>
                <a:latin typeface="Arial"/>
                <a:ea typeface="+mn-ea"/>
                <a:cs typeface="Arial"/>
              </a:rPr>
              <a:t>Example of RESPONSE to the NEED/PGE: Teacher engages in or leads professional development exploring best practices to engage students in virtual learning.</a:t>
            </a:r>
          </a:p>
        </p:txBody>
      </p:sp>
      <p:sp>
        <p:nvSpPr>
          <p:cNvPr id="4" name="Slide Number Placeholder 3"/>
          <p:cNvSpPr>
            <a:spLocks noGrp="1"/>
          </p:cNvSpPr>
          <p:nvPr>
            <p:ph type="sldNum" sz="quarter" idx="5"/>
          </p:nvPr>
        </p:nvSpPr>
        <p:spPr/>
        <p:txBody>
          <a:bodyPr/>
          <a:lstStyle/>
          <a:p>
            <a:fld id="{4F38AFD9-D5DB-4A47-A4BE-251B4DF1413A}" type="slidenum">
              <a:rPr lang="en-US"/>
              <a:t>22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17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25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20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●Facilitator should remind candidates to reference the instructions directly. (P. 20-25 and 27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a:t>
            </a:r>
            <a:r>
              <a:rPr sz="1100">
                <a:solidFill>
                  <a:srgbClr val="000000"/>
                </a:solidFill>
                <a:latin typeface="Arial"/>
                <a:ea typeface="+mn-ea"/>
                <a:cs typeface="Arial"/>
              </a:rPr>
              <a:t>(P. 24 of Instructions)</a:t>
            </a:r>
          </a:p>
        </p:txBody>
      </p:sp>
      <p:sp>
        <p:nvSpPr>
          <p:cNvPr id="4" name="Slide Number Placeholder 3"/>
          <p:cNvSpPr>
            <a:spLocks noGrp="1"/>
          </p:cNvSpPr>
          <p:nvPr>
            <p:ph type="sldNum" sz="quarter" idx="5"/>
          </p:nvPr>
        </p:nvSpPr>
        <p:spPr/>
        <p:txBody>
          <a:bodyPr/>
          <a:lstStyle/>
          <a:p>
            <a:fld id="{4F38AFD9-D5DB-4A47-A4BE-251B4DF1413A}" type="slidenum">
              <a:rPr lang="en-US"/>
              <a:t>28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263248"/>
                </a:solidFill>
                <a:latin typeface="Arial"/>
                <a:ea typeface="+mn-ea"/>
                <a:cs typeface="Arial"/>
              </a:rPr>
              <a:t>Facilitator should remind candidates to reference the instructions directly. (pages </a:t>
            </a:r>
            <a:r>
              <a:rPr sz="1100">
                <a:solidFill>
                  <a:srgbClr val="000000"/>
                </a:solidFill>
                <a:latin typeface="Arial"/>
                <a:ea typeface="+mn-ea"/>
                <a:cs typeface="Arial"/>
              </a:rPr>
              <a:t>19, 25, 28-29)</a:t>
            </a:r>
          </a:p>
        </p:txBody>
      </p:sp>
      <p:sp>
        <p:nvSpPr>
          <p:cNvPr id="4" name="Slide Number Placeholder 3"/>
          <p:cNvSpPr>
            <a:spLocks noGrp="1"/>
          </p:cNvSpPr>
          <p:nvPr>
            <p:ph type="sldNum" sz="quarter" idx="5"/>
          </p:nvPr>
        </p:nvSpPr>
        <p:spPr/>
        <p:txBody>
          <a:bodyPr/>
          <a:lstStyle/>
          <a:p>
            <a:fld id="{4F38AFD9-D5DB-4A47-A4BE-251B4DF1413A}" type="slidenum">
              <a:rPr lang="en-US"/>
              <a:t>29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100">
                <a:solidFill>
                  <a:srgbClr val="000000"/>
                </a:solidFill>
                <a:latin typeface="Arial"/>
                <a:ea typeface="+mn-ea"/>
                <a:cs typeface="Arial"/>
              </a:rPr>
              <a:t>●</a:t>
            </a:r>
            <a:r>
              <a:rPr sz="1100">
                <a:solidFill>
                  <a:srgbClr val="585858"/>
                </a:solidFill>
                <a:latin typeface="Arial"/>
                <a:ea typeface="+mn-ea"/>
                <a:cs typeface="Arial"/>
              </a:rPr>
              <a:t>Can start in the Fall two years before your certificate expires.  </a:t>
            </a:r>
            <a:r>
              <a:rPr sz="1100">
                <a:solidFill>
                  <a:srgbClr val="000000"/>
                </a:solidFill>
                <a:latin typeface="Helvetica"/>
                <a:ea typeface="+mn-ea"/>
                <a:cs typeface="Helvetica"/>
              </a:rPr>
              <a:t>●</a:t>
            </a:r>
            <a:r>
              <a:rPr sz="1100">
                <a:solidFill>
                  <a:srgbClr val="585858"/>
                </a:solidFill>
                <a:latin typeface="Arial"/>
                <a:ea typeface="+mn-ea"/>
                <a:cs typeface="Arial"/>
              </a:rPr>
              <a:t>First opportunity to apply for MOC: between September two years before your certificate expires and February one year before your certificate expires.</a:t>
            </a:r>
            <a:r>
              <a:rPr sz="1100">
                <a:solidFill>
                  <a:srgbClr val="000000"/>
                </a:solidFill>
                <a:latin typeface="Helvetica"/>
                <a:ea typeface="+mn-ea"/>
                <a:cs typeface="Helvetica"/>
              </a:rPr>
              <a:t>●</a:t>
            </a:r>
            <a:r>
              <a:rPr sz="1100">
                <a:solidFill>
                  <a:srgbClr val="585858"/>
                </a:solidFill>
                <a:latin typeface="Arial"/>
                <a:ea typeface="+mn-ea"/>
                <a:cs typeface="Arial"/>
              </a:rPr>
              <a:t>Second and last opportunity to apply for MOC: between September one year before your </a:t>
            </a:r>
            <a:br>
              <a:rPr>
                <a:latin typeface="Arial"/>
                <a:ea typeface="+mn-ea"/>
                <a:cs typeface="Arial"/>
              </a:rPr>
            </a:br>
            <a:r>
              <a:rPr sz="1100">
                <a:solidFill>
                  <a:srgbClr val="585858"/>
                </a:solidFill>
                <a:latin typeface="Arial"/>
                <a:ea typeface="+mn-ea"/>
                <a:cs typeface="Arial"/>
              </a:rPr>
              <a:t>certificate expires and February of the year in which your certificate expires.</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33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800">
                <a:solidFill>
                  <a:srgbClr val="585858"/>
                </a:solidFill>
                <a:latin typeface="Arial"/>
                <a:ea typeface="+mn-ea"/>
                <a:cs typeface="Arial"/>
              </a:rPr>
              <a:t>●</a:t>
            </a:r>
            <a:r>
              <a:rPr sz="1100">
                <a:solidFill>
                  <a:srgbClr val="585858"/>
                </a:solidFill>
                <a:latin typeface="Arial"/>
                <a:ea typeface="+mn-ea"/>
                <a:cs typeface="Arial"/>
              </a:rPr>
              <a:t>MOC Guide, Instructions and Release: </a:t>
            </a:r>
            <a:r>
              <a:rPr sz="1100" u="sng">
                <a:solidFill>
                  <a:srgbClr val="0000FF"/>
                </a:solidFill>
                <a:latin typeface="Arial"/>
                <a:ea typeface="+mn-ea"/>
                <a:cs typeface="Arial"/>
              </a:rPr>
              <a:t>https://www.nbpts.org/national-board-certification-maintenance-of-certification/moc-overview/moc-guide/</a:t>
            </a:r>
            <a:r>
              <a:rPr sz="1100">
                <a:solidFill>
                  <a:srgbClr val="585858"/>
                </a:solidFill>
                <a:latin typeface="Arial"/>
                <a:ea typeface="+mn-ea"/>
                <a:cs typeface="Arial"/>
              </a:rPr>
              <a:t> </a:t>
            </a:r>
            <a:r>
              <a:rPr sz="1100">
                <a:latin typeface="Arial"/>
                <a:ea typeface="+mn-ea"/>
                <a:cs typeface="Arial"/>
              </a:rPr>
              <a:t> </a:t>
            </a:r>
            <a:r>
              <a:rPr sz="1800">
                <a:solidFill>
                  <a:srgbClr val="585858"/>
                </a:solidFill>
                <a:latin typeface="Arial"/>
                <a:ea typeface="+mn-ea"/>
                <a:cs typeface="Arial"/>
              </a:rPr>
              <a:t>●</a:t>
            </a:r>
            <a:r>
              <a:rPr sz="1100">
                <a:solidFill>
                  <a:srgbClr val="585858"/>
                </a:solidFill>
                <a:latin typeface="Arial"/>
                <a:ea typeface="+mn-ea"/>
                <a:cs typeface="Arial"/>
              </a:rPr>
              <a:t>Content Standards: </a:t>
            </a:r>
            <a:r>
              <a:rPr sz="1100" u="sng">
                <a:solidFill>
                  <a:srgbClr val="0000FF"/>
                </a:solidFill>
                <a:latin typeface="Arial"/>
                <a:ea typeface="+mn-ea"/>
                <a:cs typeface="Arial"/>
              </a:rPr>
              <a:t>https://www.nbpts.org/standards-five-core-propositions/</a:t>
            </a:r>
            <a:r>
              <a:rPr sz="1100">
                <a:solidFill>
                  <a:srgbClr val="585858"/>
                </a:solidFill>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255227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5/2/23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5/2/23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bpts.org/national-board-certification/maintenance-of-certific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nbcmsprod.perfrms.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www.nbpts.org/standards-five-core-propositions/" TargetMode="External"/><Relationship Id="rId4" Type="http://schemas.openxmlformats.org/officeDocument/2006/relationships/hyperlink" Target="https://www.nbpts.org/national-board-certification/maintenance-of-certificatio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suzanne@cerra.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www.nbpts.org/national-board-certification-maintenance-of-certification/moc-overview/moc-guide/" TargetMode="External"/><Relationship Id="rId7" Type="http://schemas.openxmlformats.org/officeDocument/2006/relationships/hyperlink" Target="https://docs.google.com/document/d/1PvF4M4q-_Tlv5hsBGEYzus2ypwMp0EbQbENt3YH-gU8/cop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docs.google.com/document/d/1hcQC7w1isEO1FS4xQHwiUurEQ4Jfemak182WjcDcy1U/copy" TargetMode="External"/><Relationship Id="rId5" Type="http://schemas.openxmlformats.org/officeDocument/2006/relationships/hyperlink" Target="https://www.nbpts.org/covid-19/" TargetMode="External"/><Relationship Id="rId4" Type="http://schemas.openxmlformats.org/officeDocument/2006/relationships/hyperlink" Target="https://www.nbpts.org/standards-five-core-proposit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lide 1"/>
        <p:cNvGrpSpPr/>
        <p:nvPr/>
      </p:nvGrpSpPr>
      <p:grpSpPr>
        <a:xfrm>
          <a:off x="0" y="0"/>
          <a:ext cx="0" cy="0"/>
          <a:chOff x="0" y="0"/>
          <a:chExt cx="0" cy="0"/>
        </a:xfrm>
      </p:grpSpPr>
      <p:sp>
        <p:nvSpPr>
          <p:cNvPr id="3" name="Google Shape;83;g94227e16f1_0_2"/>
          <p:cNvSpPr/>
          <p:nvPr/>
        </p:nvSpPr>
        <p:spPr>
          <a:xfrm>
            <a:off x="546101" y="1803400"/>
            <a:ext cx="11112500" cy="3251200"/>
          </a:xfrm>
          <a:prstGeom prst="rect">
            <a:avLst/>
          </a:prstGeom>
        </p:spPr>
        <p:txBody>
          <a:bodyPr spcFirstLastPara="0" lIns="0" tIns="0" rIns="0" bIns="0" anchor="t"/>
          <a:lstStyle/>
          <a:p>
            <a:pPr algn="ctr" hangingPunct="0">
              <a:lnSpc>
                <a:spcPct val="100000"/>
              </a:lnSpc>
            </a:pPr>
            <a:r>
              <a:rPr sz="4800" dirty="0">
                <a:solidFill>
                  <a:srgbClr val="FFFFFF"/>
                </a:solidFill>
                <a:latin typeface="Helvetica"/>
                <a:cs typeface="Helvetica"/>
              </a:rPr>
              <a:t>National Board </a:t>
            </a:r>
          </a:p>
          <a:p>
            <a:pPr algn="ctr" hangingPunct="0">
              <a:lnSpc>
                <a:spcPct val="100000"/>
              </a:lnSpc>
            </a:pPr>
            <a:r>
              <a:rPr sz="4800" u="sng" dirty="0">
                <a:latin typeface="Arial"/>
                <a:cs typeface="Arial"/>
                <a:hlinkClick r:id="rId3">
                  <a:extLst>
                    <a:ext uri="{A12FA001-AC4F-418D-AE19-62706E023703}">
                      <ahyp:hlinkClr xmlns:ahyp="http://schemas.microsoft.com/office/drawing/2018/hyperlinkcolor" val="tx"/>
                    </a:ext>
                  </a:extLst>
                </a:hlinkClick>
              </a:rPr>
              <a:t>Maintenance of Certification</a:t>
            </a:r>
            <a:r>
              <a:rPr lang="en-US" sz="4800" dirty="0">
                <a:latin typeface="Arial"/>
                <a:cs typeface="Arial"/>
              </a:rPr>
              <a:t> </a:t>
            </a:r>
            <a:r>
              <a:rPr sz="4800" dirty="0">
                <a:solidFill>
                  <a:srgbClr val="FFFFFF"/>
                </a:solidFill>
                <a:latin typeface="Helvetica"/>
                <a:cs typeface="Helvetica"/>
              </a:rPr>
              <a:t>(MOC):</a:t>
            </a:r>
            <a:br>
              <a:rPr sz="4800" dirty="0">
                <a:solidFill>
                  <a:srgbClr val="FFFFFF"/>
                </a:solidFill>
                <a:latin typeface="Helvetica"/>
                <a:cs typeface="Helvetica"/>
              </a:rPr>
            </a:br>
            <a:endParaRPr lang="en-US" sz="4800" dirty="0">
              <a:solidFill>
                <a:srgbClr val="FFFFFF"/>
              </a:solidFill>
              <a:latin typeface="Helvetica"/>
              <a:cs typeface="Helvetica"/>
            </a:endParaRPr>
          </a:p>
          <a:p>
            <a:pPr algn="ctr" hangingPunct="0">
              <a:lnSpc>
                <a:spcPct val="100000"/>
              </a:lnSpc>
            </a:pPr>
            <a:r>
              <a:rPr sz="4800" dirty="0">
                <a:solidFill>
                  <a:srgbClr val="FFFFFF"/>
                </a:solidFill>
                <a:latin typeface="Helvetica"/>
                <a:cs typeface="Helvetica"/>
              </a:rPr>
              <a:t>Here We Grow Again!</a:t>
            </a:r>
          </a:p>
        </p:txBody>
      </p:sp>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lide 10"/>
        <p:cNvGrpSpPr/>
        <p:nvPr/>
      </p:nvGrpSpPr>
      <p:grpSpPr>
        <a:xfrm>
          <a:off x="0" y="0"/>
          <a:ext cx="0" cy="0"/>
          <a:chOff x="0" y="0"/>
          <a:chExt cx="0" cy="0"/>
        </a:xfrm>
      </p:grpSpPr>
      <p:sp>
        <p:nvSpPr>
          <p:cNvPr id="3" name="Google Shape;171;g91a6d4858b_1_22"/>
          <p:cNvSpPr/>
          <p:nvPr/>
        </p:nvSpPr>
        <p:spPr>
          <a:xfrm>
            <a:off x="368300" y="533400"/>
            <a:ext cx="11455400" cy="1473200"/>
          </a:xfrm>
          <a:prstGeom prst="rect">
            <a:avLst/>
          </a:prstGeom>
        </p:spPr>
        <p:txBody>
          <a:bodyPr spcFirstLastPara="0" lIns="0" tIns="0" rIns="0" bIns="0" anchor="t"/>
          <a:lstStyle/>
          <a:p>
            <a:pPr algn="ctr" hangingPunct="0">
              <a:lnSpc>
                <a:spcPct val="100000"/>
              </a:lnSpc>
            </a:pPr>
            <a:r>
              <a:rPr sz="4800" dirty="0">
                <a:solidFill>
                  <a:srgbClr val="FFFFFF"/>
                </a:solidFill>
                <a:latin typeface="Helvetica"/>
                <a:cs typeface="Helvetica"/>
              </a:rPr>
              <a:t>Maintenance of Certification </a:t>
            </a:r>
          </a:p>
          <a:p>
            <a:pPr algn="ctr" hangingPunct="0">
              <a:lnSpc>
                <a:spcPct val="100000"/>
              </a:lnSpc>
            </a:pPr>
            <a:r>
              <a:rPr sz="4800" dirty="0">
                <a:solidFill>
                  <a:srgbClr val="FFFFFF"/>
                </a:solidFill>
                <a:latin typeface="Helvetica"/>
                <a:cs typeface="Helvetica"/>
              </a:rPr>
              <a:t>NOT RE-Certifying </a:t>
            </a:r>
          </a:p>
        </p:txBody>
      </p:sp>
      <p:sp>
        <p:nvSpPr>
          <p:cNvPr id="4" name="Google Shape;172;g91a6d4858b_1_22"/>
          <p:cNvSpPr/>
          <p:nvPr/>
        </p:nvSpPr>
        <p:spPr>
          <a:xfrm>
            <a:off x="482600" y="2095501"/>
            <a:ext cx="11226800" cy="3644900"/>
          </a:xfrm>
          <a:prstGeom prst="rect">
            <a:avLst/>
          </a:prstGeom>
        </p:spPr>
        <p:txBody>
          <a:bodyPr spcFirstLastPara="0" lIns="0" tIns="0" rIns="0" bIns="0" anchor="t"/>
          <a:lstStyle/>
          <a:p>
            <a:pPr marL="160863" indent="-160863" hangingPunct="0"/>
            <a:r>
              <a:rPr sz="2533" dirty="0">
                <a:solidFill>
                  <a:srgbClr val="FFFFFF"/>
                </a:solidFill>
                <a:latin typeface="Helvetica" pitchFamily="2" charset="0"/>
                <a:cs typeface="Arial"/>
              </a:rPr>
              <a:t>•</a:t>
            </a:r>
            <a:r>
              <a:rPr lang="en-US" sz="2533" dirty="0">
                <a:solidFill>
                  <a:srgbClr val="FFFFFF"/>
                </a:solidFill>
                <a:latin typeface="Helvetica" pitchFamily="2" charset="0"/>
                <a:cs typeface="Arial"/>
              </a:rPr>
              <a:t> </a:t>
            </a:r>
            <a:r>
              <a:rPr sz="2639" dirty="0">
                <a:solidFill>
                  <a:srgbClr val="FFFFFF"/>
                </a:solidFill>
                <a:latin typeface="Helvetica" pitchFamily="2" charset="0"/>
                <a:cs typeface="Helvetica"/>
              </a:rPr>
              <a:t>You are keeping your certificate active – not recertifying.</a:t>
            </a:r>
          </a:p>
          <a:p>
            <a:pPr marL="160863" indent="-160863" hangingPunct="0"/>
            <a:r>
              <a:rPr sz="2639" dirty="0">
                <a:solidFill>
                  <a:srgbClr val="FFFFFF"/>
                </a:solidFill>
                <a:latin typeface="Helvetica" pitchFamily="2" charset="0"/>
                <a:cs typeface="Helvetica"/>
              </a:rPr>
              <a:t> </a:t>
            </a:r>
          </a:p>
          <a:p>
            <a:pPr marL="160863" indent="-160863" hangingPunct="0"/>
            <a:r>
              <a:rPr sz="2533" dirty="0">
                <a:solidFill>
                  <a:srgbClr val="FFFFFF"/>
                </a:solidFill>
                <a:latin typeface="Helvetica" pitchFamily="2" charset="0"/>
                <a:cs typeface="Arial"/>
              </a:rPr>
              <a:t>•</a:t>
            </a:r>
            <a:r>
              <a:rPr lang="en-US" sz="2533" dirty="0">
                <a:solidFill>
                  <a:srgbClr val="FFFFFF"/>
                </a:solidFill>
                <a:latin typeface="Helvetica" pitchFamily="2" charset="0"/>
                <a:cs typeface="Arial"/>
              </a:rPr>
              <a:t> </a:t>
            </a:r>
            <a:r>
              <a:rPr sz="2639" dirty="0">
                <a:solidFill>
                  <a:srgbClr val="FFFFFF"/>
                </a:solidFill>
                <a:latin typeface="Helvetica" pitchFamily="2" charset="0"/>
                <a:cs typeface="Helvetica"/>
              </a:rPr>
              <a:t>MOC measures how you have continued to grow professionally with a focus on impacting student learning.</a:t>
            </a:r>
          </a:p>
          <a:p>
            <a:pPr marL="160863" indent="-160863" hangingPunct="0"/>
            <a:r>
              <a:rPr sz="2639" dirty="0">
                <a:solidFill>
                  <a:srgbClr val="FFFFFF"/>
                </a:solidFill>
                <a:latin typeface="Helvetica" pitchFamily="2" charset="0"/>
                <a:cs typeface="Helvetica"/>
              </a:rPr>
              <a:t> </a:t>
            </a:r>
          </a:p>
          <a:p>
            <a:pPr marL="160863" indent="-160863" hangingPunct="0"/>
            <a:r>
              <a:rPr sz="2533" dirty="0">
                <a:solidFill>
                  <a:srgbClr val="FFFFFF"/>
                </a:solidFill>
                <a:latin typeface="Helvetica" pitchFamily="2" charset="0"/>
                <a:cs typeface="Arial"/>
              </a:rPr>
              <a:t>•</a:t>
            </a:r>
            <a:r>
              <a:rPr lang="en-US" sz="2533" dirty="0">
                <a:solidFill>
                  <a:srgbClr val="FFFFFF"/>
                </a:solidFill>
                <a:latin typeface="Helvetica" pitchFamily="2" charset="0"/>
                <a:cs typeface="Arial"/>
              </a:rPr>
              <a:t> </a:t>
            </a:r>
            <a:r>
              <a:rPr sz="2639" dirty="0">
                <a:solidFill>
                  <a:srgbClr val="FFFFFF"/>
                </a:solidFill>
                <a:latin typeface="Helvetica" pitchFamily="2" charset="0"/>
                <a:cs typeface="Helvetica"/>
              </a:rPr>
              <a:t>You must provide evidence that your teaching practice still exemplifies the NB Body of Knowledge (certificate area standards, Architecture of Accomplished Teaching, and Five Core Propositions).</a:t>
            </a:r>
          </a:p>
        </p:txBody>
      </p:sp>
      <p:pic>
        <p:nvPicPr>
          <p:cNvPr id="5" name="Rectangle background"/>
          <p:cNvPicPr/>
          <p:nvPr/>
        </p:nvPicPr>
        <p:blipFill rotWithShape="1">
          <a:blip r:embed="rId3"/>
          <a:stretch>
            <a:fillRect/>
          </a:stretch>
        </p:blipFill>
        <p:spPr>
          <a:xfrm>
            <a:off x="482600" y="6032500"/>
            <a:ext cx="5816600" cy="431800"/>
          </a:xfrm>
          <a:prstGeom prst="rect">
            <a:avLst/>
          </a:prstGeom>
        </p:spPr>
      </p:pic>
      <p:pic>
        <p:nvPicPr>
          <p:cNvPr id="6" name="Custom Shape 1"/>
          <p:cNvPicPr/>
          <p:nvPr/>
        </p:nvPicPr>
        <p:blipFill rotWithShape="1">
          <a:blip r:embed="rId4"/>
          <a:stretch>
            <a:fillRect/>
          </a:stretch>
        </p:blipFill>
        <p:spPr>
          <a:xfrm>
            <a:off x="952501" y="6248401"/>
            <a:ext cx="5803900" cy="12700"/>
          </a:xfrm>
          <a:prstGeom prst="rect">
            <a:avLst/>
          </a:prstGeom>
        </p:spPr>
      </p:pic>
      <p:sp>
        <p:nvSpPr>
          <p:cNvPr id="7" name="Make sure to read the MOC Instructions, page 1"/>
          <p:cNvSpPr/>
          <p:nvPr/>
        </p:nvSpPr>
        <p:spPr>
          <a:xfrm>
            <a:off x="419101" y="6108701"/>
            <a:ext cx="55499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Make sure to read the MOC Instructions, page 1</a:t>
            </a:r>
          </a:p>
        </p:txBody>
      </p:sp>
      <p:sp>
        <p:nvSpPr>
          <p:cNvPr id="8" name="Google Shape;173;g91a6d4858b_1_22"/>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10</a:t>
            </a:r>
          </a:p>
        </p:txBody>
      </p:sp>
    </p:spTree>
    <p:extLst>
      <p:ext uri="{BB962C8B-B14F-4D97-AF65-F5344CB8AC3E}">
        <p14:creationId xmlns:p14="http://schemas.microsoft.com/office/powerpoint/2010/main" val="291639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lide 11"/>
        <p:cNvGrpSpPr/>
        <p:nvPr/>
      </p:nvGrpSpPr>
      <p:grpSpPr>
        <a:xfrm>
          <a:off x="0" y="0"/>
          <a:ext cx="0" cy="0"/>
          <a:chOff x="0" y="0"/>
          <a:chExt cx="0" cy="0"/>
        </a:xfrm>
      </p:grpSpPr>
      <p:sp>
        <p:nvSpPr>
          <p:cNvPr id="3" name="Google Shape;214;g94029c458c_0_203"/>
          <p:cNvSpPr/>
          <p:nvPr/>
        </p:nvSpPr>
        <p:spPr>
          <a:xfrm>
            <a:off x="787400" y="2679701"/>
            <a:ext cx="10617200" cy="3784600"/>
          </a:xfrm>
          <a:prstGeom prst="rect">
            <a:avLst/>
          </a:prstGeom>
        </p:spPr>
        <p:txBody>
          <a:bodyPr spcFirstLastPara="0" lIns="0" tIns="0" rIns="0" bIns="0" anchor="t"/>
          <a:lstStyle/>
          <a:p>
            <a:pPr marL="609585" indent="-609585"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667" dirty="0">
                <a:solidFill>
                  <a:srgbClr val="FFFFFF"/>
                </a:solidFill>
                <a:latin typeface="Helvetica" pitchFamily="2" charset="0"/>
                <a:cs typeface="Arial"/>
              </a:rPr>
              <a:t>Five Core Propositions</a:t>
            </a:r>
          </a:p>
          <a:p>
            <a:pPr marL="609585" indent="-609585"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667" dirty="0">
                <a:solidFill>
                  <a:srgbClr val="FFFFFF"/>
                </a:solidFill>
                <a:latin typeface="Helvetica" pitchFamily="2" charset="0"/>
                <a:cs typeface="Arial"/>
              </a:rPr>
              <a:t>Architecture of Accomplished Teaching</a:t>
            </a:r>
          </a:p>
          <a:p>
            <a:pPr marL="609585" indent="-609585"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667" dirty="0">
                <a:solidFill>
                  <a:srgbClr val="FFFFFF"/>
                </a:solidFill>
                <a:latin typeface="Helvetica" pitchFamily="2" charset="0"/>
                <a:cs typeface="Arial"/>
              </a:rPr>
              <a:t>National Board Standards</a:t>
            </a:r>
          </a:p>
          <a:p>
            <a:pPr marL="634984" indent="-634984" hangingPunct="0"/>
            <a:r>
              <a:rPr sz="2667" dirty="0">
                <a:solidFill>
                  <a:srgbClr val="FFFFFF"/>
                </a:solidFill>
                <a:latin typeface="Arial"/>
                <a:cs typeface="Arial"/>
              </a:rPr>
              <a:t> </a:t>
            </a:r>
          </a:p>
          <a:p>
            <a:pPr marL="634984" indent="-634984" hangingPunct="0"/>
            <a:r>
              <a:rPr sz="2667" dirty="0">
                <a:solidFill>
                  <a:srgbClr val="FFFFFF"/>
                </a:solidFill>
                <a:latin typeface="Arial"/>
                <a:cs typeface="Arial"/>
              </a:rPr>
              <a:t> </a:t>
            </a:r>
          </a:p>
        </p:txBody>
      </p:sp>
      <p:sp>
        <p:nvSpPr>
          <p:cNvPr id="4" name="Google Shape;216;g94029c458c_0_203"/>
          <p:cNvSpPr/>
          <p:nvPr/>
        </p:nvSpPr>
        <p:spPr>
          <a:xfrm>
            <a:off x="1181101" y="596900"/>
            <a:ext cx="9817100" cy="1524000"/>
          </a:xfrm>
          <a:prstGeom prst="rect">
            <a:avLst/>
          </a:prstGeom>
        </p:spPr>
        <p:txBody>
          <a:bodyPr spcFirstLastPara="0" lIns="0" tIns="0" rIns="0" bIns="0" anchor="t"/>
          <a:lstStyle/>
          <a:p>
            <a:pPr algn="ctr" hangingPunct="0">
              <a:lnSpc>
                <a:spcPct val="100000"/>
              </a:lnSpc>
            </a:pPr>
            <a:r>
              <a:rPr sz="4800">
                <a:solidFill>
                  <a:srgbClr val="FFFFFF"/>
                </a:solidFill>
                <a:latin typeface="Helvetica"/>
                <a:cs typeface="Helvetica"/>
              </a:rPr>
              <a:t>Accomplished Teaching </a:t>
            </a:r>
          </a:p>
          <a:p>
            <a:pPr algn="ctr" hangingPunct="0">
              <a:lnSpc>
                <a:spcPct val="100000"/>
              </a:lnSpc>
            </a:pPr>
            <a:r>
              <a:rPr sz="4800">
                <a:solidFill>
                  <a:srgbClr val="FFFFFF"/>
                </a:solidFill>
                <a:latin typeface="Helvetica"/>
                <a:cs typeface="Helvetica"/>
              </a:rPr>
              <a:t>Body of Knowledge</a:t>
            </a:r>
          </a:p>
        </p:txBody>
      </p:sp>
      <p:sp>
        <p:nvSpPr>
          <p:cNvPr id="5" name="Google Shape;215;g94029c458c_0_203"/>
          <p:cNvSpPr/>
          <p:nvPr/>
        </p:nvSpPr>
        <p:spPr>
          <a:xfrm>
            <a:off x="11760200" y="6464301"/>
            <a:ext cx="1778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11</a:t>
            </a:r>
          </a:p>
        </p:txBody>
      </p:sp>
    </p:spTree>
    <p:extLst>
      <p:ext uri="{BB962C8B-B14F-4D97-AF65-F5344CB8AC3E}">
        <p14:creationId xmlns:p14="http://schemas.microsoft.com/office/powerpoint/2010/main" val="13789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lide 12"/>
        <p:cNvGrpSpPr/>
        <p:nvPr/>
      </p:nvGrpSpPr>
      <p:grpSpPr>
        <a:xfrm>
          <a:off x="0" y="0"/>
          <a:ext cx="0" cy="0"/>
          <a:chOff x="0" y="0"/>
          <a:chExt cx="0" cy="0"/>
        </a:xfrm>
      </p:grpSpPr>
      <p:sp>
        <p:nvSpPr>
          <p:cNvPr id="2" name="Google Shape;222;g9388599c9b_19_3"/>
          <p:cNvSpPr/>
          <p:nvPr/>
        </p:nvSpPr>
        <p:spPr>
          <a:xfrm>
            <a:off x="1536701" y="533401"/>
            <a:ext cx="9105900" cy="749300"/>
          </a:xfrm>
          <a:prstGeom prst="rect">
            <a:avLst/>
          </a:prstGeom>
        </p:spPr>
        <p:txBody>
          <a:bodyPr spcFirstLastPara="0" lIns="0" tIns="0" rIns="0" bIns="0" anchor="t"/>
          <a:lstStyle/>
          <a:p>
            <a:pPr algn="ctr" hangingPunct="0">
              <a:lnSpc>
                <a:spcPct val="100000"/>
              </a:lnSpc>
            </a:pPr>
            <a:r>
              <a:rPr sz="4800" dirty="0">
                <a:latin typeface="Arial"/>
                <a:cs typeface="Arial"/>
              </a:rPr>
              <a:t>The Five Core Propositions</a:t>
            </a:r>
          </a:p>
        </p:txBody>
      </p:sp>
      <p:pic>
        <p:nvPicPr>
          <p:cNvPr id="3" name="5f7326713a55d3-37154782.png"/>
          <p:cNvPicPr/>
          <p:nvPr/>
        </p:nvPicPr>
        <p:blipFill rotWithShape="1">
          <a:blip r:embed="rId3"/>
          <a:stretch>
            <a:fillRect/>
          </a:stretch>
        </p:blipFill>
        <p:spPr>
          <a:xfrm>
            <a:off x="431801" y="1333500"/>
            <a:ext cx="723900" cy="863600"/>
          </a:xfrm>
          <a:prstGeom prst="rect">
            <a:avLst/>
          </a:prstGeom>
        </p:spPr>
      </p:pic>
      <p:pic>
        <p:nvPicPr>
          <p:cNvPr id="4" name="5f7326713a5d48-26067322.png"/>
          <p:cNvPicPr/>
          <p:nvPr/>
        </p:nvPicPr>
        <p:blipFill rotWithShape="1">
          <a:blip r:embed="rId4"/>
          <a:stretch>
            <a:fillRect/>
          </a:stretch>
        </p:blipFill>
        <p:spPr>
          <a:xfrm>
            <a:off x="444501" y="2298701"/>
            <a:ext cx="723900" cy="850900"/>
          </a:xfrm>
          <a:prstGeom prst="rect">
            <a:avLst/>
          </a:prstGeom>
        </p:spPr>
      </p:pic>
      <p:pic>
        <p:nvPicPr>
          <p:cNvPr id="5" name="5f7326713a62f1-26975784.png"/>
          <p:cNvPicPr/>
          <p:nvPr/>
        </p:nvPicPr>
        <p:blipFill rotWithShape="1">
          <a:blip r:embed="rId5"/>
          <a:stretch>
            <a:fillRect/>
          </a:stretch>
        </p:blipFill>
        <p:spPr>
          <a:xfrm>
            <a:off x="431801" y="3429000"/>
            <a:ext cx="723900" cy="863600"/>
          </a:xfrm>
          <a:prstGeom prst="rect">
            <a:avLst/>
          </a:prstGeom>
        </p:spPr>
      </p:pic>
      <p:pic>
        <p:nvPicPr>
          <p:cNvPr id="6" name="5f7326713a6841-74569852.png"/>
          <p:cNvPicPr/>
          <p:nvPr/>
        </p:nvPicPr>
        <p:blipFill rotWithShape="1">
          <a:blip r:embed="rId6"/>
          <a:stretch>
            <a:fillRect/>
          </a:stretch>
        </p:blipFill>
        <p:spPr>
          <a:xfrm>
            <a:off x="431801" y="4457701"/>
            <a:ext cx="723900" cy="850900"/>
          </a:xfrm>
          <a:prstGeom prst="rect">
            <a:avLst/>
          </a:prstGeom>
        </p:spPr>
      </p:pic>
      <p:pic>
        <p:nvPicPr>
          <p:cNvPr id="7" name="5f7326713a6e50-96720826.png"/>
          <p:cNvPicPr/>
          <p:nvPr/>
        </p:nvPicPr>
        <p:blipFill rotWithShape="1">
          <a:blip r:embed="rId7"/>
          <a:stretch>
            <a:fillRect/>
          </a:stretch>
        </p:blipFill>
        <p:spPr>
          <a:xfrm>
            <a:off x="431801" y="5511801"/>
            <a:ext cx="723900" cy="850900"/>
          </a:xfrm>
          <a:prstGeom prst="rect">
            <a:avLst/>
          </a:prstGeom>
        </p:spPr>
      </p:pic>
      <p:sp>
        <p:nvSpPr>
          <p:cNvPr id="8" name="Google Shape;221;g9388599c9b_19_3"/>
          <p:cNvSpPr/>
          <p:nvPr/>
        </p:nvSpPr>
        <p:spPr>
          <a:xfrm>
            <a:off x="11747501" y="6477001"/>
            <a:ext cx="190500" cy="3683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12</a:t>
            </a:r>
          </a:p>
        </p:txBody>
      </p:sp>
      <p:sp>
        <p:nvSpPr>
          <p:cNvPr id="9" name="Body text"/>
          <p:cNvSpPr/>
          <p:nvPr/>
        </p:nvSpPr>
        <p:spPr>
          <a:xfrm>
            <a:off x="1219200" y="1358901"/>
            <a:ext cx="10439400" cy="4864100"/>
          </a:xfrm>
          <a:prstGeom prst="rect">
            <a:avLst/>
          </a:prstGeom>
        </p:spPr>
        <p:txBody>
          <a:bodyPr spcFirstLastPara="0" lIns="127000" tIns="127000" rIns="127000" bIns="0" anchor="t"/>
          <a:lstStyle/>
          <a:p>
            <a:pPr algn="l" hangingPunct="0">
              <a:lnSpc>
                <a:spcPct val="116667"/>
              </a:lnSpc>
            </a:pPr>
            <a:r>
              <a:rPr sz="2400" dirty="0">
                <a:latin typeface="Helvetica"/>
                <a:cs typeface="Helvetica"/>
              </a:rPr>
              <a:t>Teachers Are </a:t>
            </a:r>
            <a:r>
              <a:rPr sz="2400" b="1" dirty="0">
                <a:solidFill>
                  <a:srgbClr val="21A589"/>
                </a:solidFill>
                <a:latin typeface="Helvetica"/>
                <a:cs typeface="Helvetica"/>
              </a:rPr>
              <a:t>Committed to Students</a:t>
            </a:r>
            <a:r>
              <a:rPr sz="2400" dirty="0">
                <a:solidFill>
                  <a:srgbClr val="000000"/>
                </a:solidFill>
                <a:latin typeface="Helvetica"/>
                <a:cs typeface="Helvetica"/>
              </a:rPr>
              <a:t> </a:t>
            </a:r>
            <a:r>
              <a:rPr sz="2400" dirty="0">
                <a:latin typeface="Helvetica"/>
                <a:cs typeface="Helvetica"/>
              </a:rPr>
              <a:t>and Their Learning </a:t>
            </a:r>
          </a:p>
          <a:p>
            <a:pPr algn="l" hangingPunct="0">
              <a:lnSpc>
                <a:spcPct val="116667"/>
              </a:lnSpc>
            </a:pPr>
            <a:r>
              <a:rPr sz="2400" dirty="0">
                <a:solidFill>
                  <a:srgbClr val="000000"/>
                </a:solidFill>
                <a:latin typeface="Helvetica"/>
                <a:cs typeface="Helvetica"/>
              </a:rPr>
              <a:t> </a:t>
            </a:r>
          </a:p>
          <a:p>
            <a:pPr algn="l" hangingPunct="0">
              <a:lnSpc>
                <a:spcPct val="116667"/>
              </a:lnSpc>
            </a:pPr>
            <a:r>
              <a:rPr sz="2400" dirty="0">
                <a:latin typeface="Helvetica"/>
                <a:cs typeface="Helvetica"/>
              </a:rPr>
              <a:t>Teachers</a:t>
            </a:r>
            <a:r>
              <a:rPr sz="2400" dirty="0">
                <a:solidFill>
                  <a:srgbClr val="000000"/>
                </a:solidFill>
                <a:latin typeface="Helvetica"/>
                <a:cs typeface="Helvetica"/>
              </a:rPr>
              <a:t> </a:t>
            </a:r>
            <a:r>
              <a:rPr sz="2400" b="1" dirty="0">
                <a:solidFill>
                  <a:srgbClr val="8E8EBC"/>
                </a:solidFill>
                <a:latin typeface="Helvetica"/>
                <a:cs typeface="Helvetica"/>
              </a:rPr>
              <a:t>Know the Subjects</a:t>
            </a:r>
            <a:r>
              <a:rPr sz="2400" dirty="0">
                <a:solidFill>
                  <a:srgbClr val="000000"/>
                </a:solidFill>
                <a:latin typeface="Helvetica"/>
                <a:cs typeface="Helvetica"/>
              </a:rPr>
              <a:t> </a:t>
            </a:r>
            <a:r>
              <a:rPr sz="2400" dirty="0">
                <a:latin typeface="Helvetica"/>
                <a:cs typeface="Helvetica"/>
              </a:rPr>
              <a:t>They Teach and How to Teach Those Subjects to Students </a:t>
            </a:r>
          </a:p>
          <a:p>
            <a:pPr algn="l" hangingPunct="0">
              <a:lnSpc>
                <a:spcPct val="116667"/>
              </a:lnSpc>
            </a:pPr>
            <a:r>
              <a:rPr sz="2400" dirty="0">
                <a:latin typeface="Helvetica"/>
                <a:cs typeface="Helvetica"/>
              </a:rPr>
              <a:t> </a:t>
            </a:r>
          </a:p>
          <a:p>
            <a:pPr algn="l" hangingPunct="0">
              <a:lnSpc>
                <a:spcPct val="116667"/>
              </a:lnSpc>
            </a:pPr>
            <a:r>
              <a:rPr sz="2400" dirty="0">
                <a:latin typeface="Helvetica"/>
                <a:cs typeface="Helvetica"/>
              </a:rPr>
              <a:t>Teachers Are Responsible for Managing and Monitoring </a:t>
            </a:r>
            <a:r>
              <a:rPr sz="2400" b="1" dirty="0">
                <a:solidFill>
                  <a:srgbClr val="38C1E4"/>
                </a:solidFill>
                <a:latin typeface="Helvetica"/>
                <a:cs typeface="Helvetica"/>
              </a:rPr>
              <a:t>Student Learning </a:t>
            </a:r>
          </a:p>
          <a:p>
            <a:pPr algn="l" hangingPunct="0">
              <a:lnSpc>
                <a:spcPct val="116667"/>
              </a:lnSpc>
            </a:pPr>
            <a:r>
              <a:rPr sz="2400" dirty="0">
                <a:solidFill>
                  <a:srgbClr val="000000"/>
                </a:solidFill>
                <a:latin typeface="Helvetica"/>
                <a:cs typeface="Helvetica"/>
              </a:rPr>
              <a:t> </a:t>
            </a:r>
          </a:p>
          <a:p>
            <a:pPr algn="l" hangingPunct="0">
              <a:lnSpc>
                <a:spcPct val="116667"/>
              </a:lnSpc>
            </a:pPr>
            <a:r>
              <a:rPr sz="2400" dirty="0">
                <a:latin typeface="Helvetica"/>
                <a:cs typeface="Helvetica"/>
              </a:rPr>
              <a:t>Teachers</a:t>
            </a:r>
            <a:r>
              <a:rPr sz="2400" dirty="0">
                <a:solidFill>
                  <a:srgbClr val="000000"/>
                </a:solidFill>
                <a:latin typeface="Helvetica"/>
                <a:cs typeface="Helvetica"/>
              </a:rPr>
              <a:t> </a:t>
            </a:r>
            <a:r>
              <a:rPr sz="2400" b="1" dirty="0">
                <a:solidFill>
                  <a:srgbClr val="6380B9"/>
                </a:solidFill>
                <a:latin typeface="Helvetica"/>
                <a:cs typeface="Helvetica"/>
              </a:rPr>
              <a:t>Think Systematically</a:t>
            </a:r>
            <a:r>
              <a:rPr sz="2400" dirty="0">
                <a:solidFill>
                  <a:srgbClr val="000000"/>
                </a:solidFill>
                <a:latin typeface="Helvetica"/>
                <a:cs typeface="Helvetica"/>
              </a:rPr>
              <a:t> </a:t>
            </a:r>
            <a:r>
              <a:rPr sz="2400" dirty="0">
                <a:latin typeface="Helvetica"/>
                <a:cs typeface="Helvetica"/>
              </a:rPr>
              <a:t>About Their Practice and Learn from Experience </a:t>
            </a:r>
          </a:p>
          <a:p>
            <a:pPr algn="l" hangingPunct="0">
              <a:lnSpc>
                <a:spcPct val="116667"/>
              </a:lnSpc>
            </a:pPr>
            <a:r>
              <a:rPr sz="2400" dirty="0">
                <a:solidFill>
                  <a:srgbClr val="000000"/>
                </a:solidFill>
                <a:latin typeface="Helvetica"/>
                <a:cs typeface="Helvetica"/>
              </a:rPr>
              <a:t> </a:t>
            </a:r>
          </a:p>
          <a:p>
            <a:pPr algn="l" hangingPunct="0">
              <a:lnSpc>
                <a:spcPct val="116667"/>
              </a:lnSpc>
            </a:pPr>
            <a:r>
              <a:rPr sz="2400" dirty="0">
                <a:latin typeface="Helvetica"/>
                <a:cs typeface="Helvetica"/>
              </a:rPr>
              <a:t>Teachers Are </a:t>
            </a:r>
            <a:r>
              <a:rPr sz="2400" b="1" dirty="0">
                <a:solidFill>
                  <a:srgbClr val="E8494B"/>
                </a:solidFill>
                <a:latin typeface="Helvetica"/>
                <a:cs typeface="Helvetica"/>
              </a:rPr>
              <a:t>Members of Learning Communities</a:t>
            </a:r>
          </a:p>
        </p:txBody>
      </p:sp>
    </p:spTree>
    <p:extLst>
      <p:ext uri="{BB962C8B-B14F-4D97-AF65-F5344CB8AC3E}">
        <p14:creationId xmlns:p14="http://schemas.microsoft.com/office/powerpoint/2010/main" val="35869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1"/>
          </p:nvPr>
        </p:nvSpPr>
        <p:spPr>
          <a:xfrm>
            <a:off x="2133600" y="6245225"/>
            <a:ext cx="1981200" cy="476251"/>
          </a:xfrm>
          <a:noFill/>
        </p:spPr>
        <p:txBody>
          <a:bodyPr/>
          <a:lstStyle/>
          <a:p>
            <a:pPr algn="l"/>
            <a:r>
              <a:rPr lang="en-US" altLang="en-US" dirty="0"/>
              <a:t>CERRA NB Toolkit</a:t>
            </a:r>
          </a:p>
        </p:txBody>
      </p:sp>
      <p:pic>
        <p:nvPicPr>
          <p:cNvPr id="12291" name="Picture 2" descr="Architecture3"/>
          <p:cNvPicPr>
            <a:picLocks noGrp="1" noChangeAspect="1" noChangeArrowheads="1"/>
          </p:cNvPicPr>
          <p:nvPr>
            <p:ph type="body" idx="1"/>
          </p:nvPr>
        </p:nvPicPr>
        <p:blipFill>
          <a:blip r:embed="rId3" cstate="print"/>
          <a:srcRect t="7312" b="5051"/>
          <a:stretch>
            <a:fillRect/>
          </a:stretch>
        </p:blipFill>
        <p:spPr>
          <a:xfrm>
            <a:off x="20171" y="304729"/>
            <a:ext cx="12192000" cy="6553273"/>
          </a:xfrm>
          <a:noFill/>
        </p:spPr>
      </p:pic>
      <p:sp>
        <p:nvSpPr>
          <p:cNvPr id="37891" name="Oval 3"/>
          <p:cNvSpPr>
            <a:spLocks noChangeArrowheads="1"/>
          </p:cNvSpPr>
          <p:nvPr/>
        </p:nvSpPr>
        <p:spPr bwMode="auto">
          <a:xfrm>
            <a:off x="3238500" y="5029200"/>
            <a:ext cx="3276600" cy="1828800"/>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2" name="Oval 4"/>
          <p:cNvSpPr>
            <a:spLocks noChangeArrowheads="1"/>
          </p:cNvSpPr>
          <p:nvPr/>
        </p:nvSpPr>
        <p:spPr bwMode="auto">
          <a:xfrm>
            <a:off x="1047751" y="3743325"/>
            <a:ext cx="3276600" cy="1828800"/>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3" name="Oval 5"/>
          <p:cNvSpPr>
            <a:spLocks noChangeArrowheads="1"/>
          </p:cNvSpPr>
          <p:nvPr/>
        </p:nvSpPr>
        <p:spPr bwMode="auto">
          <a:xfrm>
            <a:off x="5901017" y="2433919"/>
            <a:ext cx="3890683" cy="1814232"/>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4" name="Oval 6"/>
          <p:cNvSpPr>
            <a:spLocks noChangeArrowheads="1"/>
          </p:cNvSpPr>
          <p:nvPr/>
        </p:nvSpPr>
        <p:spPr bwMode="auto">
          <a:xfrm>
            <a:off x="1093695" y="2247900"/>
            <a:ext cx="3276600" cy="1828800"/>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5" name="Oval 7"/>
          <p:cNvSpPr>
            <a:spLocks noChangeArrowheads="1"/>
          </p:cNvSpPr>
          <p:nvPr/>
        </p:nvSpPr>
        <p:spPr bwMode="auto">
          <a:xfrm>
            <a:off x="5980578" y="1169893"/>
            <a:ext cx="3811121" cy="1787899"/>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6" name="Oval 8"/>
          <p:cNvSpPr>
            <a:spLocks noChangeArrowheads="1"/>
          </p:cNvSpPr>
          <p:nvPr/>
        </p:nvSpPr>
        <p:spPr bwMode="auto">
          <a:xfrm>
            <a:off x="1093695" y="742951"/>
            <a:ext cx="3276600" cy="1828800"/>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12298" name="Text Box 10"/>
          <p:cNvSpPr txBox="1">
            <a:spLocks noChangeArrowheads="1"/>
          </p:cNvSpPr>
          <p:nvPr/>
        </p:nvSpPr>
        <p:spPr bwMode="auto">
          <a:xfrm>
            <a:off x="477371" y="5946593"/>
            <a:ext cx="5638800" cy="523220"/>
          </a:xfrm>
          <a:prstGeom prst="rect">
            <a:avLst/>
          </a:prstGeom>
          <a:noFill/>
          <a:ln w="12700" cap="sq">
            <a:noFill/>
            <a:miter lim="800000"/>
            <a:headEnd type="none" w="sm" len="sm"/>
            <a:tailEnd type="none" w="sm" len="sm"/>
          </a:ln>
        </p:spPr>
        <p:txBody>
          <a:bodyPr>
            <a:spAutoFit/>
          </a:bodyPr>
          <a:lstStyle/>
          <a:p>
            <a:pPr>
              <a:spcBef>
                <a:spcPct val="50000"/>
              </a:spcBef>
            </a:pPr>
            <a:r>
              <a:rPr lang="en-US" altLang="en-US" sz="1400" dirty="0">
                <a:solidFill>
                  <a:srgbClr val="004A97"/>
                </a:solidFill>
                <a:latin typeface="Helvetica" pitchFamily="2" charset="0"/>
              </a:rPr>
              <a:t>National Board for Professional </a:t>
            </a:r>
            <a:br>
              <a:rPr lang="en-US" altLang="en-US" sz="1400" dirty="0">
                <a:solidFill>
                  <a:srgbClr val="004A97"/>
                </a:solidFill>
                <a:latin typeface="Helvetica" pitchFamily="2" charset="0"/>
              </a:rPr>
            </a:br>
            <a:r>
              <a:rPr lang="en-US" altLang="en-US" sz="1400" dirty="0">
                <a:solidFill>
                  <a:srgbClr val="004A97"/>
                </a:solidFill>
                <a:latin typeface="Helvetica" pitchFamily="2" charset="0"/>
              </a:rPr>
              <a:t>Teaching Standards </a:t>
            </a:r>
          </a:p>
        </p:txBody>
      </p:sp>
    </p:spTree>
    <p:extLst>
      <p:ext uri="{BB962C8B-B14F-4D97-AF65-F5344CB8AC3E}">
        <p14:creationId xmlns:p14="http://schemas.microsoft.com/office/powerpoint/2010/main" val="1593616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subTnLst>
                                    <p:set>
                                      <p:cBhvr override="childStyle">
                                        <p:cTn dur="1" fill="hold" display="0" masterRel="nextClick" afterEffect="1"/>
                                        <p:tgtEl>
                                          <p:spTgt spid="3789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subTnLst>
                                    <p:set>
                                      <p:cBhvr override="childStyle">
                                        <p:cTn dur="1" fill="hold" display="0" masterRel="nextClick" afterEffect="1"/>
                                        <p:tgtEl>
                                          <p:spTgt spid="3789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childTnLst>
                                  <p:subTnLst>
                                    <p:set>
                                      <p:cBhvr override="childStyle">
                                        <p:cTn dur="1" fill="hold" display="0" masterRel="nextClick" afterEffect="1"/>
                                        <p:tgtEl>
                                          <p:spTgt spid="3789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4"/>
                                        </p:tgtEl>
                                        <p:attrNameLst>
                                          <p:attrName>style.visibility</p:attrName>
                                        </p:attrNameLst>
                                      </p:cBhvr>
                                      <p:to>
                                        <p:strVal val="visible"/>
                                      </p:to>
                                    </p:se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5"/>
                                        </p:tgtEl>
                                        <p:attrNameLst>
                                          <p:attrName>style.visibility</p:attrName>
                                        </p:attrNameLst>
                                      </p:cBhvr>
                                      <p:to>
                                        <p:strVal val="visible"/>
                                      </p:to>
                                    </p:set>
                                  </p:childTnLst>
                                  <p:subTnLst>
                                    <p:set>
                                      <p:cBhvr override="childStyle">
                                        <p:cTn dur="1" fill="hold" display="0" masterRel="nextClick" afterEffect="1"/>
                                        <p:tgtEl>
                                          <p:spTgt spid="3789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6"/>
                                        </p:tgtEl>
                                        <p:attrNameLst>
                                          <p:attrName>style.visibility</p:attrName>
                                        </p:attrNameLst>
                                      </p:cBhvr>
                                      <p:to>
                                        <p:strVal val="visible"/>
                                      </p:to>
                                    </p:set>
                                  </p:childTnLst>
                                  <p:subTnLst>
                                    <p:set>
                                      <p:cBhvr override="childStyle">
                                        <p:cTn dur="1" fill="hold" display="0" masterRel="nextClick" afterEffect="1"/>
                                        <p:tgtEl>
                                          <p:spTgt spid="3789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7893"/>
                                        </p:tgtEl>
                                        <p:attrNameLst>
                                          <p:attrName>style.visibility</p:attrName>
                                        </p:attrNameLst>
                                      </p:cBhvr>
                                      <p:to>
                                        <p:strVal val="visible"/>
                                      </p:to>
                                    </p:set>
                                  </p:childTnLst>
                                  <p:subTnLst>
                                    <p:set>
                                      <p:cBhvr override="childStyle">
                                        <p:cTn dur="1" fill="hold" display="0" masterRel="nextClick" afterEffect="1"/>
                                        <p:tgtEl>
                                          <p:spTgt spid="37893"/>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7894"/>
                                        </p:tgtEl>
                                        <p:attrNameLst>
                                          <p:attrName>style.visibility</p:attrName>
                                        </p:attrNameLst>
                                      </p:cBhvr>
                                      <p:to>
                                        <p:strVal val="visible"/>
                                      </p:to>
                                    </p:se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7895"/>
                                        </p:tgtEl>
                                        <p:attrNameLst>
                                          <p:attrName>style.visibility</p:attrName>
                                        </p:attrNameLst>
                                      </p:cBhvr>
                                      <p:to>
                                        <p:strVal val="visible"/>
                                      </p:to>
                                    </p:set>
                                  </p:childTnLst>
                                  <p:subTnLst>
                                    <p:set>
                                      <p:cBhvr override="childStyle">
                                        <p:cTn dur="1" fill="hold" display="0" masterRel="nextClick" afterEffect="1"/>
                                        <p:tgtEl>
                                          <p:spTgt spid="37895"/>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p:bldP spid="37893" grpId="1" animBg="1"/>
      <p:bldP spid="37894" grpId="0" animBg="1"/>
      <p:bldP spid="37894" grpId="1" animBg="1"/>
      <p:bldP spid="37895" grpId="0" animBg="1"/>
      <p:bldP spid="37895" grpId="1" animBg="1"/>
      <p:bldP spid="37896" grpId="0" animBg="1"/>
      <p:bldP spid="3789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lide 16"/>
        <p:cNvGrpSpPr/>
        <p:nvPr/>
      </p:nvGrpSpPr>
      <p:grpSpPr>
        <a:xfrm>
          <a:off x="0" y="0"/>
          <a:ext cx="0" cy="0"/>
          <a:chOff x="0" y="0"/>
          <a:chExt cx="0" cy="0"/>
        </a:xfrm>
      </p:grpSpPr>
      <p:sp>
        <p:nvSpPr>
          <p:cNvPr id="3" name="Google Shape;180;g91a6d4858b_1_155"/>
          <p:cNvSpPr/>
          <p:nvPr/>
        </p:nvSpPr>
        <p:spPr>
          <a:xfrm>
            <a:off x="787400" y="1727201"/>
            <a:ext cx="10617200" cy="4305300"/>
          </a:xfrm>
          <a:prstGeom prst="rect">
            <a:avLst/>
          </a:prstGeom>
        </p:spPr>
        <p:txBody>
          <a:bodyPr spcFirstLastPara="0" lIns="0" tIns="0" rIns="0" bIns="0" anchor="t"/>
          <a:lstStyle/>
          <a:p>
            <a:pPr marL="160863" indent="-160863" hangingPunct="0"/>
            <a:r>
              <a:rPr sz="3200" dirty="0">
                <a:solidFill>
                  <a:srgbClr val="FFFFFF"/>
                </a:solidFill>
                <a:latin typeface="Helvetica"/>
                <a:cs typeface="Helvetica"/>
              </a:rPr>
              <a:t>•Holistic scoring completed by NBCTs using criteria in the rubric found on page 14 of the MOC Instructions</a:t>
            </a:r>
          </a:p>
          <a:p>
            <a:pPr marL="160863" indent="-160863" hangingPunct="0"/>
            <a:r>
              <a:rPr sz="3200" dirty="0">
                <a:solidFill>
                  <a:srgbClr val="FFFFFF"/>
                </a:solidFill>
                <a:latin typeface="Helvetica"/>
                <a:cs typeface="Helvetica"/>
              </a:rPr>
              <a:t> </a:t>
            </a:r>
          </a:p>
          <a:p>
            <a:pPr marL="160863" indent="-160863" hangingPunct="0"/>
            <a:r>
              <a:rPr sz="3200" dirty="0">
                <a:solidFill>
                  <a:srgbClr val="FFFFFF"/>
                </a:solidFill>
                <a:latin typeface="Helvetica"/>
                <a:cs typeface="Helvetica"/>
              </a:rPr>
              <a:t>•You will receive a decision rather than a score, which means there is no score banking</a:t>
            </a:r>
          </a:p>
          <a:p>
            <a:pPr marL="160863" indent="-160863" hangingPunct="0"/>
            <a:r>
              <a:rPr sz="3200" dirty="0">
                <a:solidFill>
                  <a:srgbClr val="FFFFFF"/>
                </a:solidFill>
                <a:latin typeface="Helvetica"/>
                <a:cs typeface="Helvetica"/>
              </a:rPr>
              <a:t> </a:t>
            </a:r>
          </a:p>
          <a:p>
            <a:pPr marL="160863" indent="-160863" hangingPunct="0"/>
            <a:r>
              <a:rPr sz="3200" dirty="0">
                <a:solidFill>
                  <a:srgbClr val="FFFFFF"/>
                </a:solidFill>
                <a:latin typeface="Helvetica"/>
                <a:cs typeface="Helvetica"/>
              </a:rPr>
              <a:t>•Results reported as</a:t>
            </a:r>
          </a:p>
          <a:p>
            <a:pPr marL="160863" indent="-160863" hangingPunct="0"/>
            <a:r>
              <a:rPr sz="3200" dirty="0">
                <a:solidFill>
                  <a:srgbClr val="FFFFFF"/>
                </a:solidFill>
                <a:latin typeface="Helvetica"/>
                <a:cs typeface="Helvetica"/>
              </a:rPr>
              <a:t>•Maintained</a:t>
            </a:r>
          </a:p>
          <a:p>
            <a:pPr marL="160863" indent="-160863" hangingPunct="0"/>
            <a:r>
              <a:rPr sz="3200" dirty="0">
                <a:solidFill>
                  <a:srgbClr val="FFFFFF"/>
                </a:solidFill>
                <a:latin typeface="Helvetica"/>
                <a:cs typeface="Helvetica"/>
              </a:rPr>
              <a:t>•Not Maintained (with feedback)</a:t>
            </a:r>
          </a:p>
        </p:txBody>
      </p:sp>
      <p:sp>
        <p:nvSpPr>
          <p:cNvPr id="4" name="Google Shape;182;g91a6d4858b_1_155"/>
          <p:cNvSpPr/>
          <p:nvPr/>
        </p:nvSpPr>
        <p:spPr>
          <a:xfrm>
            <a:off x="1536701" y="622301"/>
            <a:ext cx="9105900" cy="749300"/>
          </a:xfrm>
          <a:prstGeom prst="rect">
            <a:avLst/>
          </a:prstGeom>
        </p:spPr>
        <p:txBody>
          <a:bodyPr spcFirstLastPara="0" lIns="0" tIns="0" rIns="0" bIns="0" anchor="t"/>
          <a:lstStyle/>
          <a:p>
            <a:pPr algn="ctr" hangingPunct="0">
              <a:lnSpc>
                <a:spcPct val="100000"/>
              </a:lnSpc>
            </a:pPr>
            <a:r>
              <a:rPr sz="4800">
                <a:solidFill>
                  <a:srgbClr val="FFFFFF"/>
                </a:solidFill>
                <a:latin typeface="Helvetica"/>
                <a:cs typeface="Helvetica"/>
              </a:rPr>
              <a:t>Evaluation</a:t>
            </a:r>
          </a:p>
        </p:txBody>
      </p:sp>
      <p:sp>
        <p:nvSpPr>
          <p:cNvPr id="5" name="Google Shape;181;g91a6d4858b_1_155"/>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16</a:t>
            </a:r>
          </a:p>
        </p:txBody>
      </p:sp>
    </p:spTree>
    <p:extLst>
      <p:ext uri="{BB962C8B-B14F-4D97-AF65-F5344CB8AC3E}">
        <p14:creationId xmlns:p14="http://schemas.microsoft.com/office/powerpoint/2010/main" val="12619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lide 17"/>
        <p:cNvGrpSpPr/>
        <p:nvPr/>
      </p:nvGrpSpPr>
      <p:grpSpPr>
        <a:xfrm>
          <a:off x="0" y="0"/>
          <a:ext cx="0" cy="0"/>
          <a:chOff x="0" y="0"/>
          <a:chExt cx="0" cy="0"/>
        </a:xfrm>
      </p:grpSpPr>
      <p:sp>
        <p:nvSpPr>
          <p:cNvPr id="2" name="Google Shape;188;g91a6d4858b_1_40"/>
          <p:cNvSpPr/>
          <p:nvPr/>
        </p:nvSpPr>
        <p:spPr>
          <a:xfrm>
            <a:off x="823137" y="377899"/>
            <a:ext cx="10731500" cy="749300"/>
          </a:xfrm>
          <a:prstGeom prst="rect">
            <a:avLst/>
          </a:prstGeom>
        </p:spPr>
        <p:txBody>
          <a:bodyPr spcFirstLastPara="0" lIns="0" tIns="0" rIns="0" bIns="0" anchor="t"/>
          <a:lstStyle/>
          <a:p>
            <a:pPr algn="ctr" hangingPunct="0">
              <a:lnSpc>
                <a:spcPct val="100000"/>
              </a:lnSpc>
            </a:pPr>
            <a:r>
              <a:rPr sz="4800" dirty="0">
                <a:latin typeface="Helvetica"/>
                <a:cs typeface="Helvetica"/>
              </a:rPr>
              <a:t>MOC Important Dates and Deadlines</a:t>
            </a:r>
          </a:p>
        </p:txBody>
      </p:sp>
      <p:pic>
        <p:nvPicPr>
          <p:cNvPr id="5" name="Custom Shape 7"/>
          <p:cNvPicPr/>
          <p:nvPr/>
        </p:nvPicPr>
        <p:blipFill rotWithShape="1">
          <a:blip r:embed="rId3"/>
          <a:stretch>
            <a:fillRect/>
          </a:stretch>
        </p:blipFill>
        <p:spPr>
          <a:xfrm>
            <a:off x="374649" y="6114738"/>
            <a:ext cx="2387600" cy="12700"/>
          </a:xfrm>
          <a:prstGeom prst="rect">
            <a:avLst/>
          </a:prstGeom>
        </p:spPr>
      </p:pic>
      <p:sp>
        <p:nvSpPr>
          <p:cNvPr id="6" name="MOC Guide, page 2"/>
          <p:cNvSpPr/>
          <p:nvPr/>
        </p:nvSpPr>
        <p:spPr>
          <a:xfrm>
            <a:off x="344252" y="6096455"/>
            <a:ext cx="2235200" cy="330200"/>
          </a:xfrm>
          <a:prstGeom prst="rect">
            <a:avLst/>
          </a:prstGeom>
        </p:spPr>
        <p:txBody>
          <a:bodyPr spcFirstLastPara="0" lIns="0" tIns="0" rIns="0" bIns="0" anchor="t"/>
          <a:lstStyle/>
          <a:p>
            <a:pPr hangingPunct="0">
              <a:lnSpc>
                <a:spcPct val="100000"/>
              </a:lnSpc>
            </a:pPr>
            <a:endParaRPr sz="1600" dirty="0">
              <a:solidFill>
                <a:srgbClr val="004A97"/>
              </a:solidFill>
              <a:latin typeface="Helvetica"/>
              <a:cs typeface="Helvetica"/>
            </a:endParaRPr>
          </a:p>
        </p:txBody>
      </p:sp>
      <p:sp>
        <p:nvSpPr>
          <p:cNvPr id="7" name="Google Shape;187;g91a6d4858b_1_40"/>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17</a:t>
            </a:r>
          </a:p>
        </p:txBody>
      </p:sp>
      <p:sp>
        <p:nvSpPr>
          <p:cNvPr id="11" name="Content Placeholder 2">
            <a:extLst>
              <a:ext uri="{FF2B5EF4-FFF2-40B4-BE49-F238E27FC236}">
                <a16:creationId xmlns:a16="http://schemas.microsoft.com/office/drawing/2014/main" id="{131A076F-CEBE-5E4C-ADB4-A7B8CBDE3ADA}"/>
              </a:ext>
            </a:extLst>
          </p:cNvPr>
          <p:cNvSpPr txBox="1">
            <a:spLocks/>
          </p:cNvSpPr>
          <p:nvPr/>
        </p:nvSpPr>
        <p:spPr>
          <a:xfrm>
            <a:off x="660280" y="1429479"/>
            <a:ext cx="11741152" cy="5473700"/>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altLang="en-US" sz="3733" dirty="0"/>
          </a:p>
          <a:p>
            <a:pPr marL="0" indent="0">
              <a:buNone/>
              <a:defRPr/>
            </a:pPr>
            <a:endParaRPr lang="en-US" altLang="en-US" sz="3733" dirty="0"/>
          </a:p>
        </p:txBody>
      </p:sp>
      <p:pic>
        <p:nvPicPr>
          <p:cNvPr id="10" name="Picture 9">
            <a:extLst>
              <a:ext uri="{FF2B5EF4-FFF2-40B4-BE49-F238E27FC236}">
                <a16:creationId xmlns:a16="http://schemas.microsoft.com/office/drawing/2014/main" id="{5C1E5C09-C13E-F839-BF06-15FCBB369B7D}"/>
              </a:ext>
            </a:extLst>
          </p:cNvPr>
          <p:cNvPicPr>
            <a:picLocks noChangeAspect="1"/>
          </p:cNvPicPr>
          <p:nvPr/>
        </p:nvPicPr>
        <p:blipFill>
          <a:blip r:embed="rId4"/>
          <a:stretch>
            <a:fillRect/>
          </a:stretch>
        </p:blipFill>
        <p:spPr>
          <a:xfrm>
            <a:off x="1118316" y="1429479"/>
            <a:ext cx="9744300" cy="4848658"/>
          </a:xfrm>
          <a:prstGeom prst="rect">
            <a:avLst/>
          </a:prstGeom>
        </p:spPr>
      </p:pic>
    </p:spTree>
    <p:extLst>
      <p:ext uri="{BB962C8B-B14F-4D97-AF65-F5344CB8AC3E}">
        <p14:creationId xmlns:p14="http://schemas.microsoft.com/office/powerpoint/2010/main" val="179251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lide 18"/>
        <p:cNvGrpSpPr/>
        <p:nvPr/>
      </p:nvGrpSpPr>
      <p:grpSpPr>
        <a:xfrm>
          <a:off x="0" y="0"/>
          <a:ext cx="0" cy="0"/>
          <a:chOff x="0" y="0"/>
          <a:chExt cx="0" cy="0"/>
        </a:xfrm>
      </p:grpSpPr>
      <p:pic>
        <p:nvPicPr>
          <p:cNvPr id="2" name="5f7326713dfad7-39251789.png"/>
          <p:cNvPicPr/>
          <p:nvPr/>
        </p:nvPicPr>
        <p:blipFill rotWithShape="1">
          <a:blip r:embed="rId3"/>
          <a:stretch>
            <a:fillRect/>
          </a:stretch>
        </p:blipFill>
        <p:spPr>
          <a:xfrm>
            <a:off x="1803401" y="76201"/>
            <a:ext cx="8597900" cy="6667500"/>
          </a:xfrm>
          <a:prstGeom prst="rect">
            <a:avLst/>
          </a:prstGeom>
        </p:spPr>
      </p:pic>
      <p:sp>
        <p:nvSpPr>
          <p:cNvPr id="3" name="Google Shape;195;g94029c458c_0_275"/>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18</a:t>
            </a:r>
          </a:p>
        </p:txBody>
      </p:sp>
    </p:spTree>
    <p:extLst>
      <p:ext uri="{BB962C8B-B14F-4D97-AF65-F5344CB8AC3E}">
        <p14:creationId xmlns:p14="http://schemas.microsoft.com/office/powerpoint/2010/main" val="189559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lide 20"/>
        <p:cNvGrpSpPr/>
        <p:nvPr/>
      </p:nvGrpSpPr>
      <p:grpSpPr>
        <a:xfrm>
          <a:off x="0" y="0"/>
          <a:ext cx="0" cy="0"/>
          <a:chOff x="0" y="0"/>
          <a:chExt cx="0" cy="0"/>
        </a:xfrm>
      </p:grpSpPr>
      <p:sp>
        <p:nvSpPr>
          <p:cNvPr id="3" name="Google Shape;395;g91a6d4858b_1_65"/>
          <p:cNvSpPr/>
          <p:nvPr/>
        </p:nvSpPr>
        <p:spPr>
          <a:xfrm>
            <a:off x="749301" y="635000"/>
            <a:ext cx="10680700" cy="762000"/>
          </a:xfrm>
          <a:prstGeom prst="rect">
            <a:avLst/>
          </a:prstGeom>
        </p:spPr>
        <p:txBody>
          <a:bodyPr spcFirstLastPara="0" lIns="0" tIns="0" rIns="0" bIns="0" anchor="t"/>
          <a:lstStyle/>
          <a:p>
            <a:pPr algn="ctr" hangingPunct="0">
              <a:lnSpc>
                <a:spcPct val="100000"/>
              </a:lnSpc>
            </a:pPr>
            <a:r>
              <a:rPr sz="4800">
                <a:solidFill>
                  <a:srgbClr val="FFFFFF"/>
                </a:solidFill>
                <a:latin typeface="Helvetica"/>
                <a:cs typeface="Helvetica"/>
              </a:rPr>
              <a:t>Professional Growth Experiences</a:t>
            </a:r>
          </a:p>
        </p:txBody>
      </p:sp>
      <p:sp>
        <p:nvSpPr>
          <p:cNvPr id="4" name="Google Shape;397;g91a6d4858b_1_65"/>
          <p:cNvSpPr/>
          <p:nvPr/>
        </p:nvSpPr>
        <p:spPr>
          <a:xfrm>
            <a:off x="977901" y="1651000"/>
            <a:ext cx="10248900" cy="3556000"/>
          </a:xfrm>
          <a:prstGeom prst="rect">
            <a:avLst/>
          </a:prstGeom>
        </p:spPr>
        <p:txBody>
          <a:bodyPr spcFirstLastPara="0" lIns="0" tIns="0" rIns="0" bIns="0" anchor="t"/>
          <a:lstStyle/>
          <a:p>
            <a:pPr marL="241294" indent="-241294" hangingPunct="0"/>
            <a:r>
              <a:rPr sz="2800" dirty="0">
                <a:solidFill>
                  <a:srgbClr val="FFFFFF"/>
                </a:solidFill>
                <a:latin typeface="Helvetica" pitchFamily="2" charset="0"/>
                <a:cs typeface="Arial"/>
              </a:rPr>
              <a:t>•</a:t>
            </a:r>
            <a:r>
              <a:rPr lang="en-US" sz="2800" dirty="0">
                <a:solidFill>
                  <a:srgbClr val="FFFFFF"/>
                </a:solidFill>
                <a:latin typeface="Helvetica" pitchFamily="2" charset="0"/>
                <a:cs typeface="Arial"/>
              </a:rPr>
              <a:t> </a:t>
            </a:r>
            <a:r>
              <a:rPr sz="2800" dirty="0">
                <a:solidFill>
                  <a:srgbClr val="FFFFFF"/>
                </a:solidFill>
                <a:latin typeface="Helvetica" pitchFamily="2" charset="0"/>
                <a:cs typeface="Helvetica"/>
              </a:rPr>
              <a:t>New learning (ongoing, evolving, and varied)</a:t>
            </a:r>
          </a:p>
          <a:p>
            <a:pPr marL="241294" indent="-241294" hangingPunct="0"/>
            <a:r>
              <a:rPr sz="2800" dirty="0">
                <a:solidFill>
                  <a:srgbClr val="FFFFFF"/>
                </a:solidFill>
                <a:latin typeface="Helvetica" pitchFamily="2" charset="0"/>
                <a:cs typeface="Arial"/>
              </a:rPr>
              <a:t>•</a:t>
            </a:r>
            <a:r>
              <a:rPr lang="en-US" sz="2800" dirty="0">
                <a:solidFill>
                  <a:srgbClr val="FFFFFF"/>
                </a:solidFill>
                <a:latin typeface="Helvetica" pitchFamily="2" charset="0"/>
                <a:cs typeface="Arial"/>
              </a:rPr>
              <a:t> </a:t>
            </a:r>
            <a:r>
              <a:rPr sz="2800" dirty="0">
                <a:solidFill>
                  <a:srgbClr val="FFFFFF"/>
                </a:solidFill>
                <a:latin typeface="Helvetica" pitchFamily="2" charset="0"/>
                <a:cs typeface="Helvetica"/>
              </a:rPr>
              <a:t>Influence within or beyond the classroom</a:t>
            </a:r>
          </a:p>
          <a:p>
            <a:pPr marL="241294" indent="-241294" hangingPunct="0"/>
            <a:r>
              <a:rPr sz="2800" dirty="0">
                <a:solidFill>
                  <a:srgbClr val="FFFFFF"/>
                </a:solidFill>
                <a:latin typeface="Helvetica" pitchFamily="2" charset="0"/>
                <a:cs typeface="Arial"/>
              </a:rPr>
              <a:t>•</a:t>
            </a:r>
            <a:r>
              <a:rPr lang="en-US" sz="2800" dirty="0">
                <a:solidFill>
                  <a:srgbClr val="FFFFFF"/>
                </a:solidFill>
                <a:latin typeface="Helvetica" pitchFamily="2" charset="0"/>
                <a:cs typeface="Arial"/>
              </a:rPr>
              <a:t> </a:t>
            </a:r>
            <a:r>
              <a:rPr sz="2800" dirty="0">
                <a:solidFill>
                  <a:srgbClr val="FFFFFF"/>
                </a:solidFill>
                <a:latin typeface="Helvetica" pitchFamily="2" charset="0"/>
                <a:cs typeface="Helvetica"/>
              </a:rPr>
              <a:t>Direct or indirect impact on student learning</a:t>
            </a:r>
          </a:p>
          <a:p>
            <a:pPr marL="241294" indent="-241294" hangingPunct="0"/>
            <a:r>
              <a:rPr sz="2800" dirty="0">
                <a:solidFill>
                  <a:srgbClr val="FFFFFF"/>
                </a:solidFill>
                <a:latin typeface="Helvetica" pitchFamily="2" charset="0"/>
                <a:cs typeface="Arial"/>
              </a:rPr>
              <a:t>•</a:t>
            </a:r>
            <a:r>
              <a:rPr lang="en-US" sz="2800" dirty="0">
                <a:solidFill>
                  <a:srgbClr val="FFFFFF"/>
                </a:solidFill>
                <a:latin typeface="Helvetica" pitchFamily="2" charset="0"/>
                <a:cs typeface="Arial"/>
              </a:rPr>
              <a:t> </a:t>
            </a:r>
            <a:r>
              <a:rPr sz="2800" dirty="0">
                <a:solidFill>
                  <a:srgbClr val="FFFFFF"/>
                </a:solidFill>
                <a:latin typeface="Helvetica" pitchFamily="2" charset="0"/>
                <a:cs typeface="Helvetica"/>
              </a:rPr>
              <a:t>Both PGEs must show professional growth of the </a:t>
            </a:r>
            <a:r>
              <a:rPr sz="2800" b="1" dirty="0">
                <a:solidFill>
                  <a:srgbClr val="FFFFFF"/>
                </a:solidFill>
                <a:latin typeface="Helvetica" pitchFamily="2" charset="0"/>
                <a:cs typeface="Helvetica"/>
              </a:rPr>
              <a:t>original </a:t>
            </a:r>
            <a:r>
              <a:rPr sz="2800" dirty="0">
                <a:solidFill>
                  <a:srgbClr val="FFFFFF"/>
                </a:solidFill>
                <a:latin typeface="Helvetica" pitchFamily="2" charset="0"/>
                <a:cs typeface="Helvetica"/>
              </a:rPr>
              <a:t>certification area</a:t>
            </a:r>
          </a:p>
        </p:txBody>
      </p:sp>
      <p:pic>
        <p:nvPicPr>
          <p:cNvPr id="5" name="Rectangle background"/>
          <p:cNvPicPr/>
          <p:nvPr/>
        </p:nvPicPr>
        <p:blipFill rotWithShape="1">
          <a:blip r:embed="rId3"/>
          <a:stretch>
            <a:fillRect/>
          </a:stretch>
        </p:blipFill>
        <p:spPr>
          <a:xfrm>
            <a:off x="977900" y="4635824"/>
            <a:ext cx="7840955" cy="1650352"/>
          </a:xfrm>
          <a:prstGeom prst="rect">
            <a:avLst/>
          </a:prstGeom>
        </p:spPr>
      </p:pic>
      <p:sp>
        <p:nvSpPr>
          <p:cNvPr id="6" name="Google Shape;396;g91a6d4858b_1_65"/>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20</a:t>
            </a:r>
          </a:p>
        </p:txBody>
      </p:sp>
      <p:sp>
        <p:nvSpPr>
          <p:cNvPr id="7" name="Body text"/>
          <p:cNvSpPr/>
          <p:nvPr/>
        </p:nvSpPr>
        <p:spPr>
          <a:xfrm>
            <a:off x="1265866" y="4648524"/>
            <a:ext cx="7765005" cy="1676400"/>
          </a:xfrm>
          <a:prstGeom prst="rect">
            <a:avLst/>
          </a:prstGeom>
        </p:spPr>
        <p:txBody>
          <a:bodyPr spcFirstLastPara="0" lIns="127000" tIns="127000" rIns="127000" bIns="0" anchor="t"/>
          <a:lstStyle/>
          <a:p>
            <a:pPr algn="l" hangingPunct="0">
              <a:lnSpc>
                <a:spcPct val="116667"/>
              </a:lnSpc>
            </a:pPr>
            <a:r>
              <a:rPr sz="2000" dirty="0">
                <a:solidFill>
                  <a:srgbClr val="004A97"/>
                </a:solidFill>
                <a:latin typeface="Helvetica"/>
                <a:cs typeface="Helvetica"/>
              </a:rPr>
              <a:t>Read pages 4-8 in the MOC Instructions for more details on PGEs. Select PGEs that allow you to showcase not just your accomplishments, but what you did—what steps you took, what milestones you achieved—to reach that level of accomplishment.</a:t>
            </a:r>
          </a:p>
        </p:txBody>
      </p:sp>
    </p:spTree>
    <p:extLst>
      <p:ext uri="{BB962C8B-B14F-4D97-AF65-F5344CB8AC3E}">
        <p14:creationId xmlns:p14="http://schemas.microsoft.com/office/powerpoint/2010/main" val="184269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lide 21"/>
        <p:cNvGrpSpPr/>
        <p:nvPr/>
      </p:nvGrpSpPr>
      <p:grpSpPr>
        <a:xfrm>
          <a:off x="0" y="0"/>
          <a:ext cx="0" cy="0"/>
          <a:chOff x="0" y="0"/>
          <a:chExt cx="0" cy="0"/>
        </a:xfrm>
      </p:grpSpPr>
      <p:sp>
        <p:nvSpPr>
          <p:cNvPr id="3" name="Google Shape;404;g91a6d4858b_1_92"/>
          <p:cNvSpPr/>
          <p:nvPr/>
        </p:nvSpPr>
        <p:spPr>
          <a:xfrm>
            <a:off x="812801" y="635000"/>
            <a:ext cx="10579100" cy="762000"/>
          </a:xfrm>
          <a:prstGeom prst="rect">
            <a:avLst/>
          </a:prstGeom>
        </p:spPr>
        <p:txBody>
          <a:bodyPr spcFirstLastPara="0" lIns="0" tIns="0" rIns="0" bIns="0" anchor="t"/>
          <a:lstStyle/>
          <a:p>
            <a:pPr algn="ctr" hangingPunct="0">
              <a:lnSpc>
                <a:spcPct val="100000"/>
              </a:lnSpc>
            </a:pPr>
            <a:r>
              <a:rPr sz="4800">
                <a:solidFill>
                  <a:srgbClr val="FFFFFF"/>
                </a:solidFill>
                <a:latin typeface="Helvetica"/>
                <a:cs typeface="Helvetica"/>
              </a:rPr>
              <a:t>Examples of Professional Activities</a:t>
            </a:r>
          </a:p>
        </p:txBody>
      </p:sp>
      <p:sp>
        <p:nvSpPr>
          <p:cNvPr id="4" name="Google Shape;405;g91a6d4858b_1_92"/>
          <p:cNvSpPr/>
          <p:nvPr/>
        </p:nvSpPr>
        <p:spPr>
          <a:xfrm>
            <a:off x="812801" y="1473201"/>
            <a:ext cx="10579100" cy="4813300"/>
          </a:xfrm>
          <a:prstGeom prst="rect">
            <a:avLst/>
          </a:prstGeom>
        </p:spPr>
        <p:txBody>
          <a:bodyPr spcFirstLastPara="0" lIns="0" tIns="0" rIns="0" bIns="0" anchor="t"/>
          <a:lstStyle/>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obtain a grant for and implement a special project in your school</a:t>
            </a:r>
          </a:p>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organize family or community activities related to supporting students or providing equitable access to education</a:t>
            </a:r>
          </a:p>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provide mentoring, coaching, or other training to new teachers on an ongoing basis</a:t>
            </a:r>
          </a:p>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play a significant role in special projects at the school, district, or higher level that had a positive impact on students</a:t>
            </a:r>
          </a:p>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perform a needs analysis for instructional resources and develop a plan based on the results</a:t>
            </a:r>
          </a:p>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conduct research that led to changes in your or others’ instructional practice</a:t>
            </a:r>
          </a:p>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collaborate with colleagues, community members, and/or families to meet the needs of students</a:t>
            </a:r>
          </a:p>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create a website that is actively used by students and families to facilitate regular</a:t>
            </a:r>
            <a:br>
              <a:rPr lang="en-US" sz="2133" dirty="0">
                <a:solidFill>
                  <a:srgbClr val="FFFFFF"/>
                </a:solidFill>
                <a:latin typeface="Helvetica" pitchFamily="2" charset="0"/>
                <a:cs typeface="Helvetica"/>
              </a:rPr>
            </a:br>
            <a:r>
              <a:rPr sz="2133" dirty="0">
                <a:solidFill>
                  <a:srgbClr val="FFFFFF"/>
                </a:solidFill>
                <a:latin typeface="Helvetica" pitchFamily="2" charset="0"/>
                <a:cs typeface="Helvetica"/>
              </a:rPr>
              <a:t>communication between school and home</a:t>
            </a:r>
          </a:p>
        </p:txBody>
      </p:sp>
      <p:pic>
        <p:nvPicPr>
          <p:cNvPr id="5" name="Rectangle background"/>
          <p:cNvPicPr/>
          <p:nvPr/>
        </p:nvPicPr>
        <p:blipFill rotWithShape="1">
          <a:blip r:embed="rId3"/>
          <a:stretch>
            <a:fillRect/>
          </a:stretch>
        </p:blipFill>
        <p:spPr>
          <a:xfrm>
            <a:off x="812800" y="6369049"/>
            <a:ext cx="3352800" cy="431800"/>
          </a:xfrm>
          <a:prstGeom prst="rect">
            <a:avLst/>
          </a:prstGeom>
        </p:spPr>
      </p:pic>
      <p:pic>
        <p:nvPicPr>
          <p:cNvPr id="6" name="Custom Shape 8"/>
          <p:cNvPicPr/>
          <p:nvPr/>
        </p:nvPicPr>
        <p:blipFill rotWithShape="1">
          <a:blip r:embed="rId4"/>
          <a:stretch>
            <a:fillRect/>
          </a:stretch>
        </p:blipFill>
        <p:spPr>
          <a:xfrm>
            <a:off x="1409701" y="6324601"/>
            <a:ext cx="3340100" cy="12700"/>
          </a:xfrm>
          <a:prstGeom prst="rect">
            <a:avLst/>
          </a:prstGeom>
        </p:spPr>
      </p:pic>
      <p:sp>
        <p:nvSpPr>
          <p:cNvPr id="7" name="MOC Instructions, page 4"/>
          <p:cNvSpPr/>
          <p:nvPr/>
        </p:nvSpPr>
        <p:spPr>
          <a:xfrm>
            <a:off x="469901" y="6464301"/>
            <a:ext cx="30861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MOC Instructions, page 4</a:t>
            </a:r>
          </a:p>
        </p:txBody>
      </p:sp>
      <p:sp>
        <p:nvSpPr>
          <p:cNvPr id="8" name="Google Shape;407;g91a6d4858b_1_92"/>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21</a:t>
            </a:r>
          </a:p>
        </p:txBody>
      </p:sp>
    </p:spTree>
    <p:extLst>
      <p:ext uri="{BB962C8B-B14F-4D97-AF65-F5344CB8AC3E}">
        <p14:creationId xmlns:p14="http://schemas.microsoft.com/office/powerpoint/2010/main" val="6854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lide 22"/>
        <p:cNvGrpSpPr/>
        <p:nvPr/>
      </p:nvGrpSpPr>
      <p:grpSpPr>
        <a:xfrm>
          <a:off x="0" y="0"/>
          <a:ext cx="0" cy="0"/>
          <a:chOff x="0" y="0"/>
          <a:chExt cx="0" cy="0"/>
        </a:xfrm>
      </p:grpSpPr>
      <p:sp>
        <p:nvSpPr>
          <p:cNvPr id="3" name="Google Shape;424;g92729e62f1_96_13"/>
          <p:cNvSpPr/>
          <p:nvPr/>
        </p:nvSpPr>
        <p:spPr>
          <a:xfrm>
            <a:off x="127000" y="635000"/>
            <a:ext cx="11938000" cy="762000"/>
          </a:xfrm>
          <a:prstGeom prst="rect">
            <a:avLst/>
          </a:prstGeom>
        </p:spPr>
        <p:txBody>
          <a:bodyPr spcFirstLastPara="0" lIns="0" tIns="0" rIns="0" bIns="0" anchor="t"/>
          <a:lstStyle/>
          <a:p>
            <a:pPr algn="ctr" hangingPunct="0">
              <a:lnSpc>
                <a:spcPct val="100000"/>
              </a:lnSpc>
            </a:pPr>
            <a:r>
              <a:rPr sz="4800">
                <a:solidFill>
                  <a:srgbClr val="FFFFFF"/>
                </a:solidFill>
                <a:latin typeface="Helvetica"/>
                <a:cs typeface="Helvetica"/>
              </a:rPr>
              <a:t>PGE Brainstorming and Organizing</a:t>
            </a:r>
          </a:p>
        </p:txBody>
      </p:sp>
      <p:sp>
        <p:nvSpPr>
          <p:cNvPr id="4" name="Google Shape;425;g92729e62f1_96_13"/>
          <p:cNvSpPr/>
          <p:nvPr/>
        </p:nvSpPr>
        <p:spPr>
          <a:xfrm>
            <a:off x="863600" y="1892300"/>
            <a:ext cx="10464800" cy="3937000"/>
          </a:xfrm>
          <a:prstGeom prst="rect">
            <a:avLst/>
          </a:prstGeom>
        </p:spPr>
        <p:txBody>
          <a:bodyPr spcFirstLastPara="0" lIns="0" tIns="0" rIns="0" bIns="0" anchor="t"/>
          <a:lstStyle/>
          <a:p>
            <a:pPr marL="160863" indent="-160863" hangingPunct="0"/>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Using sticky notes, jot down every professional experience you’ve had in the past 5 years.</a:t>
            </a:r>
          </a:p>
          <a:p>
            <a:pPr marL="160863" indent="-160863" hangingPunct="0"/>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Sticky notes can be paper or electronic (linoit, padlet, etc).</a:t>
            </a:r>
          </a:p>
          <a:p>
            <a:pPr marL="160863" indent="-160863" hangingPunct="0"/>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One experience per sticky.</a:t>
            </a:r>
          </a:p>
          <a:p>
            <a:pPr marL="160863" indent="-160863" hangingPunct="0"/>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Sort/Group the different experiences into similar categories.</a:t>
            </a:r>
          </a:p>
          <a:p>
            <a:pPr marL="160863" indent="-160863" hangingPunct="0"/>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These categories should address specific needs (Refer to Prompts 1 and 2 in Written Commentary).</a:t>
            </a:r>
          </a:p>
          <a:p>
            <a:pPr marL="160863" indent="-160863" hangingPunct="0">
              <a:lnSpc>
                <a:spcPct val="115000"/>
              </a:lnSpc>
            </a:pPr>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Each category should fit a professional, student, and/or community need.</a:t>
            </a:r>
          </a:p>
          <a:p>
            <a:pPr marL="160863" indent="-160863" hangingPunct="0"/>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Label the categories.</a:t>
            </a:r>
          </a:p>
          <a:p>
            <a:pPr marL="160863" indent="-160863" hangingPunct="0"/>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Decide which categories would work best as your PGEs.</a:t>
            </a:r>
          </a:p>
          <a:p>
            <a:pPr marL="160863" indent="-160863" hangingPunct="0"/>
            <a:r>
              <a:rPr sz="2133" dirty="0">
                <a:solidFill>
                  <a:srgbClr val="FFFFFF"/>
                </a:solidFill>
                <a:latin typeface="Helvetica" pitchFamily="2" charset="0"/>
                <a:cs typeface="Arial"/>
              </a:rPr>
              <a:t>•</a:t>
            </a:r>
            <a:r>
              <a:rPr lang="en-US" sz="2133" dirty="0">
                <a:solidFill>
                  <a:srgbClr val="FFFFFF"/>
                </a:solidFill>
                <a:latin typeface="Helvetica" pitchFamily="2" charset="0"/>
                <a:cs typeface="Arial"/>
              </a:rPr>
              <a:t> </a:t>
            </a:r>
            <a:r>
              <a:rPr sz="2133" dirty="0">
                <a:solidFill>
                  <a:srgbClr val="FFFFFF"/>
                </a:solidFill>
                <a:latin typeface="Helvetica" pitchFamily="2" charset="0"/>
                <a:cs typeface="Helvetica"/>
              </a:rPr>
              <a:t>At least one category should be able to lead to a video-recorded lesson in your original certificate area and development level. </a:t>
            </a:r>
          </a:p>
        </p:txBody>
      </p:sp>
      <p:sp>
        <p:nvSpPr>
          <p:cNvPr id="5" name="Google Shape;423;g92729e62f1_96_13"/>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22</a:t>
            </a:r>
          </a:p>
        </p:txBody>
      </p:sp>
    </p:spTree>
    <p:extLst>
      <p:ext uri="{BB962C8B-B14F-4D97-AF65-F5344CB8AC3E}">
        <p14:creationId xmlns:p14="http://schemas.microsoft.com/office/powerpoint/2010/main" val="102241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lide 2"/>
        <p:cNvGrpSpPr/>
        <p:nvPr/>
      </p:nvGrpSpPr>
      <p:grpSpPr>
        <a:xfrm>
          <a:off x="0" y="0"/>
          <a:ext cx="0" cy="0"/>
          <a:chOff x="0" y="0"/>
          <a:chExt cx="0" cy="0"/>
        </a:xfrm>
      </p:grpSpPr>
      <p:sp>
        <p:nvSpPr>
          <p:cNvPr id="3" name="Google Shape;97;g94227e16f1_0_7"/>
          <p:cNvSpPr/>
          <p:nvPr/>
        </p:nvSpPr>
        <p:spPr>
          <a:xfrm>
            <a:off x="546101" y="812800"/>
            <a:ext cx="11112500" cy="711200"/>
          </a:xfrm>
          <a:prstGeom prst="rect">
            <a:avLst/>
          </a:prstGeom>
        </p:spPr>
        <p:txBody>
          <a:bodyPr spcFirstLastPara="0" lIns="0" tIns="0" rIns="0" bIns="0" anchor="t"/>
          <a:lstStyle/>
          <a:p>
            <a:pPr algn="ctr" hangingPunct="0">
              <a:lnSpc>
                <a:spcPct val="100000"/>
              </a:lnSpc>
            </a:pPr>
            <a:r>
              <a:rPr sz="4752">
                <a:solidFill>
                  <a:srgbClr val="FFFFFF"/>
                </a:solidFill>
                <a:latin typeface="Helvetica"/>
                <a:cs typeface="Helvetica"/>
              </a:rPr>
              <a:t>Learning Outcomes</a:t>
            </a:r>
          </a:p>
        </p:txBody>
      </p:sp>
      <p:sp>
        <p:nvSpPr>
          <p:cNvPr id="4" name="Google Shape;98;g94227e16f1_0_7"/>
          <p:cNvSpPr/>
          <p:nvPr/>
        </p:nvSpPr>
        <p:spPr>
          <a:xfrm>
            <a:off x="787400" y="2032001"/>
            <a:ext cx="10617200" cy="4305300"/>
          </a:xfrm>
          <a:prstGeom prst="rect">
            <a:avLst/>
          </a:prstGeom>
        </p:spPr>
        <p:txBody>
          <a:bodyPr spcFirstLastPara="0" lIns="0" tIns="0" rIns="0" bIns="0" anchor="t"/>
          <a:lstStyle/>
          <a:p>
            <a:pPr marL="234945" indent="-234945" hangingPunct="0"/>
            <a:r>
              <a:rPr sz="2800" dirty="0">
                <a:solidFill>
                  <a:srgbClr val="FFFFFF"/>
                </a:solidFill>
                <a:latin typeface="Arial"/>
                <a:cs typeface="Arial"/>
              </a:rPr>
              <a:t>•</a:t>
            </a:r>
            <a:r>
              <a:rPr lang="en-US" sz="2800" dirty="0">
                <a:solidFill>
                  <a:srgbClr val="FFFFFF"/>
                </a:solidFill>
                <a:latin typeface="Arial"/>
                <a:cs typeface="Arial"/>
              </a:rPr>
              <a:t> </a:t>
            </a:r>
            <a:r>
              <a:rPr sz="2800" dirty="0">
                <a:solidFill>
                  <a:srgbClr val="FFFFFF"/>
                </a:solidFill>
                <a:latin typeface="Helvetica" pitchFamily="2" charset="0"/>
                <a:cs typeface="Helvetica"/>
              </a:rPr>
              <a:t>Gain an understanding of the requirements of MOC</a:t>
            </a:r>
            <a:br>
              <a:rPr lang="en-US" sz="2800" dirty="0">
                <a:solidFill>
                  <a:srgbClr val="FFFFFF"/>
                </a:solidFill>
                <a:latin typeface="Helvetica" pitchFamily="2" charset="0"/>
                <a:cs typeface="Helvetica"/>
              </a:rPr>
            </a:br>
            <a:endParaRPr sz="2800" dirty="0">
              <a:solidFill>
                <a:srgbClr val="FFFFFF"/>
              </a:solidFill>
              <a:latin typeface="Helvetica" pitchFamily="2" charset="0"/>
              <a:cs typeface="Helvetica"/>
            </a:endParaRPr>
          </a:p>
          <a:p>
            <a:pPr marL="234945" indent="-234945" hangingPunct="0"/>
            <a:r>
              <a:rPr sz="2800" dirty="0">
                <a:solidFill>
                  <a:srgbClr val="FFFFFF"/>
                </a:solidFill>
                <a:latin typeface="Helvetica" pitchFamily="2" charset="0"/>
                <a:cs typeface="Arial"/>
              </a:rPr>
              <a:t>•</a:t>
            </a:r>
            <a:r>
              <a:rPr lang="en-US" sz="2800" dirty="0">
                <a:solidFill>
                  <a:srgbClr val="FFFFFF"/>
                </a:solidFill>
                <a:latin typeface="Helvetica" pitchFamily="2" charset="0"/>
                <a:cs typeface="Arial"/>
              </a:rPr>
              <a:t> </a:t>
            </a:r>
            <a:r>
              <a:rPr sz="2800" dirty="0">
                <a:solidFill>
                  <a:srgbClr val="FFFFFF"/>
                </a:solidFill>
                <a:latin typeface="Helvetica" pitchFamily="2" charset="0"/>
                <a:cs typeface="Helvetica"/>
              </a:rPr>
              <a:t>Reconnect with the Five Core Propositions, Architecture of</a:t>
            </a:r>
            <a:br>
              <a:rPr lang="en-US" sz="2800" dirty="0">
                <a:solidFill>
                  <a:srgbClr val="FFFFFF"/>
                </a:solidFill>
                <a:latin typeface="Helvetica" pitchFamily="2" charset="0"/>
                <a:cs typeface="Helvetica"/>
              </a:rPr>
            </a:br>
            <a:r>
              <a:rPr sz="2800" dirty="0">
                <a:solidFill>
                  <a:srgbClr val="FFFFFF"/>
                </a:solidFill>
                <a:latin typeface="Helvetica" pitchFamily="2" charset="0"/>
                <a:cs typeface="Helvetica"/>
              </a:rPr>
              <a:t>Accomplished Teaching &amp; National Board Standards</a:t>
            </a:r>
            <a:br>
              <a:rPr lang="en-US" sz="2800" dirty="0">
                <a:solidFill>
                  <a:srgbClr val="FFFFFF"/>
                </a:solidFill>
                <a:latin typeface="Helvetica" pitchFamily="2" charset="0"/>
                <a:cs typeface="Helvetica"/>
              </a:rPr>
            </a:br>
            <a:endParaRPr sz="2800" dirty="0">
              <a:solidFill>
                <a:srgbClr val="FFFFFF"/>
              </a:solidFill>
              <a:latin typeface="Helvetica" pitchFamily="2" charset="0"/>
              <a:cs typeface="Helvetica"/>
            </a:endParaRPr>
          </a:p>
          <a:p>
            <a:pPr marL="234945" indent="-234945" hangingPunct="0"/>
            <a:r>
              <a:rPr sz="2800" dirty="0">
                <a:solidFill>
                  <a:srgbClr val="FFFFFF"/>
                </a:solidFill>
                <a:latin typeface="Helvetica" pitchFamily="2" charset="0"/>
                <a:cs typeface="Arial"/>
              </a:rPr>
              <a:t>•</a:t>
            </a:r>
            <a:r>
              <a:rPr lang="en-US" sz="2800" dirty="0">
                <a:solidFill>
                  <a:srgbClr val="FFFFFF"/>
                </a:solidFill>
                <a:latin typeface="Helvetica" pitchFamily="2" charset="0"/>
                <a:cs typeface="Arial"/>
              </a:rPr>
              <a:t> </a:t>
            </a:r>
            <a:r>
              <a:rPr sz="2800" dirty="0">
                <a:solidFill>
                  <a:srgbClr val="FFFFFF"/>
                </a:solidFill>
                <a:latin typeface="Helvetica" pitchFamily="2" charset="0"/>
                <a:cs typeface="Helvetica"/>
              </a:rPr>
              <a:t>Explore ways to connect professional growth to student learning</a:t>
            </a:r>
            <a:br>
              <a:rPr lang="en-US" sz="2800" dirty="0">
                <a:solidFill>
                  <a:srgbClr val="FFFFFF"/>
                </a:solidFill>
                <a:latin typeface="Helvetica" pitchFamily="2" charset="0"/>
                <a:cs typeface="Helvetica"/>
              </a:rPr>
            </a:br>
            <a:endParaRPr sz="2800" dirty="0">
              <a:solidFill>
                <a:srgbClr val="FFFFFF"/>
              </a:solidFill>
              <a:latin typeface="Helvetica" pitchFamily="2" charset="0"/>
              <a:cs typeface="Helvetica"/>
            </a:endParaRPr>
          </a:p>
          <a:p>
            <a:pPr marL="234945" indent="-234945" hangingPunct="0"/>
            <a:r>
              <a:rPr sz="2800" dirty="0">
                <a:solidFill>
                  <a:srgbClr val="FFFFFF"/>
                </a:solidFill>
                <a:latin typeface="Helvetica" pitchFamily="2" charset="0"/>
                <a:cs typeface="Arial"/>
              </a:rPr>
              <a:t>•</a:t>
            </a:r>
            <a:r>
              <a:rPr lang="en-US" sz="2800" dirty="0">
                <a:solidFill>
                  <a:srgbClr val="FFFFFF"/>
                </a:solidFill>
                <a:latin typeface="Helvetica" pitchFamily="2" charset="0"/>
                <a:cs typeface="Arial"/>
              </a:rPr>
              <a:t> </a:t>
            </a:r>
            <a:r>
              <a:rPr sz="2800" dirty="0">
                <a:solidFill>
                  <a:srgbClr val="FFFFFF"/>
                </a:solidFill>
                <a:latin typeface="Helvetica" pitchFamily="2" charset="0"/>
                <a:cs typeface="Helvetica"/>
              </a:rPr>
              <a:t>Review the legislation governing the SC National Board supplement and requirements for your state certificate</a:t>
            </a:r>
          </a:p>
        </p:txBody>
      </p:sp>
      <p:sp>
        <p:nvSpPr>
          <p:cNvPr id="5" name="Google Shape;99;g94227e16f1_0_7"/>
          <p:cNvSpPr/>
          <p:nvPr/>
        </p:nvSpPr>
        <p:spPr>
          <a:xfrm>
            <a:off x="11849100" y="6451601"/>
            <a:ext cx="1016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a:t>
            </a:r>
          </a:p>
        </p:txBody>
      </p:sp>
    </p:spTree>
    <p:extLst>
      <p:ext uri="{BB962C8B-B14F-4D97-AF65-F5344CB8AC3E}">
        <p14:creationId xmlns:p14="http://schemas.microsoft.com/office/powerpoint/2010/main" val="310055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lide 23"/>
        <p:cNvGrpSpPr/>
        <p:nvPr/>
      </p:nvGrpSpPr>
      <p:grpSpPr>
        <a:xfrm>
          <a:off x="0" y="0"/>
          <a:ext cx="0" cy="0"/>
          <a:chOff x="0" y="0"/>
          <a:chExt cx="0" cy="0"/>
        </a:xfrm>
      </p:grpSpPr>
      <p:sp>
        <p:nvSpPr>
          <p:cNvPr id="2" name="Google Shape;449;g94227e16f1_0_267"/>
          <p:cNvSpPr/>
          <p:nvPr/>
        </p:nvSpPr>
        <p:spPr>
          <a:xfrm>
            <a:off x="431801" y="393700"/>
            <a:ext cx="11112500" cy="1422400"/>
          </a:xfrm>
          <a:prstGeom prst="rect">
            <a:avLst/>
          </a:prstGeom>
        </p:spPr>
        <p:txBody>
          <a:bodyPr spcFirstLastPara="0" lIns="0" tIns="0" rIns="0" bIns="0" anchor="t"/>
          <a:lstStyle/>
          <a:p>
            <a:pPr algn="ctr" hangingPunct="0">
              <a:lnSpc>
                <a:spcPct val="100000"/>
              </a:lnSpc>
            </a:pPr>
            <a:r>
              <a:rPr sz="4800" dirty="0">
                <a:latin typeface="Helvetica"/>
                <a:cs typeface="Helvetica"/>
              </a:rPr>
              <a:t>Component One</a:t>
            </a:r>
          </a:p>
          <a:p>
            <a:pPr algn="ctr" hangingPunct="0">
              <a:lnSpc>
                <a:spcPct val="100000"/>
              </a:lnSpc>
            </a:pPr>
            <a:r>
              <a:rPr sz="3467" dirty="0">
                <a:latin typeface="Helvetica"/>
                <a:cs typeface="Helvetica"/>
              </a:rPr>
              <a:t>Deep Dive</a:t>
            </a:r>
          </a:p>
        </p:txBody>
      </p:sp>
      <p:pic>
        <p:nvPicPr>
          <p:cNvPr id="3" name="5f7326713faea1-47178959.jpeg"/>
          <p:cNvPicPr/>
          <p:nvPr/>
        </p:nvPicPr>
        <p:blipFill rotWithShape="1">
          <a:blip r:embed="rId3"/>
          <a:stretch>
            <a:fillRect/>
          </a:stretch>
        </p:blipFill>
        <p:spPr>
          <a:xfrm>
            <a:off x="3530601" y="2108201"/>
            <a:ext cx="4914900" cy="4559300"/>
          </a:xfrm>
          <a:prstGeom prst="rect">
            <a:avLst/>
          </a:prstGeom>
        </p:spPr>
      </p:pic>
      <p:sp>
        <p:nvSpPr>
          <p:cNvPr id="4" name="Google Shape;450;g94227e16f1_0_267"/>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23</a:t>
            </a:r>
          </a:p>
        </p:txBody>
      </p:sp>
    </p:spTree>
    <p:extLst>
      <p:ext uri="{BB962C8B-B14F-4D97-AF65-F5344CB8AC3E}">
        <p14:creationId xmlns:p14="http://schemas.microsoft.com/office/powerpoint/2010/main" val="178568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lide 24"/>
        <p:cNvGrpSpPr/>
        <p:nvPr/>
      </p:nvGrpSpPr>
      <p:grpSpPr>
        <a:xfrm>
          <a:off x="0" y="0"/>
          <a:ext cx="0" cy="0"/>
          <a:chOff x="0" y="0"/>
          <a:chExt cx="0" cy="0"/>
        </a:xfrm>
      </p:grpSpPr>
      <p:sp>
        <p:nvSpPr>
          <p:cNvPr id="2" name="Google Shape;456;g91a6d4858b_0_29"/>
          <p:cNvSpPr/>
          <p:nvPr/>
        </p:nvSpPr>
        <p:spPr>
          <a:xfrm>
            <a:off x="533401" y="381001"/>
            <a:ext cx="11112500" cy="723900"/>
          </a:xfrm>
          <a:prstGeom prst="rect">
            <a:avLst/>
          </a:prstGeom>
        </p:spPr>
        <p:txBody>
          <a:bodyPr spcFirstLastPara="0" lIns="0" tIns="0" rIns="0" bIns="0" anchor="t"/>
          <a:lstStyle/>
          <a:p>
            <a:pPr algn="ctr" hangingPunct="0">
              <a:lnSpc>
                <a:spcPct val="100000"/>
              </a:lnSpc>
            </a:pPr>
            <a:r>
              <a:rPr sz="1920" dirty="0">
                <a:solidFill>
                  <a:srgbClr val="000000"/>
                </a:solidFill>
                <a:latin typeface="Arial"/>
                <a:cs typeface="Arial"/>
              </a:rPr>
              <a:t> </a:t>
            </a:r>
            <a:r>
              <a:rPr sz="4800" dirty="0">
                <a:latin typeface="Helvetica"/>
                <a:cs typeface="Helvetica"/>
              </a:rPr>
              <a:t>Component One</a:t>
            </a:r>
          </a:p>
        </p:txBody>
      </p:sp>
      <p:sp>
        <p:nvSpPr>
          <p:cNvPr id="3" name="Google Shape;458;g91a6d4858b_0_29"/>
          <p:cNvSpPr/>
          <p:nvPr/>
        </p:nvSpPr>
        <p:spPr>
          <a:xfrm>
            <a:off x="825501" y="1828801"/>
            <a:ext cx="10528300" cy="3695700"/>
          </a:xfrm>
          <a:prstGeom prst="rect">
            <a:avLst/>
          </a:prstGeom>
        </p:spPr>
        <p:txBody>
          <a:bodyPr spcFirstLastPara="0" lIns="0" tIns="0" rIns="0" bIns="0" anchor="t"/>
          <a:lstStyle/>
          <a:p>
            <a:pPr marL="609585" indent="-609585" hangingPunct="0"/>
            <a:r>
              <a:rPr sz="3067" dirty="0">
                <a:solidFill>
                  <a:srgbClr val="004A97"/>
                </a:solidFill>
                <a:latin typeface="Helvetica" pitchFamily="2" charset="0"/>
                <a:cs typeface="Arial"/>
              </a:rPr>
              <a:t>•</a:t>
            </a:r>
            <a:r>
              <a:rPr lang="en-US" sz="3067" dirty="0">
                <a:solidFill>
                  <a:srgbClr val="004A97"/>
                </a:solidFill>
                <a:latin typeface="Helvetica" pitchFamily="2" charset="0"/>
                <a:cs typeface="Arial"/>
              </a:rPr>
              <a:t> </a:t>
            </a:r>
            <a:r>
              <a:rPr sz="3067" dirty="0">
                <a:latin typeface="Helvetica" pitchFamily="2" charset="0"/>
                <a:cs typeface="Helvetica"/>
              </a:rPr>
              <a:t>4 pages of Written Commentary per PGE (8 pages total)</a:t>
            </a:r>
          </a:p>
          <a:p>
            <a:pPr marL="609585" indent="-609585" hangingPunct="0"/>
            <a:r>
              <a:rPr sz="3067" dirty="0">
                <a:latin typeface="Helvetica" pitchFamily="2" charset="0"/>
                <a:cs typeface="Arial"/>
              </a:rPr>
              <a:t>•</a:t>
            </a:r>
            <a:r>
              <a:rPr lang="en-US" sz="3067" dirty="0">
                <a:latin typeface="Helvetica" pitchFamily="2" charset="0"/>
                <a:cs typeface="Arial"/>
              </a:rPr>
              <a:t> </a:t>
            </a:r>
            <a:r>
              <a:rPr sz="3067" dirty="0">
                <a:latin typeface="Helvetica" pitchFamily="2" charset="0"/>
                <a:cs typeface="Helvetica"/>
              </a:rPr>
              <a:t>Written Commentary must be submitted in provided template</a:t>
            </a:r>
          </a:p>
          <a:p>
            <a:pPr marL="609585" indent="-609585" hangingPunct="0"/>
            <a:r>
              <a:rPr sz="3067" dirty="0">
                <a:latin typeface="Helvetica" pitchFamily="2" charset="0"/>
                <a:cs typeface="Arial"/>
              </a:rPr>
              <a:t>•</a:t>
            </a:r>
            <a:r>
              <a:rPr lang="en-US" sz="3067" dirty="0">
                <a:latin typeface="Helvetica" pitchFamily="2" charset="0"/>
                <a:cs typeface="Arial"/>
              </a:rPr>
              <a:t> </a:t>
            </a:r>
            <a:r>
              <a:rPr sz="3067" dirty="0">
                <a:latin typeface="Helvetica" pitchFamily="2" charset="0"/>
                <a:cs typeface="Helvetica"/>
              </a:rPr>
              <a:t>2 pages of Samples of Products (SOP) per PGE</a:t>
            </a:r>
          </a:p>
          <a:p>
            <a:pPr marL="609585" indent="-609585" hangingPunct="0"/>
            <a:r>
              <a:rPr sz="3067" dirty="0">
                <a:latin typeface="Helvetica" pitchFamily="2" charset="0"/>
                <a:cs typeface="Arial"/>
              </a:rPr>
              <a:t>•</a:t>
            </a:r>
            <a:r>
              <a:rPr lang="en-US" sz="3067" dirty="0">
                <a:latin typeface="Helvetica" pitchFamily="2" charset="0"/>
                <a:cs typeface="Arial"/>
              </a:rPr>
              <a:t> </a:t>
            </a:r>
            <a:r>
              <a:rPr sz="3067" dirty="0">
                <a:latin typeface="Helvetica" pitchFamily="2" charset="0"/>
                <a:cs typeface="Helvetica"/>
              </a:rPr>
              <a:t>12 pages total</a:t>
            </a:r>
          </a:p>
        </p:txBody>
      </p:sp>
      <p:pic>
        <p:nvPicPr>
          <p:cNvPr id="4" name="5f7326713faea1-47178959.jpeg"/>
          <p:cNvPicPr/>
          <p:nvPr/>
        </p:nvPicPr>
        <p:blipFill rotWithShape="1">
          <a:blip r:embed="rId3"/>
          <a:stretch>
            <a:fillRect/>
          </a:stretch>
        </p:blipFill>
        <p:spPr>
          <a:xfrm>
            <a:off x="10426701" y="330200"/>
            <a:ext cx="1384300" cy="1219200"/>
          </a:xfrm>
          <a:prstGeom prst="rect">
            <a:avLst/>
          </a:prstGeom>
        </p:spPr>
      </p:pic>
      <p:pic>
        <p:nvPicPr>
          <p:cNvPr id="5" name="Rectangle background"/>
          <p:cNvPicPr/>
          <p:nvPr/>
        </p:nvPicPr>
        <p:blipFill rotWithShape="1">
          <a:blip r:embed="rId4"/>
          <a:stretch>
            <a:fillRect/>
          </a:stretch>
        </p:blipFill>
        <p:spPr>
          <a:xfrm>
            <a:off x="825501" y="5041900"/>
            <a:ext cx="4559300" cy="431800"/>
          </a:xfrm>
          <a:prstGeom prst="rect">
            <a:avLst/>
          </a:prstGeom>
        </p:spPr>
      </p:pic>
      <p:pic>
        <p:nvPicPr>
          <p:cNvPr id="6" name="Custom Shape 9"/>
          <p:cNvPicPr/>
          <p:nvPr/>
        </p:nvPicPr>
        <p:blipFill rotWithShape="1">
          <a:blip r:embed="rId5"/>
          <a:stretch>
            <a:fillRect/>
          </a:stretch>
        </p:blipFill>
        <p:spPr>
          <a:xfrm>
            <a:off x="1473200" y="5029201"/>
            <a:ext cx="4546600" cy="12700"/>
          </a:xfrm>
          <a:prstGeom prst="rect">
            <a:avLst/>
          </a:prstGeom>
        </p:spPr>
      </p:pic>
      <p:sp>
        <p:nvSpPr>
          <p:cNvPr id="7" name="MOC Instructions, pages 16-20, 26-27"/>
          <p:cNvSpPr/>
          <p:nvPr/>
        </p:nvSpPr>
        <p:spPr>
          <a:xfrm>
            <a:off x="444500" y="5130801"/>
            <a:ext cx="42926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MOC Instructions, pages 16-20, 26-27</a:t>
            </a:r>
          </a:p>
        </p:txBody>
      </p:sp>
      <p:sp>
        <p:nvSpPr>
          <p:cNvPr id="8" name="Google Shape;457;g91a6d4858b_0_29"/>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24</a:t>
            </a:r>
          </a:p>
        </p:txBody>
      </p:sp>
    </p:spTree>
    <p:extLst>
      <p:ext uri="{BB962C8B-B14F-4D97-AF65-F5344CB8AC3E}">
        <p14:creationId xmlns:p14="http://schemas.microsoft.com/office/powerpoint/2010/main" val="253443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lide 25"/>
        <p:cNvGrpSpPr/>
        <p:nvPr/>
      </p:nvGrpSpPr>
      <p:grpSpPr>
        <a:xfrm>
          <a:off x="0" y="0"/>
          <a:ext cx="0" cy="0"/>
          <a:chOff x="0" y="0"/>
          <a:chExt cx="0" cy="0"/>
        </a:xfrm>
      </p:grpSpPr>
      <p:sp>
        <p:nvSpPr>
          <p:cNvPr id="2" name="Google Shape;466;g91a6d4858b_1_73"/>
          <p:cNvSpPr/>
          <p:nvPr/>
        </p:nvSpPr>
        <p:spPr>
          <a:xfrm>
            <a:off x="431801" y="1092200"/>
            <a:ext cx="11315700" cy="4673600"/>
          </a:xfrm>
          <a:prstGeom prst="rect">
            <a:avLst/>
          </a:prstGeom>
        </p:spPr>
        <p:txBody>
          <a:bodyPr spcFirstLastPara="0" lIns="0" tIns="0" rIns="0" bIns="0" anchor="t"/>
          <a:lstStyle/>
          <a:p>
            <a:pPr algn="l" hangingPunct="0">
              <a:lnSpc>
                <a:spcPct val="100000"/>
              </a:lnSpc>
            </a:pPr>
            <a:r>
              <a:rPr sz="2800" dirty="0">
                <a:latin typeface="Helvetica" pitchFamily="2" charset="0"/>
                <a:cs typeface="Helvetica"/>
              </a:rPr>
              <a:t>For each PGE Written Commentary, a candidate is </a:t>
            </a:r>
            <a:br>
              <a:rPr sz="2000" dirty="0">
                <a:latin typeface="Helvetica" pitchFamily="2" charset="0"/>
                <a:cs typeface="Helvetica"/>
              </a:rPr>
            </a:br>
            <a:r>
              <a:rPr sz="2800" dirty="0">
                <a:latin typeface="Helvetica" pitchFamily="2" charset="0"/>
                <a:cs typeface="Helvetica"/>
              </a:rPr>
              <a:t>required to answer these five prompts.</a:t>
            </a:r>
            <a:br>
              <a:rPr lang="en-US" sz="2800" dirty="0">
                <a:latin typeface="Helvetica" pitchFamily="2" charset="0"/>
                <a:cs typeface="Helvetica"/>
              </a:rPr>
            </a:br>
            <a:endParaRPr sz="2800" dirty="0">
              <a:latin typeface="Helvetica" pitchFamily="2" charset="0"/>
              <a:cs typeface="Helvetica"/>
            </a:endParaRPr>
          </a:p>
          <a:p>
            <a:pPr marL="309026" indent="-309026" hangingPunct="0">
              <a:tabLst>
                <a:tab pos="294210" algn="l"/>
              </a:tabLst>
            </a:pPr>
            <a:r>
              <a:rPr sz="2000" dirty="0">
                <a:latin typeface="Helvetica" pitchFamily="2" charset="0"/>
                <a:cs typeface="Arial"/>
              </a:rPr>
              <a:t>1.</a:t>
            </a:r>
            <a:r>
              <a:rPr lang="en-US" sz="2000" dirty="0">
                <a:latin typeface="Helvetica" pitchFamily="2" charset="0"/>
                <a:cs typeface="Arial"/>
              </a:rPr>
              <a:t> </a:t>
            </a:r>
            <a:r>
              <a:rPr sz="2000" dirty="0">
                <a:latin typeface="Helvetica" pitchFamily="2" charset="0"/>
                <a:cs typeface="Helvetica"/>
              </a:rPr>
              <a:t>Provide a </a:t>
            </a:r>
            <a:r>
              <a:rPr sz="2000" b="1" dirty="0">
                <a:latin typeface="Helvetica" pitchFamily="2" charset="0"/>
                <a:cs typeface="Helvetica"/>
              </a:rPr>
              <a:t>context </a:t>
            </a:r>
            <a:r>
              <a:rPr sz="2000" dirty="0">
                <a:latin typeface="Helvetica" pitchFamily="2" charset="0"/>
                <a:cs typeface="Helvetica"/>
              </a:rPr>
              <a:t>of the professional situation that indicates what need(s) of students, the professional community, parents/guardians, and/or yourself you are addressing with each PGE.</a:t>
            </a:r>
          </a:p>
          <a:p>
            <a:pPr marL="309026" indent="-309026" hangingPunct="0">
              <a:tabLst>
                <a:tab pos="294210" algn="l"/>
              </a:tabLst>
            </a:pPr>
            <a:r>
              <a:rPr sz="2000" dirty="0">
                <a:latin typeface="Helvetica" pitchFamily="2" charset="0"/>
                <a:cs typeface="Arial"/>
              </a:rPr>
              <a:t>2.</a:t>
            </a:r>
            <a:r>
              <a:rPr lang="en-US" sz="2000" dirty="0">
                <a:latin typeface="Helvetica" pitchFamily="2" charset="0"/>
                <a:cs typeface="Arial"/>
              </a:rPr>
              <a:t> </a:t>
            </a:r>
            <a:r>
              <a:rPr sz="2000" dirty="0">
                <a:latin typeface="Helvetica" pitchFamily="2" charset="0"/>
                <a:cs typeface="Helvetica"/>
              </a:rPr>
              <a:t>Describe each PGE and how each of your PGEs demonstrates a </a:t>
            </a:r>
            <a:r>
              <a:rPr sz="2000" b="1" dirty="0">
                <a:latin typeface="Helvetica" pitchFamily="2" charset="0"/>
                <a:cs typeface="Helvetica"/>
              </a:rPr>
              <a:t>response to the identified need(s)</a:t>
            </a:r>
            <a:r>
              <a:rPr sz="2000" dirty="0">
                <a:latin typeface="Helvetica" pitchFamily="2" charset="0"/>
                <a:cs typeface="Helvetica"/>
              </a:rPr>
              <a:t>.</a:t>
            </a:r>
          </a:p>
          <a:p>
            <a:pPr marL="309026" indent="-309026" hangingPunct="0">
              <a:tabLst>
                <a:tab pos="294210" algn="l"/>
              </a:tabLst>
            </a:pPr>
            <a:r>
              <a:rPr sz="2000" dirty="0">
                <a:latin typeface="Helvetica" pitchFamily="2" charset="0"/>
                <a:cs typeface="Arial"/>
              </a:rPr>
              <a:t>3.</a:t>
            </a:r>
            <a:r>
              <a:rPr lang="en-US" sz="2000" dirty="0">
                <a:latin typeface="Helvetica" pitchFamily="2" charset="0"/>
                <a:cs typeface="Arial"/>
              </a:rPr>
              <a:t> </a:t>
            </a:r>
            <a:r>
              <a:rPr sz="2000" dirty="0">
                <a:latin typeface="Helvetica" pitchFamily="2" charset="0"/>
                <a:cs typeface="Helvetica"/>
              </a:rPr>
              <a:t>In the context of each of your PGEs, explain how you have </a:t>
            </a:r>
            <a:r>
              <a:rPr sz="2000" b="1" dirty="0">
                <a:latin typeface="Helvetica" pitchFamily="2" charset="0"/>
                <a:cs typeface="Helvetica"/>
              </a:rPr>
              <a:t>acquired and deepened your certificate area-specific content knowledge</a:t>
            </a:r>
            <a:r>
              <a:rPr sz="2000" dirty="0">
                <a:latin typeface="Helvetica" pitchFamily="2" charset="0"/>
                <a:cs typeface="Helvetica"/>
              </a:rPr>
              <a:t> and/or your </a:t>
            </a:r>
            <a:r>
              <a:rPr sz="2000" b="1" dirty="0">
                <a:latin typeface="Helvetica" pitchFamily="2" charset="0"/>
                <a:cs typeface="Helvetica"/>
              </a:rPr>
              <a:t>pedagogical knowledge and skills</a:t>
            </a:r>
            <a:r>
              <a:rPr sz="2000" dirty="0">
                <a:latin typeface="Helvetica" pitchFamily="2" charset="0"/>
                <a:cs typeface="Helvetica"/>
              </a:rPr>
              <a:t> to remain current, including use of research and/or use of other professional activities.</a:t>
            </a:r>
          </a:p>
          <a:p>
            <a:pPr marL="309026" indent="-309026" hangingPunct="0">
              <a:tabLst>
                <a:tab pos="294210" algn="l"/>
              </a:tabLst>
            </a:pPr>
            <a:r>
              <a:rPr sz="2000" dirty="0">
                <a:latin typeface="Helvetica" pitchFamily="2" charset="0"/>
                <a:cs typeface="Arial"/>
              </a:rPr>
              <a:t>4.</a:t>
            </a:r>
            <a:r>
              <a:rPr lang="en-US" sz="2000" dirty="0">
                <a:latin typeface="Helvetica" pitchFamily="2" charset="0"/>
                <a:cs typeface="Arial"/>
              </a:rPr>
              <a:t> </a:t>
            </a:r>
            <a:r>
              <a:rPr sz="2000" dirty="0">
                <a:latin typeface="Helvetica" pitchFamily="2" charset="0"/>
                <a:cs typeface="Helvetica"/>
              </a:rPr>
              <a:t>Analyze ways in which each of your PGEs and related activities </a:t>
            </a:r>
            <a:r>
              <a:rPr sz="2000" b="1" dirty="0">
                <a:latin typeface="Helvetica" pitchFamily="2" charset="0"/>
                <a:cs typeface="Helvetica"/>
              </a:rPr>
              <a:t>positively impacted student learning</a:t>
            </a:r>
            <a:r>
              <a:rPr sz="2000" dirty="0">
                <a:latin typeface="Helvetica" pitchFamily="2" charset="0"/>
                <a:cs typeface="Helvetica"/>
              </a:rPr>
              <a:t> whether directly or indirectly.</a:t>
            </a:r>
          </a:p>
          <a:p>
            <a:pPr marL="309026" indent="-309026" hangingPunct="0">
              <a:tabLst>
                <a:tab pos="294210" algn="l"/>
              </a:tabLst>
            </a:pPr>
            <a:r>
              <a:rPr sz="2000" dirty="0">
                <a:latin typeface="Helvetica" pitchFamily="2" charset="0"/>
                <a:cs typeface="Arial"/>
              </a:rPr>
              <a:t>5.</a:t>
            </a:r>
            <a:r>
              <a:rPr lang="en-US" sz="2000" dirty="0">
                <a:latin typeface="Helvetica" pitchFamily="2" charset="0"/>
                <a:cs typeface="Arial"/>
              </a:rPr>
              <a:t> </a:t>
            </a:r>
            <a:r>
              <a:rPr sz="2000" dirty="0">
                <a:latin typeface="Helvetica" pitchFamily="2" charset="0"/>
                <a:cs typeface="Helvetica"/>
              </a:rPr>
              <a:t>Reflect on each of the PGEs presented, and on </a:t>
            </a:r>
            <a:r>
              <a:rPr sz="2000" b="1" dirty="0">
                <a:latin typeface="Helvetica" pitchFamily="2" charset="0"/>
                <a:cs typeface="Helvetica"/>
              </a:rPr>
              <a:t>changes, additions, and/or next steps</a:t>
            </a:r>
            <a:r>
              <a:rPr sz="2000" dirty="0">
                <a:latin typeface="Helvetica" pitchFamily="2" charset="0"/>
                <a:cs typeface="Helvetica"/>
              </a:rPr>
              <a:t> that would enhance your professional growth in the future.</a:t>
            </a:r>
          </a:p>
        </p:txBody>
      </p:sp>
      <p:sp>
        <p:nvSpPr>
          <p:cNvPr id="3" name="Google Shape;467;g91a6d4858b_1_73"/>
          <p:cNvSpPr/>
          <p:nvPr/>
        </p:nvSpPr>
        <p:spPr>
          <a:xfrm>
            <a:off x="266699" y="165409"/>
            <a:ext cx="11315700" cy="762000"/>
          </a:xfrm>
          <a:prstGeom prst="rect">
            <a:avLst/>
          </a:prstGeom>
        </p:spPr>
        <p:txBody>
          <a:bodyPr spcFirstLastPara="0" lIns="0" tIns="0" rIns="0" bIns="0" anchor="t"/>
          <a:lstStyle/>
          <a:p>
            <a:pPr algn="ctr" hangingPunct="0">
              <a:lnSpc>
                <a:spcPct val="100000"/>
              </a:lnSpc>
            </a:pPr>
            <a:r>
              <a:rPr sz="4800" dirty="0">
                <a:latin typeface="Helvetica"/>
                <a:cs typeface="Helvetica"/>
              </a:rPr>
              <a:t>PGE Written Commentary</a:t>
            </a:r>
          </a:p>
        </p:txBody>
      </p:sp>
      <p:pic>
        <p:nvPicPr>
          <p:cNvPr id="4" name="5f7326713faea1-47178959.jpeg"/>
          <p:cNvPicPr/>
          <p:nvPr/>
        </p:nvPicPr>
        <p:blipFill rotWithShape="1">
          <a:blip r:embed="rId3"/>
          <a:stretch>
            <a:fillRect/>
          </a:stretch>
        </p:blipFill>
        <p:spPr>
          <a:xfrm>
            <a:off x="10109201" y="711200"/>
            <a:ext cx="1816100" cy="1600200"/>
          </a:xfrm>
          <a:prstGeom prst="rect">
            <a:avLst/>
          </a:prstGeom>
        </p:spPr>
      </p:pic>
      <p:pic>
        <p:nvPicPr>
          <p:cNvPr id="5" name="Rectangle background"/>
          <p:cNvPicPr/>
          <p:nvPr/>
        </p:nvPicPr>
        <p:blipFill rotWithShape="1">
          <a:blip r:embed="rId4"/>
          <a:stretch>
            <a:fillRect/>
          </a:stretch>
        </p:blipFill>
        <p:spPr>
          <a:xfrm>
            <a:off x="431801" y="6121400"/>
            <a:ext cx="3263900" cy="431800"/>
          </a:xfrm>
          <a:prstGeom prst="rect">
            <a:avLst/>
          </a:prstGeom>
        </p:spPr>
      </p:pic>
      <p:pic>
        <p:nvPicPr>
          <p:cNvPr id="6" name="Custom Shape 10"/>
          <p:cNvPicPr/>
          <p:nvPr/>
        </p:nvPicPr>
        <p:blipFill rotWithShape="1">
          <a:blip r:embed="rId5"/>
          <a:stretch>
            <a:fillRect/>
          </a:stretch>
        </p:blipFill>
        <p:spPr>
          <a:xfrm>
            <a:off x="1130300" y="6223001"/>
            <a:ext cx="3251200" cy="12700"/>
          </a:xfrm>
          <a:prstGeom prst="rect">
            <a:avLst/>
          </a:prstGeom>
        </p:spPr>
      </p:pic>
      <p:sp>
        <p:nvSpPr>
          <p:cNvPr id="7" name="MOC Instructions, page 17"/>
          <p:cNvSpPr/>
          <p:nvPr/>
        </p:nvSpPr>
        <p:spPr>
          <a:xfrm>
            <a:off x="165100" y="6235701"/>
            <a:ext cx="29972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MOC Instructions, page 17</a:t>
            </a:r>
          </a:p>
        </p:txBody>
      </p:sp>
      <p:sp>
        <p:nvSpPr>
          <p:cNvPr id="8" name="Google Shape;468;g91a6d4858b_1_73"/>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25</a:t>
            </a:r>
          </a:p>
        </p:txBody>
      </p:sp>
    </p:spTree>
    <p:extLst>
      <p:ext uri="{BB962C8B-B14F-4D97-AF65-F5344CB8AC3E}">
        <p14:creationId xmlns:p14="http://schemas.microsoft.com/office/powerpoint/2010/main" val="250964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lide 26"/>
        <p:cNvGrpSpPr/>
        <p:nvPr/>
      </p:nvGrpSpPr>
      <p:grpSpPr>
        <a:xfrm>
          <a:off x="0" y="0"/>
          <a:ext cx="0" cy="0"/>
          <a:chOff x="0" y="0"/>
          <a:chExt cx="0" cy="0"/>
        </a:xfrm>
      </p:grpSpPr>
      <p:sp>
        <p:nvSpPr>
          <p:cNvPr id="2" name="Google Shape;486;g91a6d4858b_1_85"/>
          <p:cNvSpPr/>
          <p:nvPr/>
        </p:nvSpPr>
        <p:spPr>
          <a:xfrm>
            <a:off x="698500" y="2286000"/>
            <a:ext cx="10795000" cy="2997200"/>
          </a:xfrm>
          <a:prstGeom prst="rect">
            <a:avLst/>
          </a:prstGeom>
        </p:spPr>
        <p:txBody>
          <a:bodyPr spcFirstLastPara="0" lIns="0" tIns="0" rIns="0" bIns="0" anchor="t"/>
          <a:lstStyle/>
          <a:p>
            <a:pPr marL="309026" indent="-309026" hangingPunct="0"/>
            <a:r>
              <a:rPr sz="2267" dirty="0">
                <a:latin typeface="Helvetica" pitchFamily="2" charset="0"/>
                <a:cs typeface="Arial"/>
              </a:rPr>
              <a:t>1.</a:t>
            </a:r>
            <a:r>
              <a:rPr lang="en-US" sz="2267" dirty="0">
                <a:latin typeface="Helvetica" pitchFamily="2" charset="0"/>
                <a:cs typeface="Arial"/>
              </a:rPr>
              <a:t> </a:t>
            </a:r>
            <a:r>
              <a:rPr sz="2331" dirty="0">
                <a:latin typeface="Helvetica" pitchFamily="2" charset="0"/>
                <a:cs typeface="Helvetica"/>
              </a:rPr>
              <a:t>Describe how you have effectively integrated </a:t>
            </a:r>
            <a:r>
              <a:rPr sz="2331" b="1" dirty="0">
                <a:latin typeface="Helvetica" pitchFamily="2" charset="0"/>
                <a:cs typeface="Helvetica"/>
              </a:rPr>
              <a:t>technology</a:t>
            </a:r>
            <a:r>
              <a:rPr sz="2331" dirty="0">
                <a:latin typeface="Helvetica" pitchFamily="2" charset="0"/>
                <a:cs typeface="Helvetica"/>
              </a:rPr>
              <a:t> in your practice.</a:t>
            </a:r>
          </a:p>
          <a:p>
            <a:pPr marL="309026" indent="-309026" hangingPunct="0"/>
            <a:r>
              <a:rPr sz="2267" dirty="0">
                <a:latin typeface="Helvetica" pitchFamily="2" charset="0"/>
                <a:cs typeface="Arial"/>
              </a:rPr>
              <a:t>2.</a:t>
            </a:r>
            <a:r>
              <a:rPr lang="en-US" sz="2267" dirty="0">
                <a:latin typeface="Helvetica" pitchFamily="2" charset="0"/>
                <a:cs typeface="Arial"/>
              </a:rPr>
              <a:t> </a:t>
            </a:r>
            <a:r>
              <a:rPr sz="2331" dirty="0">
                <a:latin typeface="Helvetica" pitchFamily="2" charset="0"/>
                <a:cs typeface="Helvetica"/>
              </a:rPr>
              <a:t>Explain how you have ensured </a:t>
            </a:r>
            <a:r>
              <a:rPr sz="2331" b="1" dirty="0">
                <a:latin typeface="Helvetica" pitchFamily="2" charset="0"/>
                <a:cs typeface="Helvetica"/>
              </a:rPr>
              <a:t>fairness and equity</a:t>
            </a:r>
            <a:r>
              <a:rPr sz="2331" dirty="0">
                <a:latin typeface="Helvetica" pitchFamily="2" charset="0"/>
                <a:cs typeface="Helvetica"/>
              </a:rPr>
              <a:t> of access, and promoted appreciation of </a:t>
            </a:r>
            <a:r>
              <a:rPr sz="2331" b="1" dirty="0">
                <a:latin typeface="Helvetica" pitchFamily="2" charset="0"/>
                <a:cs typeface="Helvetica"/>
              </a:rPr>
              <a:t>diversity </a:t>
            </a:r>
            <a:r>
              <a:rPr sz="2331" dirty="0">
                <a:latin typeface="Helvetica" pitchFamily="2" charset="0"/>
                <a:cs typeface="Helvetica"/>
              </a:rPr>
              <a:t>among the students and the learning community.</a:t>
            </a:r>
          </a:p>
          <a:p>
            <a:pPr marL="309026" indent="-309026" hangingPunct="0"/>
            <a:r>
              <a:rPr sz="2267" dirty="0">
                <a:latin typeface="Helvetica" pitchFamily="2" charset="0"/>
                <a:cs typeface="Arial"/>
              </a:rPr>
              <a:t>3.</a:t>
            </a:r>
            <a:r>
              <a:rPr lang="en-US" sz="2267" dirty="0">
                <a:latin typeface="Helvetica" pitchFamily="2" charset="0"/>
                <a:cs typeface="Arial"/>
              </a:rPr>
              <a:t> </a:t>
            </a:r>
            <a:r>
              <a:rPr sz="2331" dirty="0">
                <a:latin typeface="Helvetica" pitchFamily="2" charset="0"/>
                <a:cs typeface="Helvetica"/>
              </a:rPr>
              <a:t>Explain how your </a:t>
            </a:r>
            <a:r>
              <a:rPr sz="2331" b="1" dirty="0">
                <a:latin typeface="Helvetica" pitchFamily="2" charset="0"/>
                <a:cs typeface="Helvetica"/>
              </a:rPr>
              <a:t>interaction</a:t>
            </a:r>
            <a:r>
              <a:rPr sz="2331" dirty="0">
                <a:latin typeface="Helvetica" pitchFamily="2" charset="0"/>
                <a:cs typeface="Helvetica"/>
              </a:rPr>
              <a:t> with colleagues, other professional groups, parents, and/or community members has enhanced your professional growth.</a:t>
            </a:r>
          </a:p>
          <a:p>
            <a:pPr marL="309026" indent="-309026" hangingPunct="0"/>
            <a:r>
              <a:rPr sz="2267" dirty="0">
                <a:latin typeface="Helvetica" pitchFamily="2" charset="0"/>
                <a:cs typeface="Arial"/>
              </a:rPr>
              <a:t>4.</a:t>
            </a:r>
            <a:r>
              <a:rPr lang="en-US" sz="2267" dirty="0">
                <a:latin typeface="Helvetica" pitchFamily="2" charset="0"/>
                <a:cs typeface="Arial"/>
              </a:rPr>
              <a:t> </a:t>
            </a:r>
            <a:r>
              <a:rPr sz="2331" dirty="0">
                <a:latin typeface="Helvetica" pitchFamily="2" charset="0"/>
                <a:cs typeface="Helvetica"/>
              </a:rPr>
              <a:t>In the broader context of your PGEs and your practice, analyze </a:t>
            </a:r>
            <a:r>
              <a:rPr sz="2331" b="1" dirty="0">
                <a:latin typeface="Helvetica" pitchFamily="2" charset="0"/>
                <a:cs typeface="Helvetica"/>
              </a:rPr>
              <a:t>patterns or themes</a:t>
            </a:r>
            <a:r>
              <a:rPr sz="2331" dirty="0">
                <a:latin typeface="Helvetica" pitchFamily="2" charset="0"/>
                <a:cs typeface="Helvetica"/>
              </a:rPr>
              <a:t> that have emerged that define you as an educator, as you reflect on your professional growth since certification.</a:t>
            </a:r>
          </a:p>
        </p:txBody>
      </p:sp>
      <p:sp>
        <p:nvSpPr>
          <p:cNvPr id="3" name="Google Shape;487;g91a6d4858b_1_85"/>
          <p:cNvSpPr/>
          <p:nvPr/>
        </p:nvSpPr>
        <p:spPr>
          <a:xfrm>
            <a:off x="647701" y="635000"/>
            <a:ext cx="10909300" cy="1447800"/>
          </a:xfrm>
          <a:prstGeom prst="rect">
            <a:avLst/>
          </a:prstGeom>
        </p:spPr>
        <p:txBody>
          <a:bodyPr spcFirstLastPara="0" lIns="0" tIns="0" rIns="0" bIns="0" anchor="t"/>
          <a:lstStyle/>
          <a:p>
            <a:pPr algn="ctr" hangingPunct="0">
              <a:lnSpc>
                <a:spcPct val="100000"/>
              </a:lnSpc>
            </a:pPr>
            <a:r>
              <a:rPr sz="4800" dirty="0">
                <a:latin typeface="Helvetica"/>
                <a:cs typeface="Helvetica"/>
              </a:rPr>
              <a:t>Respond to the following prompts</a:t>
            </a:r>
            <a:br>
              <a:rPr sz="4800" dirty="0">
                <a:latin typeface="Helvetica"/>
                <a:cs typeface="Helvetica"/>
              </a:rPr>
            </a:br>
            <a:r>
              <a:rPr sz="4800" dirty="0">
                <a:latin typeface="Helvetica"/>
                <a:cs typeface="Helvetica"/>
              </a:rPr>
              <a:t>for one or both of your PGEs</a:t>
            </a:r>
          </a:p>
        </p:txBody>
      </p:sp>
      <p:pic>
        <p:nvPicPr>
          <p:cNvPr id="4" name="5f7326713faea1-47178959.jpeg"/>
          <p:cNvPicPr/>
          <p:nvPr/>
        </p:nvPicPr>
        <p:blipFill rotWithShape="1">
          <a:blip r:embed="rId3"/>
          <a:stretch>
            <a:fillRect/>
          </a:stretch>
        </p:blipFill>
        <p:spPr>
          <a:xfrm>
            <a:off x="10718801" y="711200"/>
            <a:ext cx="1384300" cy="1219200"/>
          </a:xfrm>
          <a:prstGeom prst="rect">
            <a:avLst/>
          </a:prstGeom>
        </p:spPr>
      </p:pic>
      <p:pic>
        <p:nvPicPr>
          <p:cNvPr id="5" name="Custom Shape 10"/>
          <p:cNvPicPr/>
          <p:nvPr/>
        </p:nvPicPr>
        <p:blipFill rotWithShape="1">
          <a:blip r:embed="rId4"/>
          <a:stretch>
            <a:fillRect/>
          </a:stretch>
        </p:blipFill>
        <p:spPr>
          <a:xfrm>
            <a:off x="1333500" y="6223001"/>
            <a:ext cx="3251200" cy="12700"/>
          </a:xfrm>
          <a:prstGeom prst="rect">
            <a:avLst/>
          </a:prstGeom>
        </p:spPr>
      </p:pic>
      <p:sp>
        <p:nvSpPr>
          <p:cNvPr id="6" name="Google Shape;488;g91a6d4858b_1_85"/>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26</a:t>
            </a:r>
          </a:p>
        </p:txBody>
      </p:sp>
      <p:pic>
        <p:nvPicPr>
          <p:cNvPr id="7" name="Rectangle background"/>
          <p:cNvPicPr/>
          <p:nvPr/>
        </p:nvPicPr>
        <p:blipFill rotWithShape="1">
          <a:blip r:embed="rId5"/>
          <a:stretch>
            <a:fillRect/>
          </a:stretch>
        </p:blipFill>
        <p:spPr>
          <a:xfrm>
            <a:off x="698501" y="6076949"/>
            <a:ext cx="3263900" cy="431800"/>
          </a:xfrm>
          <a:prstGeom prst="rect">
            <a:avLst/>
          </a:prstGeom>
        </p:spPr>
      </p:pic>
      <p:sp>
        <p:nvSpPr>
          <p:cNvPr id="8" name="MOC Instructions, page 17 copy"/>
          <p:cNvSpPr/>
          <p:nvPr/>
        </p:nvSpPr>
        <p:spPr>
          <a:xfrm>
            <a:off x="469900" y="6172199"/>
            <a:ext cx="29972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MOC Instructions, page 17</a:t>
            </a:r>
          </a:p>
        </p:txBody>
      </p:sp>
    </p:spTree>
    <p:extLst>
      <p:ext uri="{BB962C8B-B14F-4D97-AF65-F5344CB8AC3E}">
        <p14:creationId xmlns:p14="http://schemas.microsoft.com/office/powerpoint/2010/main" val="426628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lide 27"/>
        <p:cNvGrpSpPr/>
        <p:nvPr/>
      </p:nvGrpSpPr>
      <p:grpSpPr>
        <a:xfrm>
          <a:off x="0" y="0"/>
          <a:ext cx="0" cy="0"/>
          <a:chOff x="0" y="0"/>
          <a:chExt cx="0" cy="0"/>
        </a:xfrm>
      </p:grpSpPr>
      <p:sp>
        <p:nvSpPr>
          <p:cNvPr id="3" name="Google Shape;440;g91a6d4858b_1_101"/>
          <p:cNvSpPr/>
          <p:nvPr/>
        </p:nvSpPr>
        <p:spPr>
          <a:xfrm>
            <a:off x="635000" y="647700"/>
            <a:ext cx="10922000" cy="762000"/>
          </a:xfrm>
          <a:prstGeom prst="rect">
            <a:avLst/>
          </a:prstGeom>
        </p:spPr>
        <p:txBody>
          <a:bodyPr spcFirstLastPara="0" lIns="0" tIns="0" rIns="0" bIns="0" anchor="t"/>
          <a:lstStyle/>
          <a:p>
            <a:pPr algn="ctr" hangingPunct="0">
              <a:lnSpc>
                <a:spcPct val="100000"/>
              </a:lnSpc>
            </a:pPr>
            <a:r>
              <a:rPr sz="4000">
                <a:solidFill>
                  <a:srgbClr val="FFFFFF"/>
                </a:solidFill>
                <a:latin typeface="Helvetica"/>
                <a:cs typeface="Helvetica"/>
              </a:rPr>
              <a:t>Examples of Samples of Products (SOPs)</a:t>
            </a:r>
          </a:p>
        </p:txBody>
      </p:sp>
      <p:sp>
        <p:nvSpPr>
          <p:cNvPr id="4" name="Google Shape;441;g91a6d4858b_1_101"/>
          <p:cNvSpPr/>
          <p:nvPr/>
        </p:nvSpPr>
        <p:spPr>
          <a:xfrm>
            <a:off x="469900" y="1460500"/>
            <a:ext cx="11252200" cy="3937000"/>
          </a:xfrm>
          <a:prstGeom prst="rect">
            <a:avLst/>
          </a:prstGeom>
        </p:spPr>
        <p:txBody>
          <a:bodyPr spcFirstLastPara="0" lIns="0" tIns="0" rIns="0" bIns="0" anchor="t"/>
          <a:lstStyle/>
          <a:p>
            <a:pPr marL="80431" indent="-80431" hangingPunct="0">
              <a:lnSpc>
                <a:spcPct val="115000"/>
              </a:lnSpc>
            </a:pPr>
            <a:r>
              <a:rPr sz="1567" dirty="0">
                <a:solidFill>
                  <a:srgbClr val="FFFFFF"/>
                </a:solidFill>
                <a:latin typeface="Helvetica" pitchFamily="2" charset="0"/>
                <a:cs typeface="Helvetica"/>
              </a:rPr>
              <a:t>Appropriate types of evidence may include, but are not limited to the following:</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student work products (e.g., examples of students’ writing, artwork, self-reflections on their learning, three-dimensional work products)</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photographs of non-text student work (e.g., artwork, engineering design product) or of students engaged in learning activities</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student test scores or other measures of students’ performance</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testimonials from teachers or other staff regarding outcomes related to implementation of training/mentoring you have provided</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emails from students’ families</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quantitative or qualitative data related to student engagement or attitudes toward learning</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attendance and/or graduation rates</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outcomes for particular student populations</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data related to use of resources (e.g., library, technology) in support of student learning</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an excerpt of a website, a blog, or an article or paper that you wrote or created</a:t>
            </a:r>
          </a:p>
          <a:p>
            <a:pPr marL="80431" indent="-80431" hangingPunct="0">
              <a:lnSpc>
                <a:spcPct val="115000"/>
              </a:lnSpc>
            </a:pPr>
            <a:r>
              <a:rPr sz="1467" dirty="0">
                <a:solidFill>
                  <a:srgbClr val="FFFFFF"/>
                </a:solidFill>
                <a:latin typeface="Helvetica" pitchFamily="2" charset="0"/>
                <a:cs typeface="Arial"/>
              </a:rPr>
              <a:t>•</a:t>
            </a:r>
            <a:r>
              <a:rPr lang="en-US" sz="1467" dirty="0">
                <a:solidFill>
                  <a:srgbClr val="FFFFFF"/>
                </a:solidFill>
                <a:latin typeface="Helvetica" pitchFamily="2" charset="0"/>
                <a:cs typeface="Arial"/>
              </a:rPr>
              <a:t> </a:t>
            </a:r>
            <a:r>
              <a:rPr sz="1567" dirty="0">
                <a:solidFill>
                  <a:srgbClr val="FFFFFF"/>
                </a:solidFill>
                <a:latin typeface="Helvetica" pitchFamily="2" charset="0"/>
                <a:cs typeface="Helvetica"/>
              </a:rPr>
              <a:t>a summary of the outcomes of a project you worked on or implemented</a:t>
            </a:r>
          </a:p>
        </p:txBody>
      </p:sp>
      <p:pic>
        <p:nvPicPr>
          <p:cNvPr id="5" name="Rectangle background"/>
          <p:cNvPicPr/>
          <p:nvPr/>
        </p:nvPicPr>
        <p:blipFill rotWithShape="1">
          <a:blip r:embed="rId3"/>
          <a:stretch>
            <a:fillRect/>
          </a:stretch>
        </p:blipFill>
        <p:spPr>
          <a:xfrm>
            <a:off x="469901" y="5664200"/>
            <a:ext cx="3263900" cy="431800"/>
          </a:xfrm>
          <a:prstGeom prst="rect">
            <a:avLst/>
          </a:prstGeom>
        </p:spPr>
      </p:pic>
      <p:pic>
        <p:nvPicPr>
          <p:cNvPr id="6" name="Custom Shape 10"/>
          <p:cNvPicPr/>
          <p:nvPr/>
        </p:nvPicPr>
        <p:blipFill rotWithShape="1">
          <a:blip r:embed="rId4"/>
          <a:stretch>
            <a:fillRect/>
          </a:stretch>
        </p:blipFill>
        <p:spPr>
          <a:xfrm>
            <a:off x="673100" y="5664201"/>
            <a:ext cx="3251200" cy="12700"/>
          </a:xfrm>
          <a:prstGeom prst="rect">
            <a:avLst/>
          </a:prstGeom>
        </p:spPr>
      </p:pic>
      <p:sp>
        <p:nvSpPr>
          <p:cNvPr id="7" name="MOC Instructions, page 8"/>
          <p:cNvSpPr/>
          <p:nvPr/>
        </p:nvSpPr>
        <p:spPr>
          <a:xfrm>
            <a:off x="152400" y="5765801"/>
            <a:ext cx="29972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MOC Instructions, page 8</a:t>
            </a:r>
          </a:p>
        </p:txBody>
      </p:sp>
      <p:sp>
        <p:nvSpPr>
          <p:cNvPr id="8" name="Google Shape;443;g91a6d4858b_1_101"/>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27</a:t>
            </a:r>
          </a:p>
        </p:txBody>
      </p:sp>
    </p:spTree>
    <p:extLst>
      <p:ext uri="{BB962C8B-B14F-4D97-AF65-F5344CB8AC3E}">
        <p14:creationId xmlns:p14="http://schemas.microsoft.com/office/powerpoint/2010/main" val="341519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lide 28"/>
        <p:cNvGrpSpPr/>
        <p:nvPr/>
      </p:nvGrpSpPr>
      <p:grpSpPr>
        <a:xfrm>
          <a:off x="0" y="0"/>
          <a:ext cx="0" cy="0"/>
          <a:chOff x="0" y="0"/>
          <a:chExt cx="0" cy="0"/>
        </a:xfrm>
      </p:grpSpPr>
      <p:sp>
        <p:nvSpPr>
          <p:cNvPr id="2" name="Google Shape;495;g95695213cc_0_38"/>
          <p:cNvSpPr/>
          <p:nvPr/>
        </p:nvSpPr>
        <p:spPr>
          <a:xfrm>
            <a:off x="571501" y="546100"/>
            <a:ext cx="11112500" cy="1422400"/>
          </a:xfrm>
          <a:prstGeom prst="rect">
            <a:avLst/>
          </a:prstGeom>
        </p:spPr>
        <p:txBody>
          <a:bodyPr spcFirstLastPara="0" lIns="0" tIns="0" rIns="0" bIns="0" anchor="t"/>
          <a:lstStyle/>
          <a:p>
            <a:pPr algn="ctr" hangingPunct="0">
              <a:lnSpc>
                <a:spcPct val="100000"/>
              </a:lnSpc>
            </a:pPr>
            <a:r>
              <a:rPr sz="4800" dirty="0">
                <a:latin typeface="Helvetica"/>
                <a:cs typeface="Helvetica"/>
              </a:rPr>
              <a:t>Component Two</a:t>
            </a:r>
          </a:p>
          <a:p>
            <a:pPr algn="ctr" hangingPunct="0">
              <a:lnSpc>
                <a:spcPct val="100000"/>
              </a:lnSpc>
            </a:pPr>
            <a:r>
              <a:rPr sz="3467" dirty="0">
                <a:latin typeface="Helvetica"/>
                <a:cs typeface="Helvetica"/>
              </a:rPr>
              <a:t>Deep Dive</a:t>
            </a:r>
          </a:p>
        </p:txBody>
      </p:sp>
      <p:pic>
        <p:nvPicPr>
          <p:cNvPr id="3" name="5f732671415637-14828595.jpeg"/>
          <p:cNvPicPr/>
          <p:nvPr/>
        </p:nvPicPr>
        <p:blipFill rotWithShape="1">
          <a:blip r:embed="rId3"/>
          <a:stretch>
            <a:fillRect/>
          </a:stretch>
        </p:blipFill>
        <p:spPr>
          <a:xfrm>
            <a:off x="3975100" y="2565401"/>
            <a:ext cx="4292600" cy="3771900"/>
          </a:xfrm>
          <a:prstGeom prst="rect">
            <a:avLst/>
          </a:prstGeom>
        </p:spPr>
      </p:pic>
      <p:sp>
        <p:nvSpPr>
          <p:cNvPr id="4" name="Google Shape;496;g95695213cc_0_38"/>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28</a:t>
            </a:r>
          </a:p>
        </p:txBody>
      </p:sp>
    </p:spTree>
    <p:extLst>
      <p:ext uri="{BB962C8B-B14F-4D97-AF65-F5344CB8AC3E}">
        <p14:creationId xmlns:p14="http://schemas.microsoft.com/office/powerpoint/2010/main" val="190255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lide 29"/>
        <p:cNvGrpSpPr/>
        <p:nvPr/>
      </p:nvGrpSpPr>
      <p:grpSpPr>
        <a:xfrm>
          <a:off x="0" y="0"/>
          <a:ext cx="0" cy="0"/>
          <a:chOff x="0" y="0"/>
          <a:chExt cx="0" cy="0"/>
        </a:xfrm>
      </p:grpSpPr>
      <p:sp>
        <p:nvSpPr>
          <p:cNvPr id="2" name="Google Shape;502;g91a6d4858b_0_130"/>
          <p:cNvSpPr/>
          <p:nvPr/>
        </p:nvSpPr>
        <p:spPr>
          <a:xfrm>
            <a:off x="1473201" y="635000"/>
            <a:ext cx="9232900" cy="584200"/>
          </a:xfrm>
          <a:prstGeom prst="rect">
            <a:avLst/>
          </a:prstGeom>
        </p:spPr>
        <p:txBody>
          <a:bodyPr spcFirstLastPara="0" lIns="0" tIns="0" rIns="0" bIns="0" anchor="t"/>
          <a:lstStyle/>
          <a:p>
            <a:pPr algn="ctr" hangingPunct="0">
              <a:lnSpc>
                <a:spcPct val="100000"/>
              </a:lnSpc>
            </a:pPr>
            <a:r>
              <a:rPr sz="3888" dirty="0">
                <a:latin typeface="Helvetica"/>
                <a:cs typeface="Helvetica"/>
              </a:rPr>
              <a:t>Component Two </a:t>
            </a:r>
          </a:p>
        </p:txBody>
      </p:sp>
      <p:pic>
        <p:nvPicPr>
          <p:cNvPr id="3" name="Custom Shape 11"/>
          <p:cNvPicPr/>
          <p:nvPr/>
        </p:nvPicPr>
        <p:blipFill rotWithShape="1">
          <a:blip r:embed="rId3"/>
          <a:stretch>
            <a:fillRect/>
          </a:stretch>
        </p:blipFill>
        <p:spPr>
          <a:xfrm>
            <a:off x="6057901" y="2108201"/>
            <a:ext cx="5245100" cy="4127500"/>
          </a:xfrm>
          <a:prstGeom prst="rect">
            <a:avLst/>
          </a:prstGeom>
        </p:spPr>
      </p:pic>
      <p:sp>
        <p:nvSpPr>
          <p:cNvPr id="4" name="Video…"/>
          <p:cNvSpPr/>
          <p:nvPr/>
        </p:nvSpPr>
        <p:spPr>
          <a:xfrm>
            <a:off x="7518400" y="3454400"/>
            <a:ext cx="2311400" cy="1447800"/>
          </a:xfrm>
          <a:prstGeom prst="rect">
            <a:avLst/>
          </a:prstGeom>
        </p:spPr>
        <p:txBody>
          <a:bodyPr spcFirstLastPara="0" lIns="0" tIns="0" rIns="0" bIns="0" anchor="t"/>
          <a:lstStyle/>
          <a:p>
            <a:pPr algn="ctr" hangingPunct="0">
              <a:lnSpc>
                <a:spcPct val="100000"/>
              </a:lnSpc>
            </a:pPr>
            <a:r>
              <a:rPr sz="2800">
                <a:solidFill>
                  <a:srgbClr val="000000"/>
                </a:solidFill>
                <a:latin typeface="Helvetica"/>
                <a:cs typeface="Helvetica"/>
              </a:rPr>
              <a:t>Video</a:t>
            </a:r>
          </a:p>
          <a:p>
            <a:pPr algn="ctr" hangingPunct="0">
              <a:lnSpc>
                <a:spcPct val="100000"/>
              </a:lnSpc>
            </a:pPr>
            <a:r>
              <a:rPr sz="2800">
                <a:latin typeface="Helvetica"/>
                <a:cs typeface="Helvetica"/>
              </a:rPr>
              <a:t> </a:t>
            </a:r>
          </a:p>
          <a:p>
            <a:pPr algn="ctr" hangingPunct="0">
              <a:lnSpc>
                <a:spcPct val="100000"/>
              </a:lnSpc>
            </a:pPr>
            <a:r>
              <a:rPr sz="2000">
                <a:solidFill>
                  <a:srgbClr val="000000"/>
                </a:solidFill>
                <a:latin typeface="Helvetica"/>
                <a:cs typeface="Helvetica"/>
              </a:rPr>
              <a:t>10 Minute Max</a:t>
            </a:r>
          </a:p>
        </p:txBody>
      </p:sp>
      <p:pic>
        <p:nvPicPr>
          <p:cNvPr id="5" name="Custom Shape 12"/>
          <p:cNvPicPr/>
          <p:nvPr/>
        </p:nvPicPr>
        <p:blipFill rotWithShape="1">
          <a:blip r:embed="rId4"/>
          <a:stretch>
            <a:fillRect/>
          </a:stretch>
        </p:blipFill>
        <p:spPr>
          <a:xfrm>
            <a:off x="1701801" y="2108201"/>
            <a:ext cx="5245100" cy="4127500"/>
          </a:xfrm>
          <a:prstGeom prst="rect">
            <a:avLst/>
          </a:prstGeom>
        </p:spPr>
      </p:pic>
      <p:sp>
        <p:nvSpPr>
          <p:cNvPr id="6" name="Written Commentary…"/>
          <p:cNvSpPr/>
          <p:nvPr/>
        </p:nvSpPr>
        <p:spPr>
          <a:xfrm>
            <a:off x="3187700" y="3098800"/>
            <a:ext cx="2260600" cy="2159000"/>
          </a:xfrm>
          <a:prstGeom prst="rect">
            <a:avLst/>
          </a:prstGeom>
        </p:spPr>
        <p:txBody>
          <a:bodyPr spcFirstLastPara="0" lIns="0" tIns="0" rIns="0" bIns="0" anchor="t"/>
          <a:lstStyle/>
          <a:p>
            <a:pPr algn="ctr" hangingPunct="0">
              <a:lnSpc>
                <a:spcPct val="100000"/>
              </a:lnSpc>
            </a:pPr>
            <a:r>
              <a:rPr sz="2800">
                <a:solidFill>
                  <a:srgbClr val="21A589"/>
                </a:solidFill>
                <a:latin typeface="Helvetica"/>
                <a:cs typeface="Helvetica"/>
              </a:rPr>
              <a:t>Written Commentary</a:t>
            </a:r>
          </a:p>
          <a:p>
            <a:pPr algn="ctr" hangingPunct="0">
              <a:lnSpc>
                <a:spcPct val="100000"/>
              </a:lnSpc>
            </a:pPr>
            <a:r>
              <a:rPr sz="2800">
                <a:solidFill>
                  <a:srgbClr val="21A589"/>
                </a:solidFill>
                <a:latin typeface="Helvetica"/>
                <a:cs typeface="Helvetica"/>
              </a:rPr>
              <a:t> </a:t>
            </a:r>
          </a:p>
          <a:p>
            <a:pPr algn="ctr" hangingPunct="0">
              <a:lnSpc>
                <a:spcPct val="100000"/>
              </a:lnSpc>
            </a:pPr>
            <a:r>
              <a:rPr sz="2000">
                <a:solidFill>
                  <a:srgbClr val="21A589"/>
                </a:solidFill>
                <a:latin typeface="Helvetica"/>
                <a:cs typeface="Helvetica"/>
              </a:rPr>
              <a:t>No More than 5 Pages</a:t>
            </a:r>
          </a:p>
        </p:txBody>
      </p:sp>
      <p:pic>
        <p:nvPicPr>
          <p:cNvPr id="7" name="5f732671419bd5-40150115.png"/>
          <p:cNvPicPr/>
          <p:nvPr/>
        </p:nvPicPr>
        <p:blipFill rotWithShape="1">
          <a:blip r:embed="rId5"/>
          <a:stretch>
            <a:fillRect/>
          </a:stretch>
        </p:blipFill>
        <p:spPr>
          <a:xfrm>
            <a:off x="8140700" y="4813301"/>
            <a:ext cx="1066800" cy="901700"/>
          </a:xfrm>
          <a:prstGeom prst="rect">
            <a:avLst/>
          </a:prstGeom>
        </p:spPr>
      </p:pic>
      <p:pic>
        <p:nvPicPr>
          <p:cNvPr id="8" name="5f732671415637-14828595.jpeg"/>
          <p:cNvPicPr/>
          <p:nvPr/>
        </p:nvPicPr>
        <p:blipFill rotWithShape="1">
          <a:blip r:embed="rId6"/>
          <a:stretch>
            <a:fillRect/>
          </a:stretch>
        </p:blipFill>
        <p:spPr>
          <a:xfrm>
            <a:off x="10642601" y="165100"/>
            <a:ext cx="1384300" cy="1193800"/>
          </a:xfrm>
          <a:prstGeom prst="rect">
            <a:avLst/>
          </a:prstGeom>
        </p:spPr>
      </p:pic>
      <p:sp>
        <p:nvSpPr>
          <p:cNvPr id="9" name="Google Shape;503;g91a6d4858b_0_130"/>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29</a:t>
            </a:r>
          </a:p>
        </p:txBody>
      </p:sp>
    </p:spTree>
    <p:extLst>
      <p:ext uri="{BB962C8B-B14F-4D97-AF65-F5344CB8AC3E}">
        <p14:creationId xmlns:p14="http://schemas.microsoft.com/office/powerpoint/2010/main" val="4123630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lide 30"/>
        <p:cNvGrpSpPr/>
        <p:nvPr/>
      </p:nvGrpSpPr>
      <p:grpSpPr>
        <a:xfrm>
          <a:off x="0" y="0"/>
          <a:ext cx="0" cy="0"/>
          <a:chOff x="0" y="0"/>
          <a:chExt cx="0" cy="0"/>
        </a:xfrm>
      </p:grpSpPr>
      <p:sp>
        <p:nvSpPr>
          <p:cNvPr id="2" name="Google Shape;513;g91a6d4858b_1_124"/>
          <p:cNvSpPr/>
          <p:nvPr/>
        </p:nvSpPr>
        <p:spPr>
          <a:xfrm>
            <a:off x="2565401" y="635000"/>
            <a:ext cx="7073900" cy="762000"/>
          </a:xfrm>
          <a:prstGeom prst="rect">
            <a:avLst/>
          </a:prstGeom>
        </p:spPr>
        <p:txBody>
          <a:bodyPr spcFirstLastPara="0" lIns="0" tIns="0" rIns="0" bIns="0" anchor="t"/>
          <a:lstStyle/>
          <a:p>
            <a:pPr algn="ctr" hangingPunct="0">
              <a:lnSpc>
                <a:spcPct val="100000"/>
              </a:lnSpc>
            </a:pPr>
            <a:r>
              <a:rPr sz="4800" dirty="0">
                <a:latin typeface="Helvetica"/>
                <a:cs typeface="Helvetica"/>
              </a:rPr>
              <a:t>Component Two Video</a:t>
            </a:r>
          </a:p>
        </p:txBody>
      </p:sp>
      <p:sp>
        <p:nvSpPr>
          <p:cNvPr id="3" name="Google Shape;514;g91a6d4858b_1_124"/>
          <p:cNvSpPr/>
          <p:nvPr/>
        </p:nvSpPr>
        <p:spPr>
          <a:xfrm>
            <a:off x="787400" y="1701800"/>
            <a:ext cx="10617200" cy="3937000"/>
          </a:xfrm>
          <a:prstGeom prst="rect">
            <a:avLst/>
          </a:prstGeom>
        </p:spPr>
        <p:txBody>
          <a:bodyPr spcFirstLastPara="0" lIns="0" tIns="0" rIns="0" bIns="0" anchor="t"/>
          <a:lstStyle/>
          <a:p>
            <a:pPr marL="241294" indent="-241294" hangingPunct="0"/>
            <a:r>
              <a:rPr sz="2533" dirty="0">
                <a:solidFill>
                  <a:srgbClr val="004A97"/>
                </a:solidFill>
                <a:latin typeface="Helvetica" pitchFamily="2" charset="0"/>
                <a:cs typeface="Arial"/>
              </a:rPr>
              <a:t>•</a:t>
            </a:r>
            <a:r>
              <a:rPr lang="en-US" sz="2533" dirty="0">
                <a:solidFill>
                  <a:srgbClr val="004A97"/>
                </a:solidFill>
                <a:latin typeface="Helvetica" pitchFamily="2" charset="0"/>
                <a:cs typeface="Arial"/>
              </a:rPr>
              <a:t> </a:t>
            </a:r>
            <a:r>
              <a:rPr sz="2604" dirty="0">
                <a:latin typeface="Helvetica" pitchFamily="2" charset="0"/>
                <a:cs typeface="Helvetica"/>
              </a:rPr>
              <a:t>Showcases a lesson in your original</a:t>
            </a:r>
            <a:r>
              <a:rPr sz="2604" b="1" dirty="0">
                <a:latin typeface="Helvetica" pitchFamily="2" charset="0"/>
                <a:cs typeface="Helvetica"/>
              </a:rPr>
              <a:t> </a:t>
            </a:r>
            <a:r>
              <a:rPr sz="2604" dirty="0">
                <a:latin typeface="Helvetica" pitchFamily="2" charset="0"/>
                <a:cs typeface="Helvetica"/>
              </a:rPr>
              <a:t>certification area</a:t>
            </a:r>
          </a:p>
          <a:p>
            <a:pPr marL="241294" indent="-241294" hangingPunct="0"/>
            <a:r>
              <a:rPr sz="2533" dirty="0">
                <a:latin typeface="Helvetica" pitchFamily="2" charset="0"/>
                <a:cs typeface="Arial"/>
              </a:rPr>
              <a:t>•</a:t>
            </a:r>
            <a:r>
              <a:rPr lang="en-US" sz="2533" dirty="0">
                <a:latin typeface="Helvetica" pitchFamily="2" charset="0"/>
                <a:cs typeface="Arial"/>
              </a:rPr>
              <a:t> </a:t>
            </a:r>
            <a:r>
              <a:rPr sz="2604" dirty="0">
                <a:latin typeface="Helvetica" pitchFamily="2" charset="0"/>
                <a:cs typeface="Helvetica"/>
              </a:rPr>
              <a:t>Can be recorded no earlier than September 1 in the year prior to your first year of MOC eligibility (two years before your certificate expires)</a:t>
            </a:r>
          </a:p>
          <a:p>
            <a:pPr marL="241294" indent="-241294" hangingPunct="0"/>
            <a:r>
              <a:rPr sz="2533" dirty="0">
                <a:latin typeface="Helvetica" pitchFamily="2" charset="0"/>
                <a:cs typeface="Arial"/>
              </a:rPr>
              <a:t>•</a:t>
            </a:r>
            <a:r>
              <a:rPr lang="en-US" sz="2533" dirty="0">
                <a:latin typeface="Helvetica" pitchFamily="2" charset="0"/>
                <a:cs typeface="Arial"/>
              </a:rPr>
              <a:t> </a:t>
            </a:r>
            <a:r>
              <a:rPr sz="2604" dirty="0">
                <a:latin typeface="Helvetica" pitchFamily="2" charset="0"/>
                <a:cs typeface="Helvetica"/>
              </a:rPr>
              <a:t>Can be segmented into 3 parts (10 minutes max)</a:t>
            </a:r>
          </a:p>
          <a:p>
            <a:pPr marL="241294" indent="-241294" hangingPunct="0"/>
            <a:r>
              <a:rPr sz="2533" dirty="0">
                <a:latin typeface="Helvetica" pitchFamily="2" charset="0"/>
                <a:cs typeface="Arial"/>
              </a:rPr>
              <a:t>•</a:t>
            </a:r>
            <a:r>
              <a:rPr lang="en-US" sz="2533" dirty="0">
                <a:latin typeface="Helvetica" pitchFamily="2" charset="0"/>
                <a:cs typeface="Arial"/>
              </a:rPr>
              <a:t> </a:t>
            </a:r>
            <a:r>
              <a:rPr sz="2604" dirty="0">
                <a:latin typeface="Helvetica" pitchFamily="2" charset="0"/>
                <a:cs typeface="Helvetica"/>
              </a:rPr>
              <a:t>Must be date stamped (or have attestation form)</a:t>
            </a:r>
          </a:p>
          <a:p>
            <a:pPr marL="241294" indent="-241294" hangingPunct="0"/>
            <a:r>
              <a:rPr sz="2533" dirty="0">
                <a:latin typeface="Helvetica" pitchFamily="2" charset="0"/>
                <a:cs typeface="Arial"/>
              </a:rPr>
              <a:t>•</a:t>
            </a:r>
            <a:r>
              <a:rPr lang="en-US" sz="2533" dirty="0">
                <a:latin typeface="Helvetica" pitchFamily="2" charset="0"/>
                <a:cs typeface="Arial"/>
              </a:rPr>
              <a:t> </a:t>
            </a:r>
            <a:r>
              <a:rPr sz="2604" dirty="0">
                <a:latin typeface="Helvetica" pitchFamily="2" charset="0"/>
                <a:cs typeface="Helvetica"/>
              </a:rPr>
              <a:t>Must show </a:t>
            </a:r>
            <a:r>
              <a:rPr sz="2604" b="1" dirty="0">
                <a:latin typeface="Helvetica" pitchFamily="2" charset="0"/>
                <a:cs typeface="Helvetica"/>
              </a:rPr>
              <a:t>you and your students together in at least one segment</a:t>
            </a:r>
            <a:r>
              <a:rPr sz="2604" dirty="0">
                <a:latin typeface="Helvetica" pitchFamily="2" charset="0"/>
                <a:cs typeface="Helvetica"/>
              </a:rPr>
              <a:t>, your students interacting with one another, your students’ reactions to what you are doing, and their engagement in learning</a:t>
            </a:r>
          </a:p>
        </p:txBody>
      </p:sp>
      <p:pic>
        <p:nvPicPr>
          <p:cNvPr id="4" name="5f732671415637-14828595.jpeg"/>
          <p:cNvPicPr/>
          <p:nvPr/>
        </p:nvPicPr>
        <p:blipFill rotWithShape="1">
          <a:blip r:embed="rId3"/>
          <a:stretch>
            <a:fillRect/>
          </a:stretch>
        </p:blipFill>
        <p:spPr>
          <a:xfrm>
            <a:off x="10642601" y="165100"/>
            <a:ext cx="1384300" cy="1193800"/>
          </a:xfrm>
          <a:prstGeom prst="rect">
            <a:avLst/>
          </a:prstGeom>
        </p:spPr>
      </p:pic>
      <p:pic>
        <p:nvPicPr>
          <p:cNvPr id="5" name="5f732671419bd5-40150115.png"/>
          <p:cNvPicPr/>
          <p:nvPr/>
        </p:nvPicPr>
        <p:blipFill rotWithShape="1">
          <a:blip r:embed="rId4"/>
          <a:stretch>
            <a:fillRect/>
          </a:stretch>
        </p:blipFill>
        <p:spPr>
          <a:xfrm>
            <a:off x="10128250" y="3022600"/>
            <a:ext cx="1028700" cy="812800"/>
          </a:xfrm>
          <a:prstGeom prst="rect">
            <a:avLst/>
          </a:prstGeom>
        </p:spPr>
      </p:pic>
      <p:pic>
        <p:nvPicPr>
          <p:cNvPr id="6" name="Rectangle background"/>
          <p:cNvPicPr/>
          <p:nvPr/>
        </p:nvPicPr>
        <p:blipFill rotWithShape="1">
          <a:blip r:embed="rId5"/>
          <a:stretch>
            <a:fillRect/>
          </a:stretch>
        </p:blipFill>
        <p:spPr>
          <a:xfrm>
            <a:off x="787400" y="5816600"/>
            <a:ext cx="4241800" cy="431800"/>
          </a:xfrm>
          <a:prstGeom prst="rect">
            <a:avLst/>
          </a:prstGeom>
        </p:spPr>
      </p:pic>
      <p:pic>
        <p:nvPicPr>
          <p:cNvPr id="7" name="Custom Shape 13"/>
          <p:cNvPicPr/>
          <p:nvPr/>
        </p:nvPicPr>
        <p:blipFill rotWithShape="1">
          <a:blip r:embed="rId6"/>
          <a:stretch>
            <a:fillRect/>
          </a:stretch>
        </p:blipFill>
        <p:spPr>
          <a:xfrm>
            <a:off x="1320801" y="5816601"/>
            <a:ext cx="4229100" cy="12700"/>
          </a:xfrm>
          <a:prstGeom prst="rect">
            <a:avLst/>
          </a:prstGeom>
        </p:spPr>
      </p:pic>
      <p:sp>
        <p:nvSpPr>
          <p:cNvPr id="8" name="MOC Instructions, pages 20-25, 27"/>
          <p:cNvSpPr/>
          <p:nvPr/>
        </p:nvSpPr>
        <p:spPr>
          <a:xfrm>
            <a:off x="444501" y="5911850"/>
            <a:ext cx="39751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MOC Instructions, pages 20-25, 27</a:t>
            </a:r>
          </a:p>
        </p:txBody>
      </p:sp>
      <p:sp>
        <p:nvSpPr>
          <p:cNvPr id="9" name="Google Shape;519;g91a6d4858b_1_124"/>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30</a:t>
            </a:r>
          </a:p>
        </p:txBody>
      </p:sp>
    </p:spTree>
    <p:extLst>
      <p:ext uri="{BB962C8B-B14F-4D97-AF65-F5344CB8AC3E}">
        <p14:creationId xmlns:p14="http://schemas.microsoft.com/office/powerpoint/2010/main" val="37159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lide 31"/>
        <p:cNvGrpSpPr/>
        <p:nvPr/>
      </p:nvGrpSpPr>
      <p:grpSpPr>
        <a:xfrm>
          <a:off x="0" y="0"/>
          <a:ext cx="0" cy="0"/>
          <a:chOff x="0" y="0"/>
          <a:chExt cx="0" cy="0"/>
        </a:xfrm>
      </p:grpSpPr>
      <p:sp>
        <p:nvSpPr>
          <p:cNvPr id="2" name="Google Shape;543;g91a6d4858b_1_136"/>
          <p:cNvSpPr/>
          <p:nvPr/>
        </p:nvSpPr>
        <p:spPr>
          <a:xfrm>
            <a:off x="1790701" y="635000"/>
            <a:ext cx="8597900" cy="762000"/>
          </a:xfrm>
          <a:prstGeom prst="rect">
            <a:avLst/>
          </a:prstGeom>
        </p:spPr>
        <p:txBody>
          <a:bodyPr spcFirstLastPara="0" lIns="0" tIns="0" rIns="0" bIns="0" anchor="t"/>
          <a:lstStyle/>
          <a:p>
            <a:pPr algn="ctr" hangingPunct="0">
              <a:lnSpc>
                <a:spcPct val="100000"/>
              </a:lnSpc>
            </a:pPr>
            <a:r>
              <a:rPr sz="4800" dirty="0">
                <a:latin typeface="Helvetica"/>
                <a:cs typeface="Helvetica"/>
              </a:rPr>
              <a:t>Component Two Prompts</a:t>
            </a:r>
          </a:p>
        </p:txBody>
      </p:sp>
      <p:sp>
        <p:nvSpPr>
          <p:cNvPr id="3" name="Google Shape;544;g91a6d4858b_1_136"/>
          <p:cNvSpPr/>
          <p:nvPr/>
        </p:nvSpPr>
        <p:spPr>
          <a:xfrm>
            <a:off x="736601" y="1803400"/>
            <a:ext cx="10706100" cy="3632200"/>
          </a:xfrm>
          <a:prstGeom prst="rect">
            <a:avLst/>
          </a:prstGeom>
        </p:spPr>
        <p:txBody>
          <a:bodyPr spcFirstLastPara="0" lIns="0" tIns="0" rIns="0" bIns="0" anchor="t"/>
          <a:lstStyle/>
          <a:p>
            <a:pPr marL="241294" indent="-241294" hangingPunct="0"/>
            <a:r>
              <a:rPr sz="1733" dirty="0">
                <a:latin typeface="Helvetica" pitchFamily="2" charset="0"/>
                <a:cs typeface="Arial"/>
              </a:rPr>
              <a:t>1.</a:t>
            </a:r>
            <a:r>
              <a:rPr lang="en-US" sz="1733" dirty="0">
                <a:latin typeface="Helvetica" pitchFamily="2" charset="0"/>
                <a:cs typeface="Arial"/>
              </a:rPr>
              <a:t> </a:t>
            </a:r>
            <a:r>
              <a:rPr sz="1813" dirty="0">
                <a:latin typeface="Helvetica" pitchFamily="2" charset="0"/>
                <a:cs typeface="Helvetica"/>
              </a:rPr>
              <a:t>How has your learning or professional growth, as described in the PGE, been applied in this lesson?</a:t>
            </a:r>
          </a:p>
          <a:p>
            <a:pPr marL="241294" indent="-241294" hangingPunct="0"/>
            <a:r>
              <a:rPr sz="1733" dirty="0">
                <a:latin typeface="Helvetica" pitchFamily="2" charset="0"/>
                <a:cs typeface="Arial"/>
              </a:rPr>
              <a:t>2.</a:t>
            </a:r>
            <a:r>
              <a:rPr lang="en-US" sz="1733" dirty="0">
                <a:latin typeface="Helvetica" pitchFamily="2" charset="0"/>
                <a:cs typeface="Arial"/>
              </a:rPr>
              <a:t> </a:t>
            </a:r>
            <a:r>
              <a:rPr sz="1813" dirty="0">
                <a:latin typeface="Helvetica" pitchFamily="2" charset="0"/>
                <a:cs typeface="Helvetica"/>
              </a:rPr>
              <a:t>For the featured lesson, what were your goals, and how did they fit into the broader context of learning for these students?</a:t>
            </a:r>
          </a:p>
          <a:p>
            <a:pPr marL="241294" indent="-241294" hangingPunct="0"/>
            <a:r>
              <a:rPr sz="1733" dirty="0">
                <a:latin typeface="Helvetica" pitchFamily="2" charset="0"/>
                <a:cs typeface="Arial"/>
              </a:rPr>
              <a:t>3.</a:t>
            </a:r>
            <a:r>
              <a:rPr lang="en-US" sz="1733" dirty="0">
                <a:latin typeface="Helvetica" pitchFamily="2" charset="0"/>
                <a:cs typeface="Arial"/>
              </a:rPr>
              <a:t> </a:t>
            </a:r>
            <a:r>
              <a:rPr sz="1813" dirty="0">
                <a:latin typeface="Helvetica" pitchFamily="2" charset="0"/>
                <a:cs typeface="Helvetica"/>
              </a:rPr>
              <a:t>Why is this instruction important for these students at this particular point in time?</a:t>
            </a:r>
          </a:p>
          <a:p>
            <a:pPr marL="241294" indent="-241294" hangingPunct="0"/>
            <a:r>
              <a:rPr sz="1733" dirty="0">
                <a:latin typeface="Helvetica" pitchFamily="2" charset="0"/>
                <a:cs typeface="Arial"/>
              </a:rPr>
              <a:t>4.</a:t>
            </a:r>
            <a:r>
              <a:rPr lang="en-US" sz="1733" dirty="0">
                <a:latin typeface="Helvetica" pitchFamily="2" charset="0"/>
                <a:cs typeface="Arial"/>
              </a:rPr>
              <a:t> </a:t>
            </a:r>
            <a:r>
              <a:rPr sz="1813" dirty="0">
                <a:latin typeface="Helvetica" pitchFamily="2" charset="0"/>
                <a:cs typeface="Helvetica"/>
              </a:rPr>
              <a:t>How did you ensure fairness and equity of access, and promote appreciation of diversity among the students?</a:t>
            </a:r>
          </a:p>
          <a:p>
            <a:pPr marL="241294" indent="-241294" hangingPunct="0"/>
            <a:r>
              <a:rPr sz="1733" dirty="0">
                <a:latin typeface="Helvetica" pitchFamily="2" charset="0"/>
                <a:cs typeface="Arial"/>
              </a:rPr>
              <a:t>5.</a:t>
            </a:r>
            <a:r>
              <a:rPr lang="en-US" sz="1733" dirty="0">
                <a:latin typeface="Helvetica" pitchFamily="2" charset="0"/>
                <a:cs typeface="Arial"/>
              </a:rPr>
              <a:t> </a:t>
            </a:r>
            <a:r>
              <a:rPr sz="1813" dirty="0">
                <a:latin typeface="Helvetica" pitchFamily="2" charset="0"/>
                <a:cs typeface="Helvetica"/>
              </a:rPr>
              <a:t>How does the video recording reflect your certificate-specific content knowledge?</a:t>
            </a:r>
          </a:p>
          <a:p>
            <a:pPr marL="241294" indent="-241294" hangingPunct="0"/>
            <a:r>
              <a:rPr sz="1733" dirty="0">
                <a:latin typeface="Helvetica" pitchFamily="2" charset="0"/>
                <a:cs typeface="Arial"/>
              </a:rPr>
              <a:t>6.</a:t>
            </a:r>
            <a:r>
              <a:rPr lang="en-US" sz="1733" dirty="0">
                <a:latin typeface="Helvetica" pitchFamily="2" charset="0"/>
                <a:cs typeface="Arial"/>
              </a:rPr>
              <a:t> </a:t>
            </a:r>
            <a:r>
              <a:rPr sz="1813" dirty="0">
                <a:latin typeface="Helvetica" pitchFamily="2" charset="0"/>
                <a:cs typeface="Helvetica"/>
              </a:rPr>
              <a:t>Explain the impact of your teaching on student learning. Cite specific examples from the video recording and identify what they illustrate.</a:t>
            </a:r>
          </a:p>
          <a:p>
            <a:pPr marL="241294" indent="-241294" hangingPunct="0"/>
            <a:r>
              <a:rPr sz="1733" dirty="0">
                <a:latin typeface="Helvetica" pitchFamily="2" charset="0"/>
                <a:cs typeface="Arial"/>
              </a:rPr>
              <a:t>7.</a:t>
            </a:r>
            <a:r>
              <a:rPr lang="en-US" sz="1733" dirty="0">
                <a:latin typeface="Helvetica" pitchFamily="2" charset="0"/>
                <a:cs typeface="Arial"/>
              </a:rPr>
              <a:t> </a:t>
            </a:r>
            <a:r>
              <a:rPr sz="1813" dirty="0">
                <a:latin typeface="Helvetica" pitchFamily="2" charset="0"/>
                <a:cs typeface="Helvetica"/>
              </a:rPr>
              <a:t>Reflecting on the activity presented in the video, discuss any changes and/or additions that would have enhanced student learning.</a:t>
            </a:r>
          </a:p>
          <a:p>
            <a:pPr marL="241294" indent="-241294" hangingPunct="0"/>
            <a:r>
              <a:rPr sz="1733" dirty="0">
                <a:latin typeface="Helvetica" pitchFamily="2" charset="0"/>
                <a:cs typeface="Arial"/>
              </a:rPr>
              <a:t>8.</a:t>
            </a:r>
            <a:r>
              <a:rPr lang="en-US" sz="1733" dirty="0">
                <a:latin typeface="Helvetica" pitchFamily="2" charset="0"/>
                <a:cs typeface="Arial"/>
              </a:rPr>
              <a:t> </a:t>
            </a:r>
            <a:r>
              <a:rPr sz="1813" dirty="0">
                <a:latin typeface="Helvetica" pitchFamily="2" charset="0"/>
                <a:cs typeface="Helvetica"/>
              </a:rPr>
              <a:t>Reflecting on the activity presented in the video, discuss any changes, additions, and/or next steps that would enhance your professional growth in the future.</a:t>
            </a:r>
          </a:p>
        </p:txBody>
      </p:sp>
      <p:pic>
        <p:nvPicPr>
          <p:cNvPr id="4" name="5f732671415637-14828595.jpeg"/>
          <p:cNvPicPr/>
          <p:nvPr/>
        </p:nvPicPr>
        <p:blipFill rotWithShape="1">
          <a:blip r:embed="rId3"/>
          <a:stretch>
            <a:fillRect/>
          </a:stretch>
        </p:blipFill>
        <p:spPr>
          <a:xfrm>
            <a:off x="10642601" y="165100"/>
            <a:ext cx="1384300" cy="1193800"/>
          </a:xfrm>
          <a:prstGeom prst="rect">
            <a:avLst/>
          </a:prstGeom>
        </p:spPr>
      </p:pic>
      <p:pic>
        <p:nvPicPr>
          <p:cNvPr id="5" name="Rectangle background"/>
          <p:cNvPicPr/>
          <p:nvPr/>
        </p:nvPicPr>
        <p:blipFill rotWithShape="1">
          <a:blip r:embed="rId4"/>
          <a:stretch>
            <a:fillRect/>
          </a:stretch>
        </p:blipFill>
        <p:spPr>
          <a:xfrm>
            <a:off x="736600" y="5842000"/>
            <a:ext cx="4241800" cy="431800"/>
          </a:xfrm>
          <a:prstGeom prst="rect">
            <a:avLst/>
          </a:prstGeom>
        </p:spPr>
      </p:pic>
      <p:pic>
        <p:nvPicPr>
          <p:cNvPr id="6" name="Custom Shape 13"/>
          <p:cNvPicPr/>
          <p:nvPr/>
        </p:nvPicPr>
        <p:blipFill rotWithShape="1">
          <a:blip r:embed="rId5"/>
          <a:stretch>
            <a:fillRect/>
          </a:stretch>
        </p:blipFill>
        <p:spPr>
          <a:xfrm>
            <a:off x="1257301" y="5829301"/>
            <a:ext cx="4229100" cy="12700"/>
          </a:xfrm>
          <a:prstGeom prst="rect">
            <a:avLst/>
          </a:prstGeom>
        </p:spPr>
      </p:pic>
      <p:sp>
        <p:nvSpPr>
          <p:cNvPr id="7" name="MOC Instructions, page 24"/>
          <p:cNvSpPr/>
          <p:nvPr/>
        </p:nvSpPr>
        <p:spPr>
          <a:xfrm>
            <a:off x="1" y="5937250"/>
            <a:ext cx="39751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MOC Instructions, page 24</a:t>
            </a:r>
          </a:p>
        </p:txBody>
      </p:sp>
      <p:sp>
        <p:nvSpPr>
          <p:cNvPr id="8" name="Google Shape;548;g91a6d4858b_1_136"/>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31</a:t>
            </a:r>
          </a:p>
        </p:txBody>
      </p:sp>
    </p:spTree>
    <p:extLst>
      <p:ext uri="{BB962C8B-B14F-4D97-AF65-F5344CB8AC3E}">
        <p14:creationId xmlns:p14="http://schemas.microsoft.com/office/powerpoint/2010/main" val="381119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lide 32"/>
        <p:cNvGrpSpPr/>
        <p:nvPr/>
      </p:nvGrpSpPr>
      <p:grpSpPr>
        <a:xfrm>
          <a:off x="0" y="0"/>
          <a:ext cx="0" cy="0"/>
          <a:chOff x="0" y="0"/>
          <a:chExt cx="0" cy="0"/>
        </a:xfrm>
      </p:grpSpPr>
      <p:sp>
        <p:nvSpPr>
          <p:cNvPr id="2" name="Google Shape;589;g95dbd5e963_6_128"/>
          <p:cNvSpPr/>
          <p:nvPr/>
        </p:nvSpPr>
        <p:spPr>
          <a:xfrm>
            <a:off x="5613400" y="2819401"/>
            <a:ext cx="2946400" cy="2120900"/>
          </a:xfrm>
          <a:prstGeom prst="rect">
            <a:avLst/>
          </a:prstGeom>
        </p:spPr>
        <p:txBody>
          <a:bodyPr spcFirstLastPara="0" lIns="0" tIns="0" rIns="0" bIns="0" anchor="t"/>
          <a:lstStyle/>
          <a:p>
            <a:pPr algn="r" hangingPunct="0">
              <a:lnSpc>
                <a:spcPct val="100000"/>
              </a:lnSpc>
            </a:pPr>
            <a:r>
              <a:rPr sz="2667">
                <a:solidFill>
                  <a:srgbClr val="FFFFFF"/>
                </a:solidFill>
                <a:latin typeface="Roboto Condensed"/>
                <a:cs typeface="Roboto Condensed"/>
              </a:rPr>
              <a:t>Component 2</a:t>
            </a:r>
          </a:p>
          <a:p>
            <a:pPr algn="r" hangingPunct="0">
              <a:lnSpc>
                <a:spcPct val="100000"/>
              </a:lnSpc>
            </a:pPr>
            <a:r>
              <a:rPr sz="2667">
                <a:solidFill>
                  <a:srgbClr val="FFFFFF"/>
                </a:solidFill>
                <a:latin typeface="Roboto Condensed"/>
                <a:cs typeface="Roboto Condensed"/>
              </a:rPr>
              <a:t> </a:t>
            </a:r>
          </a:p>
          <a:p>
            <a:pPr algn="r" hangingPunct="0">
              <a:lnSpc>
                <a:spcPct val="100000"/>
              </a:lnSpc>
            </a:pPr>
            <a:r>
              <a:rPr sz="1333">
                <a:solidFill>
                  <a:srgbClr val="FFFFFF"/>
                </a:solidFill>
                <a:latin typeface="Roboto Condensed"/>
                <a:cs typeface="Roboto Condensed"/>
              </a:rPr>
              <a:t>Written Commentary (up to 5 pages) </a:t>
            </a:r>
          </a:p>
          <a:p>
            <a:pPr algn="r" hangingPunct="0">
              <a:lnSpc>
                <a:spcPct val="100000"/>
              </a:lnSpc>
            </a:pPr>
            <a:r>
              <a:rPr sz="1333">
                <a:solidFill>
                  <a:srgbClr val="FFFFFF"/>
                </a:solidFill>
                <a:latin typeface="Roboto Condensed"/>
                <a:cs typeface="Roboto Condensed"/>
              </a:rPr>
              <a:t>  + </a:t>
            </a:r>
          </a:p>
          <a:p>
            <a:pPr algn="r" hangingPunct="0">
              <a:lnSpc>
                <a:spcPct val="100000"/>
              </a:lnSpc>
            </a:pPr>
            <a:r>
              <a:rPr sz="1333">
                <a:solidFill>
                  <a:srgbClr val="FFFFFF"/>
                </a:solidFill>
                <a:latin typeface="Roboto Condensed"/>
                <a:cs typeface="Roboto Condensed"/>
              </a:rPr>
              <a:t>Video (up to 10 minutes)</a:t>
            </a:r>
          </a:p>
        </p:txBody>
      </p:sp>
      <p:sp>
        <p:nvSpPr>
          <p:cNvPr id="4" name="Google Shape;590;g95dbd5e963_6_128"/>
          <p:cNvSpPr/>
          <p:nvPr/>
        </p:nvSpPr>
        <p:spPr>
          <a:xfrm>
            <a:off x="1066800" y="1536700"/>
            <a:ext cx="10058400" cy="3911600"/>
          </a:xfrm>
          <a:prstGeom prst="rect">
            <a:avLst/>
          </a:prstGeom>
        </p:spPr>
        <p:txBody>
          <a:bodyPr spcFirstLastPara="0" lIns="0" tIns="0" rIns="0" bIns="0" anchor="t"/>
          <a:lstStyle/>
          <a:p>
            <a:pPr marL="546086" indent="-546086" hangingPunct="0">
              <a:lnSpc>
                <a:spcPct val="150000"/>
              </a:lnSpc>
            </a:pPr>
            <a:r>
              <a:rPr sz="2400" dirty="0">
                <a:solidFill>
                  <a:srgbClr val="FFFFFF"/>
                </a:solidFill>
                <a:latin typeface="Helvetica" pitchFamily="2" charset="0"/>
                <a:cs typeface="Arial"/>
              </a:rPr>
              <a:t>•</a:t>
            </a:r>
            <a:r>
              <a:rPr lang="en-US" sz="2400" dirty="0">
                <a:solidFill>
                  <a:srgbClr val="FFFFFF"/>
                </a:solidFill>
                <a:latin typeface="Helvetica" pitchFamily="2" charset="0"/>
                <a:cs typeface="Arial"/>
              </a:rPr>
              <a:t> </a:t>
            </a:r>
            <a:r>
              <a:rPr sz="2492" dirty="0">
                <a:solidFill>
                  <a:srgbClr val="FFFFFF"/>
                </a:solidFill>
                <a:latin typeface="Helvetica" pitchFamily="2" charset="0"/>
                <a:cs typeface="Helvetica"/>
              </a:rPr>
              <a:t>8.5" × 11" page with 1" margins = 1 page</a:t>
            </a:r>
          </a:p>
          <a:p>
            <a:pPr marL="546086" indent="-546086" hangingPunct="0">
              <a:lnSpc>
                <a:spcPct val="150000"/>
              </a:lnSpc>
            </a:pPr>
            <a:r>
              <a:rPr sz="2400" dirty="0">
                <a:solidFill>
                  <a:srgbClr val="FFFFFF"/>
                </a:solidFill>
                <a:latin typeface="Helvetica" pitchFamily="2" charset="0"/>
                <a:cs typeface="Arial"/>
              </a:rPr>
              <a:t>•</a:t>
            </a:r>
            <a:r>
              <a:rPr lang="en-US" sz="2400" dirty="0">
                <a:solidFill>
                  <a:srgbClr val="FFFFFF"/>
                </a:solidFill>
                <a:latin typeface="Helvetica" pitchFamily="2" charset="0"/>
                <a:cs typeface="Arial"/>
              </a:rPr>
              <a:t> </a:t>
            </a:r>
            <a:r>
              <a:rPr sz="2492" dirty="0">
                <a:solidFill>
                  <a:srgbClr val="FFFFFF"/>
                </a:solidFill>
                <a:latin typeface="Helvetica" pitchFamily="2" charset="0"/>
                <a:cs typeface="Helvetica"/>
              </a:rPr>
              <a:t>11-point Arial font </a:t>
            </a:r>
          </a:p>
          <a:p>
            <a:pPr marL="546086" indent="-546086" hangingPunct="0">
              <a:lnSpc>
                <a:spcPct val="150000"/>
              </a:lnSpc>
            </a:pPr>
            <a:r>
              <a:rPr sz="2400" dirty="0">
                <a:solidFill>
                  <a:srgbClr val="FFFFFF"/>
                </a:solidFill>
                <a:latin typeface="Helvetica" pitchFamily="2" charset="0"/>
                <a:cs typeface="Arial"/>
              </a:rPr>
              <a:t>•</a:t>
            </a:r>
            <a:r>
              <a:rPr lang="en-US" sz="2400" dirty="0">
                <a:solidFill>
                  <a:srgbClr val="FFFFFF"/>
                </a:solidFill>
                <a:latin typeface="Helvetica" pitchFamily="2" charset="0"/>
                <a:cs typeface="Arial"/>
              </a:rPr>
              <a:t> </a:t>
            </a:r>
            <a:r>
              <a:rPr sz="2492" dirty="0">
                <a:solidFill>
                  <a:srgbClr val="FFFFFF"/>
                </a:solidFill>
                <a:latin typeface="Helvetica" pitchFamily="2" charset="0"/>
                <a:cs typeface="Helvetica"/>
              </a:rPr>
              <a:t>Bold and/or </a:t>
            </a:r>
            <a:r>
              <a:rPr sz="2492" i="1" dirty="0">
                <a:solidFill>
                  <a:srgbClr val="FFFFFF"/>
                </a:solidFill>
                <a:latin typeface="Helvetica" pitchFamily="2" charset="0"/>
                <a:cs typeface="Helvetica"/>
              </a:rPr>
              <a:t>italics</a:t>
            </a:r>
            <a:r>
              <a:rPr sz="2492" dirty="0">
                <a:solidFill>
                  <a:srgbClr val="FFFFFF"/>
                </a:solidFill>
                <a:latin typeface="Helvetica" pitchFamily="2" charset="0"/>
                <a:cs typeface="Helvetica"/>
              </a:rPr>
              <a:t> can be used for emphasis</a:t>
            </a:r>
          </a:p>
          <a:p>
            <a:pPr marL="546086" indent="-546086" hangingPunct="0">
              <a:lnSpc>
                <a:spcPct val="150000"/>
              </a:lnSpc>
            </a:pPr>
            <a:r>
              <a:rPr sz="2400" dirty="0">
                <a:solidFill>
                  <a:srgbClr val="FFFFFF"/>
                </a:solidFill>
                <a:latin typeface="Helvetica" pitchFamily="2" charset="0"/>
                <a:cs typeface="Arial"/>
              </a:rPr>
              <a:t>•</a:t>
            </a:r>
            <a:r>
              <a:rPr lang="en-US" sz="2400" dirty="0">
                <a:solidFill>
                  <a:srgbClr val="FFFFFF"/>
                </a:solidFill>
                <a:latin typeface="Helvetica" pitchFamily="2" charset="0"/>
                <a:cs typeface="Arial"/>
              </a:rPr>
              <a:t> </a:t>
            </a:r>
            <a:r>
              <a:rPr sz="2492" dirty="0">
                <a:solidFill>
                  <a:srgbClr val="FFFFFF"/>
                </a:solidFill>
                <a:latin typeface="Helvetica" pitchFamily="2" charset="0"/>
                <a:cs typeface="Helvetica"/>
              </a:rPr>
              <a:t>Double space</a:t>
            </a:r>
          </a:p>
          <a:p>
            <a:pPr marL="546086" indent="-546086" hangingPunct="0">
              <a:lnSpc>
                <a:spcPct val="150000"/>
              </a:lnSpc>
            </a:pPr>
            <a:r>
              <a:rPr sz="2400" dirty="0">
                <a:solidFill>
                  <a:srgbClr val="FFFFFF"/>
                </a:solidFill>
                <a:latin typeface="Helvetica" pitchFamily="2" charset="0"/>
                <a:cs typeface="Arial"/>
              </a:rPr>
              <a:t>•</a:t>
            </a:r>
            <a:r>
              <a:rPr lang="en-US" sz="2400" dirty="0">
                <a:solidFill>
                  <a:srgbClr val="FFFFFF"/>
                </a:solidFill>
                <a:latin typeface="Helvetica" pitchFamily="2" charset="0"/>
                <a:cs typeface="Arial"/>
              </a:rPr>
              <a:t> </a:t>
            </a:r>
            <a:r>
              <a:rPr sz="2492" dirty="0">
                <a:solidFill>
                  <a:srgbClr val="FFFFFF"/>
                </a:solidFill>
                <a:latin typeface="Helvetica" pitchFamily="2" charset="0"/>
                <a:cs typeface="Helvetica"/>
              </a:rPr>
              <a:t>Spell out the first occurrence of acronyms</a:t>
            </a:r>
          </a:p>
          <a:p>
            <a:pPr marL="546086" indent="-546086" hangingPunct="0">
              <a:lnSpc>
                <a:spcPct val="150000"/>
              </a:lnSpc>
            </a:pPr>
            <a:r>
              <a:rPr sz="2400" dirty="0">
                <a:solidFill>
                  <a:srgbClr val="FFFFFF"/>
                </a:solidFill>
                <a:latin typeface="Helvetica" pitchFamily="2" charset="0"/>
                <a:cs typeface="Arial"/>
              </a:rPr>
              <a:t>•</a:t>
            </a:r>
            <a:r>
              <a:rPr lang="en-US" sz="2400" dirty="0">
                <a:solidFill>
                  <a:srgbClr val="FFFFFF"/>
                </a:solidFill>
                <a:latin typeface="Helvetica" pitchFamily="2" charset="0"/>
                <a:cs typeface="Arial"/>
              </a:rPr>
              <a:t> </a:t>
            </a:r>
            <a:r>
              <a:rPr sz="2492" dirty="0">
                <a:solidFill>
                  <a:srgbClr val="FFFFFF"/>
                </a:solidFill>
                <a:latin typeface="Helvetica" pitchFamily="2" charset="0"/>
                <a:cs typeface="Helvetica"/>
              </a:rPr>
              <a:t>Microsoft Word, Open Office, or PDF file</a:t>
            </a:r>
          </a:p>
          <a:p>
            <a:pPr marL="546086" indent="-546086" hangingPunct="0">
              <a:lnSpc>
                <a:spcPct val="150000"/>
              </a:lnSpc>
            </a:pPr>
            <a:r>
              <a:rPr sz="2400" dirty="0">
                <a:solidFill>
                  <a:srgbClr val="FFFFFF"/>
                </a:solidFill>
                <a:latin typeface="Helvetica" pitchFamily="2" charset="0"/>
                <a:cs typeface="Arial"/>
              </a:rPr>
              <a:t>•</a:t>
            </a:r>
            <a:r>
              <a:rPr lang="en-US" sz="2400" dirty="0">
                <a:solidFill>
                  <a:srgbClr val="FFFFFF"/>
                </a:solidFill>
                <a:latin typeface="Helvetica" pitchFamily="2" charset="0"/>
                <a:cs typeface="Arial"/>
              </a:rPr>
              <a:t> </a:t>
            </a:r>
            <a:r>
              <a:rPr sz="2492" dirty="0">
                <a:solidFill>
                  <a:srgbClr val="FFFFFF"/>
                </a:solidFill>
                <a:latin typeface="Helvetica" pitchFamily="2" charset="0"/>
                <a:cs typeface="Helvetica"/>
              </a:rPr>
              <a:t>No last names (anonymity)</a:t>
            </a:r>
          </a:p>
        </p:txBody>
      </p:sp>
      <p:sp>
        <p:nvSpPr>
          <p:cNvPr id="5" name="Google Shape;592;g95dbd5e963_6_128"/>
          <p:cNvSpPr/>
          <p:nvPr/>
        </p:nvSpPr>
        <p:spPr>
          <a:xfrm>
            <a:off x="1536701" y="635001"/>
            <a:ext cx="9105900" cy="749300"/>
          </a:xfrm>
          <a:prstGeom prst="rect">
            <a:avLst/>
          </a:prstGeom>
        </p:spPr>
        <p:txBody>
          <a:bodyPr spcFirstLastPara="0" lIns="0" tIns="0" rIns="0" bIns="0" anchor="t"/>
          <a:lstStyle/>
          <a:p>
            <a:pPr algn="ctr" hangingPunct="0">
              <a:lnSpc>
                <a:spcPct val="100000"/>
              </a:lnSpc>
            </a:pPr>
            <a:r>
              <a:rPr sz="4800">
                <a:solidFill>
                  <a:srgbClr val="FFFFFF"/>
                </a:solidFill>
                <a:latin typeface="Helvetica"/>
                <a:cs typeface="Helvetica"/>
              </a:rPr>
              <a:t>Formatting</a:t>
            </a:r>
          </a:p>
        </p:txBody>
      </p:sp>
      <p:pic>
        <p:nvPicPr>
          <p:cNvPr id="6" name="Rectangle background"/>
          <p:cNvPicPr/>
          <p:nvPr/>
        </p:nvPicPr>
        <p:blipFill rotWithShape="1">
          <a:blip r:embed="rId3"/>
          <a:stretch>
            <a:fillRect/>
          </a:stretch>
        </p:blipFill>
        <p:spPr>
          <a:xfrm>
            <a:off x="1066800" y="5937249"/>
            <a:ext cx="4597400" cy="431800"/>
          </a:xfrm>
          <a:prstGeom prst="rect">
            <a:avLst/>
          </a:prstGeom>
        </p:spPr>
      </p:pic>
      <p:pic>
        <p:nvPicPr>
          <p:cNvPr id="7" name="Custom Shape 14"/>
          <p:cNvPicPr/>
          <p:nvPr/>
        </p:nvPicPr>
        <p:blipFill rotWithShape="1">
          <a:blip r:embed="rId4"/>
          <a:stretch>
            <a:fillRect/>
          </a:stretch>
        </p:blipFill>
        <p:spPr>
          <a:xfrm>
            <a:off x="1638301" y="5969001"/>
            <a:ext cx="4584700" cy="12700"/>
          </a:xfrm>
          <a:prstGeom prst="rect">
            <a:avLst/>
          </a:prstGeom>
        </p:spPr>
      </p:pic>
      <p:sp>
        <p:nvSpPr>
          <p:cNvPr id="8" name="MOC Instructions, pages 19, 25, 28-29"/>
          <p:cNvSpPr/>
          <p:nvPr/>
        </p:nvSpPr>
        <p:spPr>
          <a:xfrm>
            <a:off x="812801" y="6032501"/>
            <a:ext cx="4330700" cy="241300"/>
          </a:xfrm>
          <a:prstGeom prst="rect">
            <a:avLst/>
          </a:prstGeom>
        </p:spPr>
        <p:txBody>
          <a:bodyPr spcFirstLastPara="0" lIns="0" tIns="0" rIns="0" bIns="0" anchor="t"/>
          <a:lstStyle/>
          <a:p>
            <a:pPr algn="r" hangingPunct="0">
              <a:lnSpc>
                <a:spcPct val="100000"/>
              </a:lnSpc>
            </a:pPr>
            <a:r>
              <a:rPr sz="1600" dirty="0">
                <a:solidFill>
                  <a:srgbClr val="004A97"/>
                </a:solidFill>
                <a:latin typeface="Helvetica"/>
                <a:cs typeface="Helvetica"/>
              </a:rPr>
              <a:t>MOC Instructions, pages 19, 25, 28-29</a:t>
            </a:r>
          </a:p>
        </p:txBody>
      </p:sp>
      <p:sp>
        <p:nvSpPr>
          <p:cNvPr id="9" name="Google Shape;591;g95dbd5e963_6_128"/>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32</a:t>
            </a:r>
          </a:p>
        </p:txBody>
      </p:sp>
    </p:spTree>
    <p:extLst>
      <p:ext uri="{BB962C8B-B14F-4D97-AF65-F5344CB8AC3E}">
        <p14:creationId xmlns:p14="http://schemas.microsoft.com/office/powerpoint/2010/main" val="262022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lide 3"/>
        <p:cNvGrpSpPr/>
        <p:nvPr/>
      </p:nvGrpSpPr>
      <p:grpSpPr>
        <a:xfrm>
          <a:off x="0" y="0"/>
          <a:ext cx="0" cy="0"/>
          <a:chOff x="0" y="0"/>
          <a:chExt cx="0" cy="0"/>
        </a:xfrm>
      </p:grpSpPr>
      <p:sp>
        <p:nvSpPr>
          <p:cNvPr id="3" name="Google Shape;118;g91a6d4858b_1_28"/>
          <p:cNvSpPr/>
          <p:nvPr/>
        </p:nvSpPr>
        <p:spPr>
          <a:xfrm>
            <a:off x="317500" y="1816101"/>
            <a:ext cx="11582400" cy="4508500"/>
          </a:xfrm>
          <a:prstGeom prst="rect">
            <a:avLst/>
          </a:prstGeom>
        </p:spPr>
        <p:txBody>
          <a:bodyPr spcFirstLastPara="0" lIns="0" tIns="0" rIns="0" bIns="0" anchor="t"/>
          <a:lstStyle/>
          <a:p>
            <a:pPr algn="ctr" hangingPunct="0">
              <a:lnSpc>
                <a:spcPct val="100000"/>
              </a:lnSpc>
            </a:pPr>
            <a:r>
              <a:rPr sz="2716" dirty="0">
                <a:solidFill>
                  <a:srgbClr val="FFFFFF"/>
                </a:solidFill>
                <a:latin typeface="Helvetica" pitchFamily="2" charset="0"/>
                <a:cs typeface="Helvetica"/>
              </a:rPr>
              <a:t>NBCTs must submit MOC in their </a:t>
            </a:r>
            <a:r>
              <a:rPr sz="2716" b="1" dirty="0">
                <a:solidFill>
                  <a:srgbClr val="FFFFFF"/>
                </a:solidFill>
                <a:latin typeface="Helvetica" pitchFamily="2" charset="0"/>
                <a:cs typeface="Helvetica"/>
              </a:rPr>
              <a:t>original certificate area</a:t>
            </a:r>
            <a:r>
              <a:rPr sz="2716" dirty="0">
                <a:solidFill>
                  <a:srgbClr val="FFFFFF"/>
                </a:solidFill>
                <a:latin typeface="Helvetica" pitchFamily="2" charset="0"/>
                <a:cs typeface="Helvetica"/>
              </a:rPr>
              <a:t>, </a:t>
            </a:r>
          </a:p>
          <a:p>
            <a:pPr algn="ctr" hangingPunct="0">
              <a:lnSpc>
                <a:spcPct val="100000"/>
              </a:lnSpc>
            </a:pPr>
            <a:r>
              <a:rPr lang="en-US" sz="2716" dirty="0">
                <a:solidFill>
                  <a:srgbClr val="FFFFFF"/>
                </a:solidFill>
                <a:latin typeface="Helvetica" pitchFamily="2" charset="0"/>
                <a:cs typeface="Helvetica"/>
              </a:rPr>
              <a:t>before their certificate expires</a:t>
            </a:r>
            <a:r>
              <a:rPr sz="2716" dirty="0">
                <a:solidFill>
                  <a:srgbClr val="FFFFFF"/>
                </a:solidFill>
                <a:latin typeface="Helvetica" pitchFamily="2" charset="0"/>
                <a:cs typeface="Helvetica"/>
              </a:rPr>
              <a:t>. </a:t>
            </a:r>
          </a:p>
          <a:p>
            <a:pPr algn="l" hangingPunct="0">
              <a:lnSpc>
                <a:spcPct val="100000"/>
              </a:lnSpc>
            </a:pPr>
            <a:r>
              <a:rPr sz="2845" dirty="0">
                <a:solidFill>
                  <a:srgbClr val="FFFFFF"/>
                </a:solidFill>
                <a:latin typeface="Helvetica" pitchFamily="2" charset="0"/>
                <a:cs typeface="Helvetica"/>
              </a:rPr>
              <a:t>Considerations:</a:t>
            </a:r>
          </a:p>
          <a:p>
            <a:pPr marL="241294" indent="-241294"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716" dirty="0">
                <a:solidFill>
                  <a:srgbClr val="FFFFFF"/>
                </a:solidFill>
                <a:latin typeface="Helvetica" pitchFamily="2" charset="0"/>
                <a:cs typeface="Helvetica"/>
              </a:rPr>
              <a:t>Your teaching license must be current.</a:t>
            </a:r>
            <a:br>
              <a:rPr lang="en-US" sz="2716" dirty="0">
                <a:solidFill>
                  <a:srgbClr val="FFFFFF"/>
                </a:solidFill>
                <a:latin typeface="Helvetica" pitchFamily="2" charset="0"/>
                <a:cs typeface="Helvetica"/>
              </a:rPr>
            </a:br>
            <a:endParaRPr sz="2716" dirty="0">
              <a:solidFill>
                <a:srgbClr val="FFFFFF"/>
              </a:solidFill>
              <a:latin typeface="Helvetica" pitchFamily="2" charset="0"/>
              <a:cs typeface="Helvetica"/>
            </a:endParaRPr>
          </a:p>
          <a:p>
            <a:pPr marL="241294" indent="-241294"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716" dirty="0">
                <a:solidFill>
                  <a:srgbClr val="FFFFFF"/>
                </a:solidFill>
                <a:latin typeface="Helvetica" pitchFamily="2" charset="0"/>
                <a:cs typeface="Helvetica"/>
              </a:rPr>
              <a:t>If National Board certificate expires, teacher must complete entire process of initial certification to regain NBCT status.</a:t>
            </a:r>
            <a:br>
              <a:rPr lang="en-US" sz="2716" dirty="0">
                <a:solidFill>
                  <a:srgbClr val="FFFFFF"/>
                </a:solidFill>
                <a:latin typeface="Helvetica" pitchFamily="2" charset="0"/>
                <a:cs typeface="Helvetica"/>
              </a:rPr>
            </a:br>
            <a:endParaRPr sz="2716" dirty="0">
              <a:solidFill>
                <a:srgbClr val="FFFFFF"/>
              </a:solidFill>
              <a:latin typeface="Helvetica" pitchFamily="2" charset="0"/>
              <a:cs typeface="Helvetica"/>
            </a:endParaRPr>
          </a:p>
          <a:p>
            <a:pPr marL="241294" indent="-241294"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716" dirty="0">
                <a:solidFill>
                  <a:srgbClr val="FFFFFF"/>
                </a:solidFill>
                <a:latin typeface="Helvetica" pitchFamily="2" charset="0"/>
                <a:cs typeface="Helvetica"/>
              </a:rPr>
              <a:t>Meet all deadlines for registration, payment, and submission.</a:t>
            </a:r>
          </a:p>
          <a:p>
            <a:pPr marL="241294" indent="-241294" hangingPunct="0"/>
            <a:r>
              <a:rPr sz="2716" dirty="0">
                <a:solidFill>
                  <a:srgbClr val="FFFFFF"/>
                </a:solidFill>
                <a:latin typeface="Helvetica" pitchFamily="2" charset="0"/>
                <a:cs typeface="Helvetica"/>
              </a:rPr>
              <a:t> </a:t>
            </a:r>
          </a:p>
          <a:p>
            <a:pPr marL="241294" indent="-241294" algn="ctr" hangingPunct="0"/>
            <a:r>
              <a:rPr sz="2716" dirty="0">
                <a:solidFill>
                  <a:srgbClr val="FFFFFF"/>
                </a:solidFill>
                <a:latin typeface="Helvetica" pitchFamily="2" charset="0"/>
                <a:cs typeface="Helvetica"/>
              </a:rPr>
              <a:t>Be sure to update your “My Profile” in your National Board account.</a:t>
            </a:r>
          </a:p>
        </p:txBody>
      </p:sp>
      <p:sp>
        <p:nvSpPr>
          <p:cNvPr id="4" name="Google Shape;119;g91a6d4858b_1_28"/>
          <p:cNvSpPr/>
          <p:nvPr/>
        </p:nvSpPr>
        <p:spPr>
          <a:xfrm>
            <a:off x="11849100" y="6464301"/>
            <a:ext cx="1016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3</a:t>
            </a:r>
          </a:p>
        </p:txBody>
      </p:sp>
      <p:sp>
        <p:nvSpPr>
          <p:cNvPr id="5" name="Google Shape;120;g91a6d4858b_1_28"/>
          <p:cNvSpPr/>
          <p:nvPr/>
        </p:nvSpPr>
        <p:spPr>
          <a:xfrm>
            <a:off x="1536701" y="800101"/>
            <a:ext cx="9105900" cy="749300"/>
          </a:xfrm>
          <a:prstGeom prst="rect">
            <a:avLst/>
          </a:prstGeom>
        </p:spPr>
        <p:txBody>
          <a:bodyPr spcFirstLastPara="0" lIns="0" tIns="0" rIns="0" bIns="0" anchor="t"/>
          <a:lstStyle/>
          <a:p>
            <a:pPr algn="ctr" hangingPunct="0">
              <a:lnSpc>
                <a:spcPct val="100000"/>
              </a:lnSpc>
            </a:pPr>
            <a:r>
              <a:rPr sz="4800">
                <a:solidFill>
                  <a:srgbClr val="FFFFFF"/>
                </a:solidFill>
                <a:latin typeface="Helvetica"/>
                <a:cs typeface="Helvetica"/>
              </a:rPr>
              <a:t>Eligibility Details </a:t>
            </a:r>
          </a:p>
        </p:txBody>
      </p:sp>
    </p:spTree>
    <p:extLst>
      <p:ext uri="{BB962C8B-B14F-4D97-AF65-F5344CB8AC3E}">
        <p14:creationId xmlns:p14="http://schemas.microsoft.com/office/powerpoint/2010/main" val="1322676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lide 33"/>
        <p:cNvGrpSpPr/>
        <p:nvPr/>
      </p:nvGrpSpPr>
      <p:grpSpPr>
        <a:xfrm>
          <a:off x="0" y="0"/>
          <a:ext cx="0" cy="0"/>
          <a:chOff x="0" y="0"/>
          <a:chExt cx="0" cy="0"/>
        </a:xfrm>
      </p:grpSpPr>
      <p:sp>
        <p:nvSpPr>
          <p:cNvPr id="2" name="Google Shape;610;g95695213cc_0_201"/>
          <p:cNvSpPr/>
          <p:nvPr/>
        </p:nvSpPr>
        <p:spPr>
          <a:xfrm>
            <a:off x="1536701" y="381001"/>
            <a:ext cx="9105900" cy="749300"/>
          </a:xfrm>
          <a:prstGeom prst="rect">
            <a:avLst/>
          </a:prstGeom>
        </p:spPr>
        <p:txBody>
          <a:bodyPr spcFirstLastPara="0" lIns="0" tIns="0" rIns="0" bIns="0" anchor="t"/>
          <a:lstStyle/>
          <a:p>
            <a:pPr algn="ctr" hangingPunct="0">
              <a:lnSpc>
                <a:spcPct val="100000"/>
              </a:lnSpc>
            </a:pPr>
            <a:r>
              <a:rPr sz="4800">
                <a:solidFill>
                  <a:srgbClr val="004A97"/>
                </a:solidFill>
                <a:latin typeface="Arial"/>
                <a:cs typeface="Arial"/>
              </a:rPr>
              <a:t>Checklists</a:t>
            </a:r>
          </a:p>
        </p:txBody>
      </p:sp>
      <p:pic>
        <p:nvPicPr>
          <p:cNvPr id="3" name="Rectangle background"/>
          <p:cNvPicPr/>
          <p:nvPr/>
        </p:nvPicPr>
        <p:blipFill rotWithShape="1">
          <a:blip r:embed="rId3"/>
          <a:stretch>
            <a:fillRect/>
          </a:stretch>
        </p:blipFill>
        <p:spPr>
          <a:xfrm>
            <a:off x="1993900" y="6350000"/>
            <a:ext cx="3784600" cy="431800"/>
          </a:xfrm>
          <a:prstGeom prst="rect">
            <a:avLst/>
          </a:prstGeom>
        </p:spPr>
      </p:pic>
      <p:pic>
        <p:nvPicPr>
          <p:cNvPr id="4" name="Custom Shape 15"/>
          <p:cNvPicPr/>
          <p:nvPr/>
        </p:nvPicPr>
        <p:blipFill rotWithShape="1">
          <a:blip r:embed="rId4"/>
          <a:stretch>
            <a:fillRect/>
          </a:stretch>
        </p:blipFill>
        <p:spPr>
          <a:xfrm>
            <a:off x="1689101" y="6337301"/>
            <a:ext cx="3771900" cy="12700"/>
          </a:xfrm>
          <a:prstGeom prst="rect">
            <a:avLst/>
          </a:prstGeom>
        </p:spPr>
      </p:pic>
      <p:sp>
        <p:nvSpPr>
          <p:cNvPr id="5" name="MOC Instructions, pages 26-27"/>
          <p:cNvSpPr/>
          <p:nvPr/>
        </p:nvSpPr>
        <p:spPr>
          <a:xfrm>
            <a:off x="1828801" y="6451601"/>
            <a:ext cx="3517900" cy="241300"/>
          </a:xfrm>
          <a:prstGeom prst="rect">
            <a:avLst/>
          </a:prstGeom>
        </p:spPr>
        <p:txBody>
          <a:bodyPr spcFirstLastPara="0" lIns="0" tIns="0" rIns="0" bIns="0" anchor="t"/>
          <a:lstStyle/>
          <a:p>
            <a:pPr algn="r" hangingPunct="0">
              <a:lnSpc>
                <a:spcPct val="100000"/>
              </a:lnSpc>
            </a:pPr>
            <a:r>
              <a:rPr sz="1600">
                <a:solidFill>
                  <a:srgbClr val="004A97"/>
                </a:solidFill>
                <a:latin typeface="Helvetica"/>
                <a:cs typeface="Helvetica"/>
              </a:rPr>
              <a:t>MOC Instructions, pages 26-27</a:t>
            </a:r>
          </a:p>
        </p:txBody>
      </p:sp>
      <p:pic>
        <p:nvPicPr>
          <p:cNvPr id="6" name="5f732671432b00-14845075.png"/>
          <p:cNvPicPr/>
          <p:nvPr/>
        </p:nvPicPr>
        <p:blipFill rotWithShape="1">
          <a:blip r:embed="rId5"/>
          <a:stretch>
            <a:fillRect/>
          </a:stretch>
        </p:blipFill>
        <p:spPr>
          <a:xfrm>
            <a:off x="1689100" y="1079501"/>
            <a:ext cx="8788400" cy="5016500"/>
          </a:xfrm>
          <a:prstGeom prst="rect">
            <a:avLst/>
          </a:prstGeom>
        </p:spPr>
      </p:pic>
      <p:sp>
        <p:nvSpPr>
          <p:cNvPr id="7" name="Google Shape;608;g95695213cc_0_201"/>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33</a:t>
            </a:r>
          </a:p>
        </p:txBody>
      </p:sp>
    </p:spTree>
    <p:extLst>
      <p:ext uri="{BB962C8B-B14F-4D97-AF65-F5344CB8AC3E}">
        <p14:creationId xmlns:p14="http://schemas.microsoft.com/office/powerpoint/2010/main" val="520026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lide 34"/>
        <p:cNvGrpSpPr/>
        <p:nvPr/>
      </p:nvGrpSpPr>
      <p:grpSpPr>
        <a:xfrm>
          <a:off x="0" y="0"/>
          <a:ext cx="0" cy="0"/>
          <a:chOff x="0" y="0"/>
          <a:chExt cx="0" cy="0"/>
        </a:xfrm>
      </p:grpSpPr>
      <p:pic>
        <p:nvPicPr>
          <p:cNvPr id="2" name="5f732671436c14-84202087.png"/>
          <p:cNvPicPr/>
          <p:nvPr/>
        </p:nvPicPr>
        <p:blipFill rotWithShape="1">
          <a:blip r:embed="rId3"/>
          <a:stretch>
            <a:fillRect/>
          </a:stretch>
        </p:blipFill>
        <p:spPr>
          <a:xfrm>
            <a:off x="2120900" y="1460500"/>
            <a:ext cx="7950200" cy="5207000"/>
          </a:xfrm>
          <a:prstGeom prst="rect">
            <a:avLst/>
          </a:prstGeom>
        </p:spPr>
      </p:pic>
      <p:sp>
        <p:nvSpPr>
          <p:cNvPr id="3" name="Google Shape;619;g92729e62f1_130_2"/>
          <p:cNvSpPr/>
          <p:nvPr/>
        </p:nvSpPr>
        <p:spPr>
          <a:xfrm>
            <a:off x="1536701" y="635001"/>
            <a:ext cx="9105900" cy="749300"/>
          </a:xfrm>
          <a:prstGeom prst="rect">
            <a:avLst/>
          </a:prstGeom>
        </p:spPr>
        <p:txBody>
          <a:bodyPr spcFirstLastPara="0" lIns="0" tIns="0" rIns="0" bIns="0" anchor="t"/>
          <a:lstStyle/>
          <a:p>
            <a:pPr algn="ctr" hangingPunct="0">
              <a:lnSpc>
                <a:spcPct val="100000"/>
              </a:lnSpc>
            </a:pPr>
            <a:r>
              <a:rPr sz="4800" dirty="0">
                <a:solidFill>
                  <a:srgbClr val="004A97"/>
                </a:solidFill>
                <a:latin typeface="Helvetica"/>
                <a:cs typeface="Helvetica"/>
              </a:rPr>
              <a:t>Online Submission Platform</a:t>
            </a:r>
          </a:p>
        </p:txBody>
      </p:sp>
      <p:sp>
        <p:nvSpPr>
          <p:cNvPr id="4" name="Google Shape;617;g92729e62f1_130_2"/>
          <p:cNvSpPr/>
          <p:nvPr/>
        </p:nvSpPr>
        <p:spPr>
          <a:xfrm>
            <a:off x="11747501" y="6464301"/>
            <a:ext cx="1905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34</a:t>
            </a:r>
          </a:p>
        </p:txBody>
      </p:sp>
    </p:spTree>
    <p:extLst>
      <p:ext uri="{BB962C8B-B14F-4D97-AF65-F5344CB8AC3E}">
        <p14:creationId xmlns:p14="http://schemas.microsoft.com/office/powerpoint/2010/main" val="366471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lide 36"/>
        <p:cNvGrpSpPr/>
        <p:nvPr/>
      </p:nvGrpSpPr>
      <p:grpSpPr>
        <a:xfrm>
          <a:off x="0" y="0"/>
          <a:ext cx="0" cy="0"/>
          <a:chOff x="0" y="0"/>
          <a:chExt cx="0" cy="0"/>
        </a:xfrm>
      </p:grpSpPr>
      <p:sp>
        <p:nvSpPr>
          <p:cNvPr id="3" name="Google Shape;631;g91a6d4858b_1_180"/>
          <p:cNvSpPr/>
          <p:nvPr/>
        </p:nvSpPr>
        <p:spPr>
          <a:xfrm>
            <a:off x="838200" y="1765300"/>
            <a:ext cx="10515600" cy="4495800"/>
          </a:xfrm>
          <a:prstGeom prst="rect">
            <a:avLst/>
          </a:prstGeom>
        </p:spPr>
        <p:txBody>
          <a:bodyPr spcFirstLastPara="0" lIns="0" tIns="0" rIns="0" bIns="0" anchor="t"/>
          <a:lstStyle/>
          <a:p>
            <a:pPr marL="241294" indent="-241294" hangingPunct="0"/>
            <a:r>
              <a:rPr sz="2533" dirty="0">
                <a:solidFill>
                  <a:schemeClr val="bg1"/>
                </a:solidFill>
                <a:latin typeface="Helvetica" pitchFamily="2" charset="0"/>
                <a:cs typeface="Arial"/>
              </a:rPr>
              <a:t>•</a:t>
            </a:r>
            <a:r>
              <a:rPr lang="en-US" sz="2533" dirty="0">
                <a:solidFill>
                  <a:schemeClr val="bg1"/>
                </a:solidFill>
                <a:latin typeface="Helvetica" pitchFamily="2" charset="0"/>
                <a:cs typeface="Arial"/>
              </a:rPr>
              <a:t> </a:t>
            </a:r>
            <a:r>
              <a:rPr sz="2576" dirty="0">
                <a:latin typeface="Helvetica" pitchFamily="2" charset="0"/>
                <a:cs typeface="Arial"/>
              </a:rPr>
              <a:t>Update your </a:t>
            </a:r>
            <a:r>
              <a:rPr sz="2576" u="sng" dirty="0">
                <a:latin typeface="Helvetica" pitchFamily="2" charset="0"/>
                <a:cs typeface="Arial"/>
                <a:hlinkClick r:id="rId3">
                  <a:extLst>
                    <a:ext uri="{A12FA001-AC4F-418D-AE19-62706E023703}">
                      <ahyp:hlinkClr xmlns:ahyp="http://schemas.microsoft.com/office/drawing/2018/hyperlinkcolor" val="tx"/>
                    </a:ext>
                  </a:extLst>
                </a:hlinkClick>
              </a:rPr>
              <a:t>National Board account</a:t>
            </a:r>
          </a:p>
          <a:p>
            <a:pPr marL="241294" indent="-241294" hangingPunct="0"/>
            <a:r>
              <a:rPr sz="2533" dirty="0">
                <a:latin typeface="Helvetica" pitchFamily="2" charset="0"/>
                <a:cs typeface="Arial"/>
              </a:rPr>
              <a:t>•</a:t>
            </a:r>
            <a:r>
              <a:rPr lang="en-US" sz="2533" dirty="0">
                <a:latin typeface="Helvetica" pitchFamily="2" charset="0"/>
                <a:cs typeface="Arial"/>
              </a:rPr>
              <a:t> </a:t>
            </a:r>
            <a:r>
              <a:rPr sz="2576" dirty="0">
                <a:latin typeface="Helvetica" pitchFamily="2" charset="0"/>
                <a:cs typeface="Arial"/>
              </a:rPr>
              <a:t>Register/pay fees by deadline: $495 + $75 registration fee</a:t>
            </a:r>
          </a:p>
          <a:p>
            <a:pPr marL="241294" indent="-241294" hangingPunct="0"/>
            <a:r>
              <a:rPr sz="2533" dirty="0">
                <a:latin typeface="Helvetica" pitchFamily="2" charset="0"/>
                <a:cs typeface="Arial"/>
              </a:rPr>
              <a:t>•</a:t>
            </a:r>
            <a:r>
              <a:rPr lang="en-US" sz="2533" dirty="0">
                <a:latin typeface="Helvetica" pitchFamily="2" charset="0"/>
                <a:cs typeface="Arial"/>
              </a:rPr>
              <a:t> </a:t>
            </a:r>
            <a:r>
              <a:rPr sz="2576" b="1" dirty="0">
                <a:latin typeface="Helvetica" pitchFamily="2" charset="0"/>
                <a:cs typeface="Arial"/>
              </a:rPr>
              <a:t>Select ‘yes’ to release name to third-party Agreement during registration (if applicable)</a:t>
            </a:r>
          </a:p>
          <a:p>
            <a:pPr marL="241294" indent="-241294" hangingPunct="0"/>
            <a:r>
              <a:rPr sz="2533" dirty="0">
                <a:latin typeface="Helvetica" pitchFamily="2" charset="0"/>
                <a:cs typeface="Arial"/>
              </a:rPr>
              <a:t>•</a:t>
            </a:r>
            <a:r>
              <a:rPr lang="en-US" sz="2533" dirty="0">
                <a:latin typeface="Helvetica" pitchFamily="2" charset="0"/>
                <a:cs typeface="Arial"/>
              </a:rPr>
              <a:t> </a:t>
            </a:r>
            <a:r>
              <a:rPr sz="2576" u="sng" dirty="0">
                <a:latin typeface="Helvetica" pitchFamily="2" charset="0"/>
                <a:cs typeface="Arial"/>
                <a:hlinkClick r:id="rId4">
                  <a:extLst>
                    <a:ext uri="{A12FA001-AC4F-418D-AE19-62706E023703}">
                      <ahyp:hlinkClr xmlns:ahyp="http://schemas.microsoft.com/office/drawing/2018/hyperlinkcolor" val="tx"/>
                    </a:ext>
                  </a:extLst>
                </a:hlinkClick>
              </a:rPr>
              <a:t>Download materials</a:t>
            </a:r>
          </a:p>
          <a:p>
            <a:pPr marL="241294" indent="-241294" hangingPunct="0"/>
            <a:r>
              <a:rPr sz="2533" dirty="0">
                <a:latin typeface="Helvetica" pitchFamily="2" charset="0"/>
                <a:cs typeface="Arial"/>
              </a:rPr>
              <a:t>•</a:t>
            </a:r>
            <a:r>
              <a:rPr lang="en-US" sz="2533" dirty="0">
                <a:latin typeface="Helvetica" pitchFamily="2" charset="0"/>
                <a:cs typeface="Arial"/>
              </a:rPr>
              <a:t> </a:t>
            </a:r>
            <a:r>
              <a:rPr sz="2576" dirty="0">
                <a:latin typeface="Helvetica" pitchFamily="2" charset="0"/>
                <a:cs typeface="Arial"/>
              </a:rPr>
              <a:t>READ YOUR </a:t>
            </a:r>
            <a:r>
              <a:rPr sz="2576" u="sng" dirty="0">
                <a:latin typeface="Helvetica" pitchFamily="2" charset="0"/>
                <a:cs typeface="Arial"/>
                <a:hlinkClick r:id="rId5">
                  <a:extLst>
                    <a:ext uri="{A12FA001-AC4F-418D-AE19-62706E023703}">
                      <ahyp:hlinkClr xmlns:ahyp="http://schemas.microsoft.com/office/drawing/2018/hyperlinkcolor" val="tx"/>
                    </a:ext>
                  </a:extLst>
                </a:hlinkClick>
              </a:rPr>
              <a:t>STANDARDS</a:t>
            </a:r>
          </a:p>
          <a:p>
            <a:pPr marL="241294" indent="-241294" hangingPunct="0"/>
            <a:r>
              <a:rPr sz="2533" dirty="0">
                <a:latin typeface="Helvetica" pitchFamily="2" charset="0"/>
                <a:cs typeface="Arial"/>
              </a:rPr>
              <a:t>•</a:t>
            </a:r>
            <a:r>
              <a:rPr lang="en-US" sz="2533" dirty="0">
                <a:latin typeface="Helvetica" pitchFamily="2" charset="0"/>
                <a:cs typeface="Arial"/>
              </a:rPr>
              <a:t> </a:t>
            </a:r>
            <a:r>
              <a:rPr sz="2576" dirty="0">
                <a:latin typeface="Helvetica" pitchFamily="2" charset="0"/>
                <a:cs typeface="Arial"/>
              </a:rPr>
              <a:t>Decide upon your PGEs (often the hardest part!)</a:t>
            </a:r>
          </a:p>
          <a:p>
            <a:pPr marL="241294" indent="-241294" hangingPunct="0"/>
            <a:r>
              <a:rPr sz="2533" dirty="0">
                <a:latin typeface="Helvetica" pitchFamily="2" charset="0"/>
                <a:cs typeface="Arial"/>
              </a:rPr>
              <a:t>•</a:t>
            </a:r>
            <a:r>
              <a:rPr lang="en-US" sz="2533" dirty="0">
                <a:latin typeface="Helvetica" pitchFamily="2" charset="0"/>
                <a:cs typeface="Arial"/>
              </a:rPr>
              <a:t> </a:t>
            </a:r>
            <a:r>
              <a:rPr sz="2576" dirty="0">
                <a:latin typeface="Helvetica" pitchFamily="2" charset="0"/>
                <a:cs typeface="Arial"/>
              </a:rPr>
              <a:t>Get Student/Adult Release Forms signed</a:t>
            </a:r>
          </a:p>
          <a:p>
            <a:pPr marL="241294" indent="-241294" hangingPunct="0"/>
            <a:r>
              <a:rPr sz="2533" dirty="0">
                <a:latin typeface="Helvetica" pitchFamily="2" charset="0"/>
                <a:cs typeface="Arial"/>
              </a:rPr>
              <a:t>•</a:t>
            </a:r>
            <a:r>
              <a:rPr lang="en-US" sz="2533" dirty="0">
                <a:latin typeface="Helvetica" pitchFamily="2" charset="0"/>
                <a:cs typeface="Arial"/>
              </a:rPr>
              <a:t> </a:t>
            </a:r>
            <a:r>
              <a:rPr sz="2576" dirty="0">
                <a:latin typeface="Helvetica" pitchFamily="2" charset="0"/>
                <a:cs typeface="Arial"/>
              </a:rPr>
              <a:t>Coordinate video recording equipment and support </a:t>
            </a:r>
          </a:p>
        </p:txBody>
      </p:sp>
      <p:sp>
        <p:nvSpPr>
          <p:cNvPr id="4" name="Google Shape;633;g91a6d4858b_1_180"/>
          <p:cNvSpPr/>
          <p:nvPr/>
        </p:nvSpPr>
        <p:spPr>
          <a:xfrm>
            <a:off x="1536701" y="635001"/>
            <a:ext cx="9105900" cy="749300"/>
          </a:xfrm>
          <a:prstGeom prst="rect">
            <a:avLst/>
          </a:prstGeom>
        </p:spPr>
        <p:txBody>
          <a:bodyPr spcFirstLastPara="0" lIns="0" tIns="0" rIns="0" bIns="0" anchor="t"/>
          <a:lstStyle/>
          <a:p>
            <a:pPr algn="ctr" hangingPunct="0">
              <a:lnSpc>
                <a:spcPct val="100000"/>
              </a:lnSpc>
            </a:pPr>
            <a:r>
              <a:rPr sz="4800" dirty="0">
                <a:solidFill>
                  <a:srgbClr val="FFFFFF"/>
                </a:solidFill>
                <a:latin typeface="Helvetica"/>
                <a:cs typeface="Helvetica"/>
              </a:rPr>
              <a:t>Next Steps</a:t>
            </a:r>
          </a:p>
        </p:txBody>
      </p:sp>
      <p:sp>
        <p:nvSpPr>
          <p:cNvPr id="5" name="Google Shape;632;g91a6d4858b_1_180"/>
          <p:cNvSpPr/>
          <p:nvPr/>
        </p:nvSpPr>
        <p:spPr>
          <a:xfrm>
            <a:off x="11778673" y="6541655"/>
            <a:ext cx="203200" cy="302491"/>
          </a:xfrm>
          <a:prstGeom prst="rect">
            <a:avLst/>
          </a:prstGeom>
        </p:spPr>
        <p:txBody>
          <a:bodyPr spcFirstLastPara="0" lIns="0" tIns="0" rIns="0" bIns="0" anchor="t"/>
          <a:lstStyle/>
          <a:p>
            <a:pPr algn="r" hangingPunct="0">
              <a:lnSpc>
                <a:spcPct val="83333"/>
              </a:lnSpc>
              <a:spcBef>
                <a:spcPct val="6667"/>
              </a:spcBef>
            </a:pPr>
            <a:r>
              <a:rPr sz="1333" dirty="0">
                <a:solidFill>
                  <a:srgbClr val="585858"/>
                </a:solidFill>
                <a:latin typeface="Helvetica"/>
                <a:cs typeface="Helvetica"/>
              </a:rPr>
              <a:t>3</a:t>
            </a:r>
            <a:r>
              <a:rPr lang="en-US" sz="1333" dirty="0">
                <a:solidFill>
                  <a:srgbClr val="585858"/>
                </a:solidFill>
                <a:latin typeface="Helvetica"/>
                <a:cs typeface="Helvetica"/>
              </a:rPr>
              <a:t>7</a:t>
            </a:r>
            <a:endParaRPr sz="1333" dirty="0">
              <a:solidFill>
                <a:srgbClr val="585858"/>
              </a:solidFill>
              <a:latin typeface="Helvetica"/>
              <a:cs typeface="Helvetica"/>
            </a:endParaRPr>
          </a:p>
        </p:txBody>
      </p:sp>
    </p:spTree>
    <p:extLst>
      <p:ext uri="{BB962C8B-B14F-4D97-AF65-F5344CB8AC3E}">
        <p14:creationId xmlns:p14="http://schemas.microsoft.com/office/powerpoint/2010/main" val="8010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lide 37"/>
        <p:cNvGrpSpPr/>
        <p:nvPr/>
      </p:nvGrpSpPr>
      <p:grpSpPr>
        <a:xfrm>
          <a:off x="0" y="0"/>
          <a:ext cx="0" cy="0"/>
          <a:chOff x="0" y="0"/>
          <a:chExt cx="0" cy="0"/>
        </a:xfrm>
      </p:grpSpPr>
      <p:sp>
        <p:nvSpPr>
          <p:cNvPr id="3" name="Content Placeholder 2"/>
          <p:cNvSpPr/>
          <p:nvPr/>
        </p:nvSpPr>
        <p:spPr>
          <a:xfrm>
            <a:off x="1435101" y="2247900"/>
            <a:ext cx="9105900" cy="3352800"/>
          </a:xfrm>
          <a:prstGeom prst="rect">
            <a:avLst/>
          </a:prstGeom>
        </p:spPr>
        <p:txBody>
          <a:bodyPr spcFirstLastPara="0" lIns="0" tIns="0" rIns="0" bIns="0" anchor="t"/>
          <a:lstStyle/>
          <a:p>
            <a:pPr algn="l" hangingPunct="0">
              <a:lnSpc>
                <a:spcPct val="100000"/>
              </a:lnSpc>
            </a:pPr>
            <a:r>
              <a:rPr lang="en-US" sz="3200" dirty="0">
                <a:solidFill>
                  <a:srgbClr val="FFFFFF"/>
                </a:solidFill>
                <a:latin typeface="Helvetica"/>
                <a:cs typeface="Helvetica"/>
              </a:rPr>
              <a:t>Created by: </a:t>
            </a:r>
            <a:r>
              <a:rPr sz="3200" dirty="0">
                <a:solidFill>
                  <a:srgbClr val="FFFFFF"/>
                </a:solidFill>
                <a:latin typeface="Helvetica"/>
                <a:cs typeface="Helvetica"/>
              </a:rPr>
              <a:t>Suzanne </a:t>
            </a:r>
            <a:r>
              <a:rPr sz="3200" dirty="0" err="1">
                <a:solidFill>
                  <a:srgbClr val="FFFFFF"/>
                </a:solidFill>
                <a:latin typeface="Helvetica"/>
                <a:cs typeface="Helvetica"/>
              </a:rPr>
              <a:t>Koty</a:t>
            </a:r>
            <a:r>
              <a:rPr lang="en-US" sz="3200" dirty="0">
                <a:solidFill>
                  <a:srgbClr val="FFFFFF"/>
                </a:solidFill>
                <a:latin typeface="Helvetica"/>
                <a:cs typeface="Helvetica"/>
              </a:rPr>
              <a:t> &amp; Dani Stroud</a:t>
            </a:r>
          </a:p>
          <a:p>
            <a:pPr algn="l" hangingPunct="0">
              <a:lnSpc>
                <a:spcPct val="100000"/>
              </a:lnSpc>
            </a:pPr>
            <a:r>
              <a:rPr lang="en-US" sz="3200" dirty="0">
                <a:solidFill>
                  <a:srgbClr val="FFFFFF"/>
                </a:solidFill>
                <a:latin typeface="Helvetica"/>
                <a:cs typeface="Helvetica"/>
                <a:hlinkClick r:id="rId3">
                  <a:extLst>
                    <a:ext uri="{A12FA001-AC4F-418D-AE19-62706E023703}">
                      <ahyp:hlinkClr xmlns:ahyp="http://schemas.microsoft.com/office/drawing/2018/hyperlinkcolor" val="tx"/>
                    </a:ext>
                  </a:extLst>
                </a:hlinkClick>
              </a:rPr>
              <a:t>Edited by: Tammy Kirkland</a:t>
            </a:r>
            <a:endParaRPr sz="3200" dirty="0">
              <a:solidFill>
                <a:schemeClr val="bg1"/>
              </a:solidFill>
              <a:latin typeface="Helvetica"/>
              <a:cs typeface="Helvetica"/>
              <a:hlinkClick r:id="rId3">
                <a:extLst>
                  <a:ext uri="{A12FA001-AC4F-418D-AE19-62706E023703}">
                    <ahyp:hlinkClr xmlns:ahyp="http://schemas.microsoft.com/office/drawing/2018/hyperlinkcolor" val="tx"/>
                  </a:ext>
                </a:extLst>
              </a:hlinkClick>
            </a:endParaRPr>
          </a:p>
        </p:txBody>
      </p:sp>
      <p:sp>
        <p:nvSpPr>
          <p:cNvPr id="4" name="Slide Number"/>
          <p:cNvSpPr/>
          <p:nvPr/>
        </p:nvSpPr>
        <p:spPr>
          <a:xfrm>
            <a:off x="11747501" y="6477001"/>
            <a:ext cx="190500" cy="368300"/>
          </a:xfrm>
          <a:prstGeom prst="rect">
            <a:avLst/>
          </a:prstGeom>
        </p:spPr>
        <p:txBody>
          <a:bodyPr spcFirstLastPara="0" lIns="0" tIns="0" rIns="0" bIns="0" anchor="t"/>
          <a:lstStyle/>
          <a:p>
            <a:pPr algn="r" hangingPunct="0">
              <a:lnSpc>
                <a:spcPct val="83333"/>
              </a:lnSpc>
              <a:spcBef>
                <a:spcPct val="6667"/>
              </a:spcBef>
            </a:pPr>
            <a:r>
              <a:rPr sz="1333" dirty="0">
                <a:solidFill>
                  <a:srgbClr val="585858"/>
                </a:solidFill>
                <a:latin typeface="Helvetica"/>
                <a:cs typeface="Helvetica"/>
              </a:rPr>
              <a:t>3</a:t>
            </a:r>
            <a:r>
              <a:rPr lang="en-US" sz="1333" dirty="0">
                <a:solidFill>
                  <a:srgbClr val="585858"/>
                </a:solidFill>
                <a:latin typeface="Helvetica"/>
                <a:cs typeface="Helvetica"/>
              </a:rPr>
              <a:t>8</a:t>
            </a:r>
            <a:endParaRPr sz="1333" dirty="0">
              <a:solidFill>
                <a:srgbClr val="585858"/>
              </a:solidFill>
              <a:latin typeface="Helvetica"/>
              <a:cs typeface="Helvetica"/>
            </a:endParaRPr>
          </a:p>
        </p:txBody>
      </p:sp>
    </p:spTree>
    <p:extLst>
      <p:ext uri="{BB962C8B-B14F-4D97-AF65-F5344CB8AC3E}">
        <p14:creationId xmlns:p14="http://schemas.microsoft.com/office/powerpoint/2010/main" val="249835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lide 4"/>
        <p:cNvGrpSpPr/>
        <p:nvPr/>
      </p:nvGrpSpPr>
      <p:grpSpPr>
        <a:xfrm>
          <a:off x="0" y="0"/>
          <a:ext cx="0" cy="0"/>
          <a:chOff x="0" y="0"/>
          <a:chExt cx="0" cy="0"/>
        </a:xfrm>
      </p:grpSpPr>
      <p:sp>
        <p:nvSpPr>
          <p:cNvPr id="2" name="Google Shape;110;g5349e2f805_1_0"/>
          <p:cNvSpPr/>
          <p:nvPr/>
        </p:nvSpPr>
        <p:spPr>
          <a:xfrm>
            <a:off x="2565401" y="266700"/>
            <a:ext cx="7073900" cy="762000"/>
          </a:xfrm>
          <a:prstGeom prst="rect">
            <a:avLst/>
          </a:prstGeom>
        </p:spPr>
        <p:txBody>
          <a:bodyPr spcFirstLastPara="0" lIns="0" tIns="0" rIns="0" bIns="0" anchor="t"/>
          <a:lstStyle/>
          <a:p>
            <a:pPr algn="ctr" hangingPunct="0">
              <a:lnSpc>
                <a:spcPct val="100000"/>
              </a:lnSpc>
            </a:pPr>
            <a:r>
              <a:rPr sz="4800">
                <a:solidFill>
                  <a:srgbClr val="004A97"/>
                </a:solidFill>
                <a:latin typeface="Helvetica"/>
                <a:cs typeface="Helvetica"/>
              </a:rPr>
              <a:t>MOC Calendar</a:t>
            </a:r>
          </a:p>
        </p:txBody>
      </p:sp>
      <p:sp>
        <p:nvSpPr>
          <p:cNvPr id="3" name="Google Shape;111;g5349e2f805_1_0"/>
          <p:cNvSpPr/>
          <p:nvPr/>
        </p:nvSpPr>
        <p:spPr>
          <a:xfrm>
            <a:off x="11849100" y="6464301"/>
            <a:ext cx="1016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4</a:t>
            </a:r>
          </a:p>
        </p:txBody>
      </p:sp>
      <p:pic>
        <p:nvPicPr>
          <p:cNvPr id="4" name="5f73267137f324-34031210.png"/>
          <p:cNvPicPr/>
          <p:nvPr/>
        </p:nvPicPr>
        <p:blipFill>
          <a:blip r:embed="rId3">
            <a:extLst>
              <a:ext uri="{28A0092B-C50C-407E-A947-70E740481C1C}">
                <a14:useLocalDpi xmlns:a14="http://schemas.microsoft.com/office/drawing/2010/main" val="0"/>
              </a:ext>
            </a:extLst>
          </a:blip>
          <a:stretch>
            <a:fillRect/>
          </a:stretch>
        </p:blipFill>
        <p:spPr>
          <a:xfrm>
            <a:off x="1754460" y="1028701"/>
            <a:ext cx="8283249" cy="5469264"/>
          </a:xfrm>
          <a:prstGeom prst="rect">
            <a:avLst/>
          </a:prstGeom>
        </p:spPr>
      </p:pic>
    </p:spTree>
    <p:extLst>
      <p:ext uri="{BB962C8B-B14F-4D97-AF65-F5344CB8AC3E}">
        <p14:creationId xmlns:p14="http://schemas.microsoft.com/office/powerpoint/2010/main" val="111891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lide 5"/>
        <p:cNvGrpSpPr/>
        <p:nvPr/>
      </p:nvGrpSpPr>
      <p:grpSpPr>
        <a:xfrm>
          <a:off x="0" y="0"/>
          <a:ext cx="0" cy="0"/>
          <a:chOff x="0" y="0"/>
          <a:chExt cx="0" cy="0"/>
        </a:xfrm>
      </p:grpSpPr>
      <p:sp>
        <p:nvSpPr>
          <p:cNvPr id="2" name="Google Shape;125;g91a6d4858b_1_186"/>
          <p:cNvSpPr/>
          <p:nvPr/>
        </p:nvSpPr>
        <p:spPr>
          <a:xfrm>
            <a:off x="1524001" y="800101"/>
            <a:ext cx="9105900" cy="749300"/>
          </a:xfrm>
          <a:prstGeom prst="rect">
            <a:avLst/>
          </a:prstGeom>
        </p:spPr>
        <p:txBody>
          <a:bodyPr spcFirstLastPara="0" lIns="0" tIns="0" rIns="0" bIns="0" anchor="t"/>
          <a:lstStyle/>
          <a:p>
            <a:pPr algn="ctr" hangingPunct="0">
              <a:lnSpc>
                <a:spcPct val="100000"/>
              </a:lnSpc>
            </a:pPr>
            <a:r>
              <a:rPr sz="4800" dirty="0">
                <a:latin typeface="Helvetica"/>
                <a:cs typeface="Helvetica"/>
              </a:rPr>
              <a:t>Resources</a:t>
            </a:r>
          </a:p>
        </p:txBody>
      </p:sp>
      <p:sp>
        <p:nvSpPr>
          <p:cNvPr id="3" name="Google Shape;126;g91a6d4858b_1_186"/>
          <p:cNvSpPr/>
          <p:nvPr/>
        </p:nvSpPr>
        <p:spPr>
          <a:xfrm>
            <a:off x="736600" y="2019301"/>
            <a:ext cx="10693400" cy="3594100"/>
          </a:xfrm>
          <a:prstGeom prst="rect">
            <a:avLst/>
          </a:prstGeom>
        </p:spPr>
        <p:txBody>
          <a:bodyPr spcFirstLastPara="0" lIns="0" tIns="0" rIns="0" bIns="0" anchor="t"/>
          <a:lstStyle/>
          <a:p>
            <a:pPr algn="l" hangingPunct="0">
              <a:lnSpc>
                <a:spcPct val="100000"/>
              </a:lnSpc>
            </a:pPr>
            <a:r>
              <a:rPr sz="2187" dirty="0">
                <a:latin typeface="Arial"/>
                <a:cs typeface="Arial"/>
              </a:rPr>
              <a:t>National Board Documents</a:t>
            </a:r>
            <a:endParaRPr lang="en-US" sz="2187" dirty="0">
              <a:latin typeface="Arial"/>
              <a:cs typeface="Arial"/>
            </a:endParaRPr>
          </a:p>
          <a:p>
            <a:pPr algn="l" hangingPunct="0">
              <a:lnSpc>
                <a:spcPct val="100000"/>
              </a:lnSpc>
            </a:pPr>
            <a:endParaRPr sz="2187" dirty="0">
              <a:latin typeface="Arial"/>
              <a:cs typeface="Arial"/>
            </a:endParaRPr>
          </a:p>
          <a:p>
            <a:pPr marL="1003275" indent="-1003275" hangingPunct="0"/>
            <a:r>
              <a:rPr sz="2133" dirty="0">
                <a:latin typeface="Arial"/>
                <a:cs typeface="Arial"/>
              </a:rPr>
              <a:t>•</a:t>
            </a:r>
            <a:r>
              <a:rPr lang="en-US" sz="2133" dirty="0">
                <a:latin typeface="Arial"/>
                <a:cs typeface="Arial"/>
              </a:rPr>
              <a:t> </a:t>
            </a:r>
            <a:r>
              <a:rPr sz="2187" u="sng" dirty="0">
                <a:latin typeface="Arial"/>
                <a:cs typeface="Arial"/>
                <a:hlinkClick r:id="rId3">
                  <a:extLst>
                    <a:ext uri="{A12FA001-AC4F-418D-AE19-62706E023703}">
                      <ahyp:hlinkClr xmlns:ahyp="http://schemas.microsoft.com/office/drawing/2018/hyperlinkcolor" val="tx"/>
                    </a:ext>
                  </a:extLst>
                </a:hlinkClick>
              </a:rPr>
              <a:t>Guide to Maintenance of Certification</a:t>
            </a:r>
            <a:r>
              <a:rPr sz="2187" u="sng" dirty="0">
                <a:latin typeface="Arial"/>
                <a:cs typeface="Arial"/>
              </a:rPr>
              <a:t> (2020)</a:t>
            </a:r>
          </a:p>
          <a:p>
            <a:pPr marL="1003275" indent="-1003275" hangingPunct="0"/>
            <a:r>
              <a:rPr sz="2133" dirty="0">
                <a:latin typeface="Arial"/>
                <a:cs typeface="Arial"/>
              </a:rPr>
              <a:t>•</a:t>
            </a:r>
            <a:r>
              <a:rPr lang="en-US" sz="2133" dirty="0">
                <a:latin typeface="Arial"/>
                <a:cs typeface="Arial"/>
              </a:rPr>
              <a:t> </a:t>
            </a:r>
            <a:r>
              <a:rPr sz="2187" u="sng" dirty="0">
                <a:latin typeface="Arial"/>
                <a:cs typeface="Arial"/>
                <a:hlinkClick r:id="rId3">
                  <a:extLst>
                    <a:ext uri="{A12FA001-AC4F-418D-AE19-62706E023703}">
                      <ahyp:hlinkClr xmlns:ahyp="http://schemas.microsoft.com/office/drawing/2018/hyperlinkcolor" val="tx"/>
                    </a:ext>
                  </a:extLst>
                </a:hlinkClick>
              </a:rPr>
              <a:t>Maintenance of Certification Instructions</a:t>
            </a:r>
            <a:r>
              <a:rPr sz="2187" u="sng" dirty="0">
                <a:latin typeface="Arial"/>
                <a:cs typeface="Arial"/>
              </a:rPr>
              <a:t> (2020)</a:t>
            </a:r>
          </a:p>
          <a:p>
            <a:pPr marL="1003275" indent="-1003275" hangingPunct="0"/>
            <a:r>
              <a:rPr sz="2133" dirty="0">
                <a:latin typeface="Arial"/>
                <a:cs typeface="Arial"/>
              </a:rPr>
              <a:t>•</a:t>
            </a:r>
            <a:r>
              <a:rPr lang="en-US" sz="2133" dirty="0">
                <a:latin typeface="Arial"/>
                <a:cs typeface="Arial"/>
              </a:rPr>
              <a:t> </a:t>
            </a:r>
            <a:r>
              <a:rPr sz="2187" u="sng" dirty="0">
                <a:latin typeface="Arial"/>
                <a:cs typeface="Arial"/>
                <a:hlinkClick r:id="rId4">
                  <a:extLst>
                    <a:ext uri="{A12FA001-AC4F-418D-AE19-62706E023703}">
                      <ahyp:hlinkClr xmlns:ahyp="http://schemas.microsoft.com/office/drawing/2018/hyperlinkcolor" val="tx"/>
                    </a:ext>
                  </a:extLst>
                </a:hlinkClick>
              </a:rPr>
              <a:t>National Board Content Standards </a:t>
            </a:r>
          </a:p>
          <a:p>
            <a:pPr marL="1003275" indent="-1003275" hangingPunct="0"/>
            <a:r>
              <a:rPr sz="2133" dirty="0">
                <a:latin typeface="Arial"/>
                <a:cs typeface="Arial"/>
              </a:rPr>
              <a:t>•</a:t>
            </a:r>
            <a:r>
              <a:rPr lang="en-US" sz="2133" dirty="0">
                <a:latin typeface="Arial"/>
                <a:cs typeface="Arial"/>
              </a:rPr>
              <a:t> </a:t>
            </a:r>
            <a:r>
              <a:rPr sz="2187" u="sng" dirty="0">
                <a:latin typeface="Arial"/>
                <a:cs typeface="Arial"/>
                <a:hlinkClick r:id="rId3">
                  <a:extLst>
                    <a:ext uri="{A12FA001-AC4F-418D-AE19-62706E023703}">
                      <ahyp:hlinkClr xmlns:ahyp="http://schemas.microsoft.com/office/drawing/2018/hyperlinkcolor" val="tx"/>
                    </a:ext>
                  </a:extLst>
                </a:hlinkClick>
              </a:rPr>
              <a:t>Student/Adult Release Forms</a:t>
            </a:r>
          </a:p>
          <a:p>
            <a:pPr marL="1003275" indent="-1003275" hangingPunct="0"/>
            <a:r>
              <a:rPr sz="2133" dirty="0">
                <a:latin typeface="Arial"/>
                <a:cs typeface="Arial"/>
              </a:rPr>
              <a:t>•</a:t>
            </a:r>
            <a:r>
              <a:rPr lang="en-US" sz="2133" dirty="0">
                <a:latin typeface="Arial"/>
                <a:cs typeface="Arial"/>
              </a:rPr>
              <a:t> </a:t>
            </a:r>
            <a:r>
              <a:rPr sz="2187" u="sng" dirty="0">
                <a:latin typeface="Arial"/>
                <a:cs typeface="Arial"/>
                <a:hlinkClick r:id="rId5">
                  <a:extLst>
                    <a:ext uri="{A12FA001-AC4F-418D-AE19-62706E023703}">
                      <ahyp:hlinkClr xmlns:ahyp="http://schemas.microsoft.com/office/drawing/2018/hyperlinkcolor" val="tx"/>
                    </a:ext>
                  </a:extLst>
                </a:hlinkClick>
              </a:rPr>
              <a:t>Pursuing Certification During COVID-19</a:t>
            </a:r>
          </a:p>
          <a:p>
            <a:pPr marL="1003275" indent="-1003275" hangingPunct="0"/>
            <a:r>
              <a:rPr sz="2133" dirty="0">
                <a:latin typeface="Arial"/>
                <a:cs typeface="Arial"/>
              </a:rPr>
              <a:t>•</a:t>
            </a:r>
            <a:r>
              <a:rPr lang="en-US" sz="2133" dirty="0">
                <a:latin typeface="Arial"/>
                <a:cs typeface="Arial"/>
              </a:rPr>
              <a:t> </a:t>
            </a:r>
            <a:r>
              <a:rPr sz="2187" u="sng" dirty="0">
                <a:latin typeface="Arial"/>
                <a:cs typeface="Arial"/>
                <a:hlinkClick r:id="rId6">
                  <a:extLst>
                    <a:ext uri="{A12FA001-AC4F-418D-AE19-62706E023703}">
                      <ahyp:hlinkClr xmlns:ahyp="http://schemas.microsoft.com/office/drawing/2018/hyperlinkcolor" val="tx"/>
                    </a:ext>
                  </a:extLst>
                </a:hlinkClick>
              </a:rPr>
              <a:t>Planning and Reflection Tool</a:t>
            </a:r>
          </a:p>
          <a:p>
            <a:pPr marL="1003275" indent="-1003275" hangingPunct="0"/>
            <a:r>
              <a:rPr sz="2133" dirty="0">
                <a:latin typeface="Arial"/>
                <a:cs typeface="Arial"/>
              </a:rPr>
              <a:t>•</a:t>
            </a:r>
            <a:r>
              <a:rPr lang="en-US" sz="2133" dirty="0">
                <a:latin typeface="Arial"/>
                <a:cs typeface="Arial"/>
              </a:rPr>
              <a:t> </a:t>
            </a:r>
            <a:r>
              <a:rPr sz="2187" u="sng" dirty="0">
                <a:latin typeface="Arial"/>
                <a:cs typeface="Arial"/>
                <a:hlinkClick r:id="rId7">
                  <a:extLst>
                    <a:ext uri="{A12FA001-AC4F-418D-AE19-62706E023703}">
                      <ahyp:hlinkClr xmlns:ahyp="http://schemas.microsoft.com/office/drawing/2018/hyperlinkcolor" val="tx"/>
                    </a:ext>
                  </a:extLst>
                </a:hlinkClick>
              </a:rPr>
              <a:t>Video Analysis Checklist</a:t>
            </a:r>
          </a:p>
        </p:txBody>
      </p:sp>
      <p:pic>
        <p:nvPicPr>
          <p:cNvPr id="4" name="5f732671386351-94607736.jpeg"/>
          <p:cNvPicPr/>
          <p:nvPr/>
        </p:nvPicPr>
        <p:blipFill rotWithShape="1">
          <a:blip r:embed="rId8"/>
          <a:stretch>
            <a:fillRect/>
          </a:stretch>
        </p:blipFill>
        <p:spPr>
          <a:xfrm>
            <a:off x="8585201" y="1778001"/>
            <a:ext cx="3009900" cy="4025900"/>
          </a:xfrm>
          <a:prstGeom prst="rect">
            <a:avLst/>
          </a:prstGeom>
        </p:spPr>
      </p:pic>
      <p:sp>
        <p:nvSpPr>
          <p:cNvPr id="5" name="Google Shape;128;g91a6d4858b_1_186"/>
          <p:cNvSpPr/>
          <p:nvPr/>
        </p:nvSpPr>
        <p:spPr>
          <a:xfrm>
            <a:off x="11849100" y="6464301"/>
            <a:ext cx="1016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5</a:t>
            </a:r>
          </a:p>
        </p:txBody>
      </p:sp>
    </p:spTree>
    <p:extLst>
      <p:ext uri="{BB962C8B-B14F-4D97-AF65-F5344CB8AC3E}">
        <p14:creationId xmlns:p14="http://schemas.microsoft.com/office/powerpoint/2010/main" val="37070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lide 6"/>
        <p:cNvGrpSpPr/>
        <p:nvPr/>
      </p:nvGrpSpPr>
      <p:grpSpPr>
        <a:xfrm>
          <a:off x="0" y="0"/>
          <a:ext cx="0" cy="0"/>
          <a:chOff x="0" y="0"/>
          <a:chExt cx="0" cy="0"/>
        </a:xfrm>
      </p:grpSpPr>
      <p:sp>
        <p:nvSpPr>
          <p:cNvPr id="3" name="Google Shape;133;g914d28b88c_20_8"/>
          <p:cNvSpPr/>
          <p:nvPr/>
        </p:nvSpPr>
        <p:spPr>
          <a:xfrm>
            <a:off x="2565401" y="800100"/>
            <a:ext cx="7073900" cy="762000"/>
          </a:xfrm>
          <a:prstGeom prst="rect">
            <a:avLst/>
          </a:prstGeom>
        </p:spPr>
        <p:txBody>
          <a:bodyPr spcFirstLastPara="0" lIns="0" tIns="0" rIns="0" bIns="0" anchor="t"/>
          <a:lstStyle/>
          <a:p>
            <a:pPr algn="ctr" hangingPunct="0">
              <a:lnSpc>
                <a:spcPct val="100000"/>
              </a:lnSpc>
            </a:pPr>
            <a:r>
              <a:rPr sz="4800">
                <a:solidFill>
                  <a:srgbClr val="FFFFFF"/>
                </a:solidFill>
                <a:latin typeface="Helvetica"/>
                <a:cs typeface="Helvetica"/>
              </a:rPr>
              <a:t>Vocabulary</a:t>
            </a:r>
          </a:p>
        </p:txBody>
      </p:sp>
      <p:sp>
        <p:nvSpPr>
          <p:cNvPr id="4" name="Google Shape;134;g914d28b88c_20_8"/>
          <p:cNvSpPr/>
          <p:nvPr/>
        </p:nvSpPr>
        <p:spPr>
          <a:xfrm>
            <a:off x="11849100" y="6464301"/>
            <a:ext cx="1016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6</a:t>
            </a:r>
          </a:p>
        </p:txBody>
      </p:sp>
      <p:sp>
        <p:nvSpPr>
          <p:cNvPr id="5" name="Google Shape;135;g914d28b88c_20_8"/>
          <p:cNvSpPr/>
          <p:nvPr/>
        </p:nvSpPr>
        <p:spPr>
          <a:xfrm>
            <a:off x="787400" y="1689101"/>
            <a:ext cx="10617200" cy="4305300"/>
          </a:xfrm>
          <a:prstGeom prst="rect">
            <a:avLst/>
          </a:prstGeom>
        </p:spPr>
        <p:txBody>
          <a:bodyPr spcFirstLastPara="0" lIns="0" tIns="0" rIns="0" bIns="0" anchor="t"/>
          <a:lstStyle/>
          <a:p>
            <a:pPr marL="160863" indent="-160863"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667" dirty="0">
                <a:solidFill>
                  <a:srgbClr val="FFFFFF"/>
                </a:solidFill>
                <a:latin typeface="Helvetica" pitchFamily="2" charset="0"/>
                <a:cs typeface="Helvetica"/>
              </a:rPr>
              <a:t>Maintenance of Certification </a:t>
            </a:r>
            <a:r>
              <a:rPr sz="2667" b="1" dirty="0">
                <a:solidFill>
                  <a:srgbClr val="FFFFFF"/>
                </a:solidFill>
                <a:latin typeface="Helvetica" pitchFamily="2" charset="0"/>
                <a:cs typeface="Helvetica"/>
              </a:rPr>
              <a:t>(MOC): </a:t>
            </a:r>
            <a:r>
              <a:rPr sz="2667" dirty="0">
                <a:solidFill>
                  <a:srgbClr val="FFFFFF"/>
                </a:solidFill>
                <a:latin typeface="Helvetica" pitchFamily="2" charset="0"/>
                <a:cs typeface="Helvetica"/>
              </a:rPr>
              <a:t>Means by which you keep your NB certificate active</a:t>
            </a:r>
            <a:endParaRPr lang="en-US" sz="2667" dirty="0">
              <a:solidFill>
                <a:srgbClr val="FFFFFF"/>
              </a:solidFill>
              <a:latin typeface="Helvetica" pitchFamily="2" charset="0"/>
              <a:cs typeface="Helvetica"/>
            </a:endParaRPr>
          </a:p>
          <a:p>
            <a:pPr marL="160863" indent="-160863" hangingPunct="0"/>
            <a:endParaRPr sz="2667" dirty="0">
              <a:solidFill>
                <a:srgbClr val="FFFFFF"/>
              </a:solidFill>
              <a:latin typeface="Helvetica" pitchFamily="2" charset="0"/>
              <a:cs typeface="Helvetica"/>
            </a:endParaRPr>
          </a:p>
          <a:p>
            <a:pPr marL="160863" indent="-160863"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667" dirty="0">
                <a:solidFill>
                  <a:srgbClr val="FFFFFF"/>
                </a:solidFill>
                <a:latin typeface="Helvetica" pitchFamily="2" charset="0"/>
                <a:cs typeface="Helvetica"/>
              </a:rPr>
              <a:t>Professional Growth Experience (</a:t>
            </a:r>
            <a:r>
              <a:rPr sz="2667" b="1" dirty="0">
                <a:solidFill>
                  <a:srgbClr val="FFFFFF"/>
                </a:solidFill>
                <a:latin typeface="Helvetica" pitchFamily="2" charset="0"/>
                <a:cs typeface="Helvetica"/>
              </a:rPr>
              <a:t>PGE)</a:t>
            </a:r>
            <a:r>
              <a:rPr sz="2667" dirty="0">
                <a:solidFill>
                  <a:srgbClr val="FFFFFF"/>
                </a:solidFill>
                <a:latin typeface="Helvetica" pitchFamily="2" charset="0"/>
                <a:cs typeface="Helvetica"/>
              </a:rPr>
              <a:t>:</a:t>
            </a:r>
            <a:r>
              <a:rPr sz="2667" b="1" dirty="0">
                <a:solidFill>
                  <a:srgbClr val="FFFFFF"/>
                </a:solidFill>
                <a:latin typeface="Helvetica" pitchFamily="2" charset="0"/>
                <a:cs typeface="Helvetica"/>
              </a:rPr>
              <a:t> </a:t>
            </a:r>
            <a:r>
              <a:rPr sz="2667" dirty="0">
                <a:solidFill>
                  <a:srgbClr val="FFFFFF"/>
                </a:solidFill>
                <a:latin typeface="Helvetica" pitchFamily="2" charset="0"/>
                <a:cs typeface="Helvetica"/>
              </a:rPr>
              <a:t>Ongoing, evolving, and varied activities in which you learn something new that has influence within or beyond the classroom and has a DIRECT or INDIRECT on student learning</a:t>
            </a:r>
            <a:endParaRPr lang="en-US" sz="2667" dirty="0">
              <a:solidFill>
                <a:srgbClr val="FFFFFF"/>
              </a:solidFill>
              <a:latin typeface="Helvetica" pitchFamily="2" charset="0"/>
              <a:cs typeface="Helvetica"/>
            </a:endParaRPr>
          </a:p>
          <a:p>
            <a:pPr marL="160863" indent="-160863" hangingPunct="0"/>
            <a:endParaRPr sz="2667" dirty="0">
              <a:solidFill>
                <a:srgbClr val="FFFFFF"/>
              </a:solidFill>
              <a:latin typeface="Helvetica" pitchFamily="2" charset="0"/>
              <a:cs typeface="Helvetica"/>
            </a:endParaRPr>
          </a:p>
          <a:p>
            <a:pPr marL="160863" indent="-160863" hangingPunct="0"/>
            <a:r>
              <a:rPr sz="2667" dirty="0">
                <a:solidFill>
                  <a:srgbClr val="FFFFFF"/>
                </a:solidFill>
                <a:latin typeface="Helvetica" pitchFamily="2" charset="0"/>
                <a:cs typeface="Arial"/>
              </a:rPr>
              <a:t>•</a:t>
            </a:r>
            <a:r>
              <a:rPr lang="en-US" sz="2667" dirty="0">
                <a:solidFill>
                  <a:srgbClr val="FFFFFF"/>
                </a:solidFill>
                <a:latin typeface="Helvetica" pitchFamily="2" charset="0"/>
                <a:cs typeface="Arial"/>
              </a:rPr>
              <a:t> </a:t>
            </a:r>
            <a:r>
              <a:rPr sz="2667" dirty="0">
                <a:solidFill>
                  <a:srgbClr val="FFFFFF"/>
                </a:solidFill>
                <a:latin typeface="Helvetica" pitchFamily="2" charset="0"/>
                <a:cs typeface="Helvetica"/>
              </a:rPr>
              <a:t>Samples of Products </a:t>
            </a:r>
            <a:r>
              <a:rPr sz="2667" b="1" dirty="0">
                <a:solidFill>
                  <a:srgbClr val="FFFFFF"/>
                </a:solidFill>
                <a:latin typeface="Helvetica" pitchFamily="2" charset="0"/>
                <a:cs typeface="Helvetica"/>
              </a:rPr>
              <a:t>(SOP)</a:t>
            </a:r>
            <a:r>
              <a:rPr sz="2667" dirty="0">
                <a:solidFill>
                  <a:srgbClr val="FFFFFF"/>
                </a:solidFill>
                <a:latin typeface="Helvetica" pitchFamily="2" charset="0"/>
                <a:cs typeface="Helvetica"/>
              </a:rPr>
              <a:t>: Documents used as evidence to provide clarification and/or enhancement of the PGE</a:t>
            </a:r>
          </a:p>
        </p:txBody>
      </p:sp>
    </p:spTree>
    <p:extLst>
      <p:ext uri="{BB962C8B-B14F-4D97-AF65-F5344CB8AC3E}">
        <p14:creationId xmlns:p14="http://schemas.microsoft.com/office/powerpoint/2010/main" val="193839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lide 7"/>
        <p:cNvGrpSpPr/>
        <p:nvPr/>
      </p:nvGrpSpPr>
      <p:grpSpPr>
        <a:xfrm>
          <a:off x="0" y="0"/>
          <a:ext cx="0" cy="0"/>
          <a:chOff x="0" y="0"/>
          <a:chExt cx="0" cy="0"/>
        </a:xfrm>
      </p:grpSpPr>
      <p:sp>
        <p:nvSpPr>
          <p:cNvPr id="2" name="Google Shape;146;g98a7220759_3_10"/>
          <p:cNvSpPr/>
          <p:nvPr/>
        </p:nvSpPr>
        <p:spPr>
          <a:xfrm>
            <a:off x="11849100" y="6464301"/>
            <a:ext cx="101600" cy="3937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7</a:t>
            </a:r>
          </a:p>
        </p:txBody>
      </p:sp>
      <p:pic>
        <p:nvPicPr>
          <p:cNvPr id="3" name="5f73267138ff97-26316979.png"/>
          <p:cNvPicPr/>
          <p:nvPr/>
        </p:nvPicPr>
        <p:blipFill rotWithShape="1">
          <a:blip r:embed="rId3"/>
          <a:stretch>
            <a:fillRect/>
          </a:stretch>
        </p:blipFill>
        <p:spPr>
          <a:xfrm>
            <a:off x="1435101" y="0"/>
            <a:ext cx="8826500" cy="6858000"/>
          </a:xfrm>
          <a:prstGeom prst="rect">
            <a:avLst/>
          </a:prstGeom>
        </p:spPr>
      </p:pic>
      <p:pic>
        <p:nvPicPr>
          <p:cNvPr id="4" name="Rectangle background"/>
          <p:cNvPicPr/>
          <p:nvPr/>
        </p:nvPicPr>
        <p:blipFill rotWithShape="1">
          <a:blip r:embed="rId4"/>
          <a:stretch>
            <a:fillRect/>
          </a:stretch>
        </p:blipFill>
        <p:spPr>
          <a:xfrm>
            <a:off x="2070101" y="1257300"/>
            <a:ext cx="2882900" cy="4419600"/>
          </a:xfrm>
          <a:prstGeom prst="rect">
            <a:avLst/>
          </a:prstGeom>
        </p:spPr>
      </p:pic>
      <p:sp>
        <p:nvSpPr>
          <p:cNvPr id="5" name="A professional reflection process developed by teachers, for teachers"/>
          <p:cNvSpPr/>
          <p:nvPr/>
        </p:nvSpPr>
        <p:spPr>
          <a:xfrm>
            <a:off x="1092201" y="2095500"/>
            <a:ext cx="3739775" cy="2743200"/>
          </a:xfrm>
          <a:prstGeom prst="rect">
            <a:avLst/>
          </a:prstGeom>
        </p:spPr>
        <p:txBody>
          <a:bodyPr spcFirstLastPara="0" lIns="0" tIns="0" rIns="0" bIns="0" anchor="t"/>
          <a:lstStyle/>
          <a:p>
            <a:pPr algn="ctr" hangingPunct="0">
              <a:lnSpc>
                <a:spcPct val="100000"/>
              </a:lnSpc>
            </a:pPr>
            <a:r>
              <a:rPr sz="1333" dirty="0">
                <a:solidFill>
                  <a:srgbClr val="000000"/>
                </a:solidFill>
                <a:latin typeface="Helvetica"/>
                <a:cs typeface="Helvetica"/>
              </a:rPr>
              <a:t> </a:t>
            </a:r>
          </a:p>
          <a:p>
            <a:pPr algn="ctr" hangingPunct="0">
              <a:lnSpc>
                <a:spcPct val="100000"/>
              </a:lnSpc>
            </a:pPr>
            <a:r>
              <a:rPr sz="1333" dirty="0">
                <a:solidFill>
                  <a:srgbClr val="004A97"/>
                </a:solidFill>
                <a:latin typeface="Helvetica"/>
                <a:cs typeface="Helvetica"/>
              </a:rPr>
              <a:t>A professional reflection process developed by teachers, for teachers</a:t>
            </a:r>
          </a:p>
        </p:txBody>
      </p:sp>
    </p:spTree>
    <p:extLst>
      <p:ext uri="{BB962C8B-B14F-4D97-AF65-F5344CB8AC3E}">
        <p14:creationId xmlns:p14="http://schemas.microsoft.com/office/powerpoint/2010/main" val="415664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518029/1464785719/slide8.pn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68536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lide 9"/>
        <p:cNvGrpSpPr/>
        <p:nvPr/>
      </p:nvGrpSpPr>
      <p:grpSpPr>
        <a:xfrm>
          <a:off x="0" y="0"/>
          <a:ext cx="0" cy="0"/>
          <a:chOff x="0" y="0"/>
          <a:chExt cx="0" cy="0"/>
        </a:xfrm>
      </p:grpSpPr>
      <p:pic>
        <p:nvPicPr>
          <p:cNvPr id="2" name="5f732671399643-66684968.jpeg"/>
          <p:cNvPicPr/>
          <p:nvPr/>
        </p:nvPicPr>
        <p:blipFill rotWithShape="1">
          <a:blip r:embed="rId3"/>
          <a:stretch>
            <a:fillRect/>
          </a:stretch>
        </p:blipFill>
        <p:spPr>
          <a:xfrm>
            <a:off x="1727201" y="63501"/>
            <a:ext cx="8724900" cy="6743700"/>
          </a:xfrm>
          <a:prstGeom prst="rect">
            <a:avLst/>
          </a:prstGeom>
        </p:spPr>
      </p:pic>
      <p:sp>
        <p:nvSpPr>
          <p:cNvPr id="3" name="Google Shape;382;g91a6d4858b_0_239"/>
          <p:cNvSpPr/>
          <p:nvPr/>
        </p:nvSpPr>
        <p:spPr>
          <a:xfrm>
            <a:off x="11849100" y="6477001"/>
            <a:ext cx="101600" cy="368300"/>
          </a:xfrm>
          <a:prstGeom prst="rect">
            <a:avLst/>
          </a:prstGeom>
        </p:spPr>
        <p:txBody>
          <a:bodyPr spcFirstLastPara="0" lIns="0" tIns="0" rIns="0" bIns="0" anchor="t"/>
          <a:lstStyle/>
          <a:p>
            <a:pPr algn="r" hangingPunct="0">
              <a:lnSpc>
                <a:spcPct val="83333"/>
              </a:lnSpc>
              <a:spcBef>
                <a:spcPct val="6667"/>
              </a:spcBef>
            </a:pPr>
            <a:r>
              <a:rPr sz="1333">
                <a:solidFill>
                  <a:srgbClr val="585858"/>
                </a:solidFill>
                <a:latin typeface="Helvetica"/>
                <a:cs typeface="Helvetica"/>
              </a:rPr>
              <a:t>9</a:t>
            </a:r>
          </a:p>
        </p:txBody>
      </p:sp>
    </p:spTree>
    <p:extLst>
      <p:ext uri="{BB962C8B-B14F-4D97-AF65-F5344CB8AC3E}">
        <p14:creationId xmlns:p14="http://schemas.microsoft.com/office/powerpoint/2010/main" val="3327029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8</TotalTime>
  <Words>2747</Words>
  <Application>Microsoft Macintosh PowerPoint</Application>
  <PresentationFormat>Widescreen</PresentationFormat>
  <Paragraphs>285</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Helvetica</vt:lpstr>
      <vt:lpstr>Roboto Condensed</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kirkland602</dc:creator>
  <cp:lastModifiedBy>kirkland602</cp:lastModifiedBy>
  <cp:revision>3</cp:revision>
  <dcterms:created xsi:type="dcterms:W3CDTF">2023-05-02T18:00:57Z</dcterms:created>
  <dcterms:modified xsi:type="dcterms:W3CDTF">2023-05-02T18:09:03Z</dcterms:modified>
</cp:coreProperties>
</file>