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media/image20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708" r:id="rId2"/>
    <p:sldMasterId id="2147483816" r:id="rId3"/>
  </p:sldMasterIdLst>
  <p:notesMasterIdLst>
    <p:notesMasterId r:id="rId52"/>
  </p:notesMasterIdLst>
  <p:handoutMasterIdLst>
    <p:handoutMasterId r:id="rId53"/>
  </p:handoutMasterIdLst>
  <p:sldIdLst>
    <p:sldId id="605" r:id="rId4"/>
    <p:sldId id="632" r:id="rId5"/>
    <p:sldId id="634" r:id="rId6"/>
    <p:sldId id="652" r:id="rId7"/>
    <p:sldId id="638" r:id="rId8"/>
    <p:sldId id="630" r:id="rId9"/>
    <p:sldId id="689" r:id="rId10"/>
    <p:sldId id="717" r:id="rId11"/>
    <p:sldId id="635" r:id="rId12"/>
    <p:sldId id="691" r:id="rId13"/>
    <p:sldId id="646" r:id="rId14"/>
    <p:sldId id="686" r:id="rId15"/>
    <p:sldId id="617" r:id="rId16"/>
    <p:sldId id="611" r:id="rId17"/>
    <p:sldId id="693" r:id="rId18"/>
    <p:sldId id="706" r:id="rId19"/>
    <p:sldId id="705" r:id="rId20"/>
    <p:sldId id="688" r:id="rId21"/>
    <p:sldId id="324" r:id="rId22"/>
    <p:sldId id="334" r:id="rId23"/>
    <p:sldId id="331" r:id="rId24"/>
    <p:sldId id="336" r:id="rId25"/>
    <p:sldId id="720" r:id="rId26"/>
    <p:sldId id="612" r:id="rId27"/>
    <p:sldId id="620" r:id="rId28"/>
    <p:sldId id="666" r:id="rId29"/>
    <p:sldId id="667" r:id="rId30"/>
    <p:sldId id="680" r:id="rId31"/>
    <p:sldId id="662" r:id="rId32"/>
    <p:sldId id="687" r:id="rId33"/>
    <p:sldId id="658" r:id="rId34"/>
    <p:sldId id="651" r:id="rId35"/>
    <p:sldId id="653" r:id="rId36"/>
    <p:sldId id="659" r:id="rId37"/>
    <p:sldId id="655" r:id="rId38"/>
    <p:sldId id="676" r:id="rId39"/>
    <p:sldId id="718" r:id="rId40"/>
    <p:sldId id="674" r:id="rId41"/>
    <p:sldId id="719" r:id="rId42"/>
    <p:sldId id="677" r:id="rId43"/>
    <p:sldId id="663" r:id="rId44"/>
    <p:sldId id="721" r:id="rId45"/>
    <p:sldId id="660" r:id="rId46"/>
    <p:sldId id="697" r:id="rId47"/>
    <p:sldId id="703" r:id="rId48"/>
    <p:sldId id="704" r:id="rId49"/>
    <p:sldId id="678" r:id="rId50"/>
    <p:sldId id="679" r:id="rId5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8"/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833" autoAdjust="0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4280573296399"/>
          <c:y val="9.3800299011926005E-2"/>
          <c:w val="0.60731734141206195"/>
          <c:h val="0.8123994019761480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5048226334402"/>
                  <c:y val="4.15225038134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F6-4241-A68F-BA83E24D32C9}"/>
                </c:ext>
              </c:extLst>
            </c:dLbl>
            <c:dLbl>
              <c:idx val="1"/>
              <c:layout>
                <c:manualLayout>
                  <c:x val="-3.6873250218722703E-2"/>
                  <c:y val="-0.162037037037037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6-4241-A68F-BA83E24D32C9}"/>
                </c:ext>
              </c:extLst>
            </c:dLbl>
            <c:dLbl>
              <c:idx val="2"/>
              <c:layout>
                <c:manualLayout>
                  <c:x val="0.19841505600422699"/>
                  <c:y val="-0.108065928224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6-4241-A68F-BA83E24D32C9}"/>
                </c:ext>
              </c:extLst>
            </c:dLbl>
            <c:dLbl>
              <c:idx val="3"/>
              <c:layout>
                <c:manualLayout>
                  <c:x val="0.106177585383912"/>
                  <c:y val="0.183903899098831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6-4241-A68F-BA83E24D32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[Workbook2]Sheet1!$A$1:$A$4</c:f>
              <c:strCache>
                <c:ptCount val="4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  <c:pt idx="3">
                  <c:v>Component 4</c:v>
                </c:pt>
              </c:strCache>
            </c:strRef>
          </c:cat>
          <c:val>
            <c:numRef>
              <c:f>[Workbook2]Sheet1!$B$1:$B$4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6-4241-A68F-BA83E24D32C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E86A71D-AB58-428A-8C9D-05D456B01ED9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3398B2-148A-47B0-BF7C-249C52EC6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5D282F-DEC4-40AF-9C9F-C010C3565B4E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C6F8E75-0316-4789-A3AC-2313E323D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6F2B-112C-E94A-AF4D-351E58D61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6F2B-112C-E94A-AF4D-351E58D61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6F2B-112C-E94A-AF4D-351E58D61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6F2B-112C-E94A-AF4D-351E58D61E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 descr="OleMissScript_186-276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4" y="6330957"/>
            <a:ext cx="1170848" cy="37738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01752" y="6609451"/>
            <a:ext cx="7299042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9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62B4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47857"/>
            <a:ext cx="3676219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Placeholder 21"/>
          <p:cNvSpPr txBox="1">
            <a:spLocks/>
          </p:cNvSpPr>
          <p:nvPr userDrawn="1"/>
        </p:nvSpPr>
        <p:spPr>
          <a:xfrm>
            <a:off x="0" y="468083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kern="1200" baseline="0">
                <a:solidFill>
                  <a:srgbClr val="162B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/>
              <a:t>The University of Mississippi</a:t>
            </a:r>
          </a:p>
        </p:txBody>
      </p:sp>
      <p:pic>
        <p:nvPicPr>
          <p:cNvPr id="12" name="Picture 11" descr="Crest_T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4" y="1404195"/>
            <a:ext cx="1163463" cy="1415205"/>
          </a:xfrm>
          <a:prstGeom prst="rect">
            <a:avLst/>
          </a:prstGeom>
        </p:spPr>
      </p:pic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5309597" y="2047857"/>
            <a:ext cx="3675908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 descr="OleMissScript_186-276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4" y="6330957"/>
            <a:ext cx="1170848" cy="37738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1752" y="6609451"/>
            <a:ext cx="7299042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9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6609451"/>
            <a:ext cx="6860659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restUM-Horizontal_186_2767-TM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28" y="6324600"/>
            <a:ext cx="1596324" cy="385226"/>
          </a:xfrm>
          <a:prstGeom prst="rect">
            <a:avLst/>
          </a:prstGeom>
        </p:spPr>
      </p:pic>
      <p:pic>
        <p:nvPicPr>
          <p:cNvPr id="7" name="Picture 6" descr="OleMissScript_186-276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4" y="6330957"/>
            <a:ext cx="1170848" cy="37738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1752" y="6609451"/>
            <a:ext cx="7299042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554855" cy="358775"/>
          </a:xfrm>
          <a:custGeom>
            <a:avLst/>
            <a:gdLst/>
            <a:ahLst/>
            <a:cxnLst/>
            <a:rect l="l" t="t" r="r" b="b"/>
            <a:pathLst>
              <a:path w="4554855" h="358775">
                <a:moveTo>
                  <a:pt x="0" y="358542"/>
                </a:moveTo>
                <a:lnTo>
                  <a:pt x="4554855" y="358542"/>
                </a:lnTo>
                <a:lnTo>
                  <a:pt x="4554855" y="0"/>
                </a:lnTo>
                <a:lnTo>
                  <a:pt x="0" y="0"/>
                </a:lnTo>
                <a:lnTo>
                  <a:pt x="0" y="358542"/>
                </a:lnTo>
              </a:path>
            </a:pathLst>
          </a:custGeom>
          <a:solidFill>
            <a:srgbClr val="F9B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89145" y="0"/>
            <a:ext cx="4554855" cy="358775"/>
          </a:xfrm>
          <a:custGeom>
            <a:avLst/>
            <a:gdLst/>
            <a:ahLst/>
            <a:cxnLst/>
            <a:rect l="l" t="t" r="r" b="b"/>
            <a:pathLst>
              <a:path w="4554855" h="358775">
                <a:moveTo>
                  <a:pt x="0" y="358542"/>
                </a:moveTo>
                <a:lnTo>
                  <a:pt x="4554855" y="358542"/>
                </a:lnTo>
                <a:lnTo>
                  <a:pt x="4554855" y="0"/>
                </a:lnTo>
                <a:lnTo>
                  <a:pt x="0" y="0"/>
                </a:lnTo>
                <a:lnTo>
                  <a:pt x="0" y="358542"/>
                </a:lnTo>
              </a:path>
            </a:pathLst>
          </a:custGeom>
          <a:solidFill>
            <a:srgbClr val="3B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70469" y="6019734"/>
            <a:ext cx="212090" cy="198755"/>
          </a:xfrm>
          <a:custGeom>
            <a:avLst/>
            <a:gdLst/>
            <a:ahLst/>
            <a:cxnLst/>
            <a:rect l="l" t="t" r="r" b="b"/>
            <a:pathLst>
              <a:path w="212089" h="198754">
                <a:moveTo>
                  <a:pt x="97514" y="48563"/>
                </a:moveTo>
                <a:lnTo>
                  <a:pt x="46289" y="48563"/>
                </a:lnTo>
                <a:lnTo>
                  <a:pt x="171018" y="198439"/>
                </a:lnTo>
                <a:lnTo>
                  <a:pt x="185384" y="198439"/>
                </a:lnTo>
                <a:lnTo>
                  <a:pt x="185408" y="131763"/>
                </a:lnTo>
                <a:lnTo>
                  <a:pt x="169650" y="131763"/>
                </a:lnTo>
                <a:lnTo>
                  <a:pt x="97514" y="48563"/>
                </a:lnTo>
                <a:close/>
              </a:path>
              <a:path w="212089" h="198754">
                <a:moveTo>
                  <a:pt x="55408" y="0"/>
                </a:moveTo>
                <a:lnTo>
                  <a:pt x="0" y="0"/>
                </a:lnTo>
                <a:lnTo>
                  <a:pt x="7123" y="11257"/>
                </a:lnTo>
                <a:lnTo>
                  <a:pt x="18129" y="15618"/>
                </a:lnTo>
                <a:lnTo>
                  <a:pt x="28032" y="25793"/>
                </a:lnTo>
                <a:lnTo>
                  <a:pt x="30685" y="35949"/>
                </a:lnTo>
                <a:lnTo>
                  <a:pt x="31238" y="53389"/>
                </a:lnTo>
                <a:lnTo>
                  <a:pt x="31188" y="123514"/>
                </a:lnTo>
                <a:lnTo>
                  <a:pt x="26804" y="172224"/>
                </a:lnTo>
                <a:lnTo>
                  <a:pt x="3192" y="184694"/>
                </a:lnTo>
                <a:lnTo>
                  <a:pt x="3192" y="195232"/>
                </a:lnTo>
                <a:lnTo>
                  <a:pt x="76615" y="195232"/>
                </a:lnTo>
                <a:lnTo>
                  <a:pt x="74271" y="184597"/>
                </a:lnTo>
                <a:lnTo>
                  <a:pt x="58794" y="181594"/>
                </a:lnTo>
                <a:lnTo>
                  <a:pt x="50731" y="173425"/>
                </a:lnTo>
                <a:lnTo>
                  <a:pt x="47234" y="158239"/>
                </a:lnTo>
                <a:lnTo>
                  <a:pt x="46457" y="147999"/>
                </a:lnTo>
                <a:lnTo>
                  <a:pt x="45850" y="134311"/>
                </a:lnTo>
                <a:lnTo>
                  <a:pt x="45605" y="116155"/>
                </a:lnTo>
                <a:lnTo>
                  <a:pt x="45605" y="48563"/>
                </a:lnTo>
                <a:lnTo>
                  <a:pt x="97514" y="48563"/>
                </a:lnTo>
                <a:lnTo>
                  <a:pt x="55408" y="0"/>
                </a:lnTo>
                <a:close/>
              </a:path>
              <a:path w="212089" h="198754">
                <a:moveTo>
                  <a:pt x="212062" y="0"/>
                </a:moveTo>
                <a:lnTo>
                  <a:pt x="138868" y="0"/>
                </a:lnTo>
                <a:lnTo>
                  <a:pt x="141869" y="10484"/>
                </a:lnTo>
                <a:lnTo>
                  <a:pt x="157174" y="13648"/>
                </a:lnTo>
                <a:lnTo>
                  <a:pt x="165547" y="21595"/>
                </a:lnTo>
                <a:lnTo>
                  <a:pt x="169121" y="36446"/>
                </a:lnTo>
                <a:lnTo>
                  <a:pt x="169973" y="46885"/>
                </a:lnTo>
                <a:lnTo>
                  <a:pt x="170706" y="60786"/>
                </a:lnTo>
                <a:lnTo>
                  <a:pt x="171018" y="78831"/>
                </a:lnTo>
                <a:lnTo>
                  <a:pt x="171018" y="131763"/>
                </a:lnTo>
                <a:lnTo>
                  <a:pt x="185408" y="131763"/>
                </a:lnTo>
                <a:lnTo>
                  <a:pt x="185430" y="71765"/>
                </a:lnTo>
                <a:lnTo>
                  <a:pt x="187889" y="33345"/>
                </a:lnTo>
                <a:lnTo>
                  <a:pt x="212062" y="10293"/>
                </a:lnTo>
                <a:lnTo>
                  <a:pt x="212062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45012" y="604630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81179" y="0"/>
                </a:moveTo>
                <a:lnTo>
                  <a:pt x="69992" y="2962"/>
                </a:lnTo>
                <a:lnTo>
                  <a:pt x="20132" y="127718"/>
                </a:lnTo>
                <a:lnTo>
                  <a:pt x="12609" y="136512"/>
                </a:lnTo>
                <a:lnTo>
                  <a:pt x="227" y="139551"/>
                </a:lnTo>
                <a:lnTo>
                  <a:pt x="0" y="147340"/>
                </a:lnTo>
                <a:lnTo>
                  <a:pt x="49473" y="147340"/>
                </a:lnTo>
                <a:lnTo>
                  <a:pt x="49473" y="139551"/>
                </a:lnTo>
                <a:lnTo>
                  <a:pt x="33301" y="137719"/>
                </a:lnTo>
                <a:lnTo>
                  <a:pt x="32845" y="134512"/>
                </a:lnTo>
                <a:lnTo>
                  <a:pt x="36037" y="123974"/>
                </a:lnTo>
                <a:lnTo>
                  <a:pt x="38773" y="115025"/>
                </a:lnTo>
                <a:lnTo>
                  <a:pt x="41509" y="107023"/>
                </a:lnTo>
                <a:lnTo>
                  <a:pt x="44002" y="100151"/>
                </a:lnTo>
                <a:lnTo>
                  <a:pt x="117625" y="100151"/>
                </a:lnTo>
                <a:lnTo>
                  <a:pt x="115939" y="95630"/>
                </a:lnTo>
                <a:lnTo>
                  <a:pt x="113289" y="88453"/>
                </a:lnTo>
                <a:lnTo>
                  <a:pt x="82091" y="88453"/>
                </a:lnTo>
                <a:lnTo>
                  <a:pt x="47721" y="88254"/>
                </a:lnTo>
                <a:lnTo>
                  <a:pt x="56220" y="64579"/>
                </a:lnTo>
                <a:lnTo>
                  <a:pt x="60604" y="52637"/>
                </a:lnTo>
                <a:lnTo>
                  <a:pt x="65220" y="40561"/>
                </a:lnTo>
                <a:lnTo>
                  <a:pt x="95844" y="40561"/>
                </a:lnTo>
                <a:lnTo>
                  <a:pt x="81179" y="0"/>
                </a:lnTo>
                <a:close/>
              </a:path>
              <a:path w="147954" h="147954">
                <a:moveTo>
                  <a:pt x="117625" y="100151"/>
                </a:moveTo>
                <a:lnTo>
                  <a:pt x="44002" y="100151"/>
                </a:lnTo>
                <a:lnTo>
                  <a:pt x="86612" y="101277"/>
                </a:lnTo>
                <a:lnTo>
                  <a:pt x="91240" y="114101"/>
                </a:lnTo>
                <a:lnTo>
                  <a:pt x="98506" y="134970"/>
                </a:lnTo>
                <a:lnTo>
                  <a:pt x="97594" y="137719"/>
                </a:lnTo>
                <a:lnTo>
                  <a:pt x="84584" y="139551"/>
                </a:lnTo>
                <a:lnTo>
                  <a:pt x="84584" y="147340"/>
                </a:lnTo>
                <a:lnTo>
                  <a:pt x="147539" y="147340"/>
                </a:lnTo>
                <a:lnTo>
                  <a:pt x="143876" y="139045"/>
                </a:lnTo>
                <a:lnTo>
                  <a:pt x="135017" y="135563"/>
                </a:lnTo>
                <a:lnTo>
                  <a:pt x="128184" y="126304"/>
                </a:lnTo>
                <a:lnTo>
                  <a:pt x="120348" y="107450"/>
                </a:lnTo>
                <a:lnTo>
                  <a:pt x="117625" y="100151"/>
                </a:lnTo>
                <a:close/>
              </a:path>
              <a:path w="147954" h="147954">
                <a:moveTo>
                  <a:pt x="95844" y="40561"/>
                </a:moveTo>
                <a:lnTo>
                  <a:pt x="65676" y="40561"/>
                </a:lnTo>
                <a:lnTo>
                  <a:pt x="82091" y="88453"/>
                </a:lnTo>
                <a:lnTo>
                  <a:pt x="113289" y="88453"/>
                </a:lnTo>
                <a:lnTo>
                  <a:pt x="111563" y="83779"/>
                </a:lnTo>
                <a:lnTo>
                  <a:pt x="107210" y="71898"/>
                </a:lnTo>
                <a:lnTo>
                  <a:pt x="102875" y="59987"/>
                </a:lnTo>
                <a:lnTo>
                  <a:pt x="95844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26508" y="6044230"/>
            <a:ext cx="129539" cy="149860"/>
          </a:xfrm>
          <a:custGeom>
            <a:avLst/>
            <a:gdLst/>
            <a:ahLst/>
            <a:cxnLst/>
            <a:rect l="l" t="t" r="r" b="b"/>
            <a:pathLst>
              <a:path w="129540" h="149860">
                <a:moveTo>
                  <a:pt x="79583" y="15149"/>
                </a:moveTo>
                <a:lnTo>
                  <a:pt x="49945" y="15149"/>
                </a:lnTo>
                <a:lnTo>
                  <a:pt x="49757" y="127442"/>
                </a:lnTo>
                <a:lnTo>
                  <a:pt x="45142" y="138541"/>
                </a:lnTo>
                <a:lnTo>
                  <a:pt x="29213" y="141628"/>
                </a:lnTo>
                <a:lnTo>
                  <a:pt x="29213" y="149417"/>
                </a:lnTo>
                <a:lnTo>
                  <a:pt x="101014" y="149417"/>
                </a:lnTo>
                <a:lnTo>
                  <a:pt x="92819" y="140876"/>
                </a:lnTo>
                <a:lnTo>
                  <a:pt x="81780" y="135797"/>
                </a:lnTo>
                <a:lnTo>
                  <a:pt x="79583" y="120095"/>
                </a:lnTo>
                <a:lnTo>
                  <a:pt x="79583" y="15149"/>
                </a:lnTo>
                <a:close/>
              </a:path>
              <a:path w="129540" h="149860">
                <a:moveTo>
                  <a:pt x="7994" y="0"/>
                </a:moveTo>
                <a:lnTo>
                  <a:pt x="2318" y="4504"/>
                </a:lnTo>
                <a:lnTo>
                  <a:pt x="1627" y="16777"/>
                </a:lnTo>
                <a:lnTo>
                  <a:pt x="834" y="29619"/>
                </a:lnTo>
                <a:lnTo>
                  <a:pt x="0" y="43554"/>
                </a:lnTo>
                <a:lnTo>
                  <a:pt x="7994" y="43554"/>
                </a:lnTo>
                <a:lnTo>
                  <a:pt x="10730" y="32559"/>
                </a:lnTo>
                <a:lnTo>
                  <a:pt x="13679" y="24984"/>
                </a:lnTo>
                <a:lnTo>
                  <a:pt x="17375" y="21041"/>
                </a:lnTo>
                <a:lnTo>
                  <a:pt x="24574" y="16777"/>
                </a:lnTo>
                <a:lnTo>
                  <a:pt x="42436" y="15149"/>
                </a:lnTo>
                <a:lnTo>
                  <a:pt x="127711" y="15149"/>
                </a:lnTo>
                <a:lnTo>
                  <a:pt x="127447" y="10439"/>
                </a:lnTo>
                <a:lnTo>
                  <a:pt x="127252" y="5497"/>
                </a:lnTo>
                <a:lnTo>
                  <a:pt x="14378" y="5497"/>
                </a:lnTo>
                <a:lnTo>
                  <a:pt x="11399" y="5039"/>
                </a:lnTo>
                <a:lnTo>
                  <a:pt x="7994" y="0"/>
                </a:lnTo>
                <a:close/>
              </a:path>
              <a:path w="129540" h="149860">
                <a:moveTo>
                  <a:pt x="127711" y="15149"/>
                </a:moveTo>
                <a:lnTo>
                  <a:pt x="102382" y="15149"/>
                </a:lnTo>
                <a:lnTo>
                  <a:pt x="108097" y="16523"/>
                </a:lnTo>
                <a:lnTo>
                  <a:pt x="111958" y="20647"/>
                </a:lnTo>
                <a:lnTo>
                  <a:pt x="115849" y="24526"/>
                </a:lnTo>
                <a:lnTo>
                  <a:pt x="119041" y="31856"/>
                </a:lnTo>
                <a:lnTo>
                  <a:pt x="121533" y="43310"/>
                </a:lnTo>
                <a:lnTo>
                  <a:pt x="129149" y="37885"/>
                </a:lnTo>
                <a:lnTo>
                  <a:pt x="128202" y="23876"/>
                </a:lnTo>
                <a:lnTo>
                  <a:pt x="127711" y="15149"/>
                </a:lnTo>
                <a:close/>
              </a:path>
              <a:path w="129540" h="149860">
                <a:moveTo>
                  <a:pt x="127036" y="0"/>
                </a:moveTo>
                <a:lnTo>
                  <a:pt x="121777" y="0"/>
                </a:lnTo>
                <a:lnTo>
                  <a:pt x="118129" y="4123"/>
                </a:lnTo>
                <a:lnTo>
                  <a:pt x="114937" y="5497"/>
                </a:lnTo>
                <a:lnTo>
                  <a:pt x="127252" y="5497"/>
                </a:lnTo>
                <a:lnTo>
                  <a:pt x="127036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909630" y="6049728"/>
            <a:ext cx="66675" cy="144145"/>
          </a:xfrm>
          <a:custGeom>
            <a:avLst/>
            <a:gdLst/>
            <a:ahLst/>
            <a:cxnLst/>
            <a:rect l="l" t="t" r="r" b="b"/>
            <a:pathLst>
              <a:path w="66675" h="144145">
                <a:moveTo>
                  <a:pt x="66117" y="0"/>
                </a:moveTo>
                <a:lnTo>
                  <a:pt x="0" y="0"/>
                </a:lnTo>
                <a:lnTo>
                  <a:pt x="4645" y="8333"/>
                </a:lnTo>
                <a:lnTo>
                  <a:pt x="15919" y="13229"/>
                </a:lnTo>
                <a:lnTo>
                  <a:pt x="18239" y="29565"/>
                </a:lnTo>
                <a:lnTo>
                  <a:pt x="18165" y="119672"/>
                </a:lnTo>
                <a:lnTo>
                  <a:pt x="14361" y="132616"/>
                </a:lnTo>
                <a:lnTo>
                  <a:pt x="0" y="136130"/>
                </a:lnTo>
                <a:lnTo>
                  <a:pt x="0" y="143919"/>
                </a:lnTo>
                <a:lnTo>
                  <a:pt x="66117" y="143919"/>
                </a:lnTo>
                <a:lnTo>
                  <a:pt x="61621" y="135695"/>
                </a:lnTo>
                <a:lnTo>
                  <a:pt x="50149" y="130880"/>
                </a:lnTo>
                <a:lnTo>
                  <a:pt x="47877" y="114598"/>
                </a:lnTo>
                <a:lnTo>
                  <a:pt x="47953" y="24199"/>
                </a:lnTo>
                <a:lnTo>
                  <a:pt x="51702" y="11401"/>
                </a:lnTo>
                <a:lnTo>
                  <a:pt x="66117" y="7819"/>
                </a:lnTo>
                <a:lnTo>
                  <a:pt x="66117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31884" y="6046358"/>
            <a:ext cx="149860" cy="150495"/>
          </a:xfrm>
          <a:custGeom>
            <a:avLst/>
            <a:gdLst/>
            <a:ahLst/>
            <a:cxnLst/>
            <a:rect l="l" t="t" r="r" b="b"/>
            <a:pathLst>
              <a:path w="149859" h="150495">
                <a:moveTo>
                  <a:pt x="73582" y="0"/>
                </a:moveTo>
                <a:lnTo>
                  <a:pt x="32776" y="12473"/>
                </a:lnTo>
                <a:lnTo>
                  <a:pt x="7977" y="43167"/>
                </a:lnTo>
                <a:lnTo>
                  <a:pt x="0" y="86668"/>
                </a:lnTo>
                <a:lnTo>
                  <a:pt x="2988" y="100053"/>
                </a:lnTo>
                <a:lnTo>
                  <a:pt x="24994" y="132544"/>
                </a:lnTo>
                <a:lnTo>
                  <a:pt x="64643" y="149294"/>
                </a:lnTo>
                <a:lnTo>
                  <a:pt x="81353" y="150436"/>
                </a:lnTo>
                <a:lnTo>
                  <a:pt x="95250" y="148067"/>
                </a:lnTo>
                <a:lnTo>
                  <a:pt x="108144" y="143434"/>
                </a:lnTo>
                <a:lnTo>
                  <a:pt x="112845" y="140688"/>
                </a:lnTo>
                <a:lnTo>
                  <a:pt x="71213" y="140688"/>
                </a:lnTo>
                <a:lnTo>
                  <a:pt x="60051" y="136334"/>
                </a:lnTo>
                <a:lnTo>
                  <a:pt x="37590" y="103769"/>
                </a:lnTo>
                <a:lnTo>
                  <a:pt x="33021" y="71450"/>
                </a:lnTo>
                <a:lnTo>
                  <a:pt x="33041" y="69197"/>
                </a:lnTo>
                <a:lnTo>
                  <a:pt x="45830" y="25410"/>
                </a:lnTo>
                <a:lnTo>
                  <a:pt x="79001" y="9929"/>
                </a:lnTo>
                <a:lnTo>
                  <a:pt x="113294" y="9929"/>
                </a:lnTo>
                <a:lnTo>
                  <a:pt x="102609" y="4909"/>
                </a:lnTo>
                <a:lnTo>
                  <a:pt x="88663" y="1246"/>
                </a:lnTo>
                <a:lnTo>
                  <a:pt x="73582" y="0"/>
                </a:lnTo>
                <a:close/>
              </a:path>
              <a:path w="149859" h="150495">
                <a:moveTo>
                  <a:pt x="113294" y="9929"/>
                </a:moveTo>
                <a:lnTo>
                  <a:pt x="79001" y="9929"/>
                </a:lnTo>
                <a:lnTo>
                  <a:pt x="89368" y="13744"/>
                </a:lnTo>
                <a:lnTo>
                  <a:pt x="98361" y="20981"/>
                </a:lnTo>
                <a:lnTo>
                  <a:pt x="105753" y="31456"/>
                </a:lnTo>
                <a:lnTo>
                  <a:pt x="111316" y="44987"/>
                </a:lnTo>
                <a:lnTo>
                  <a:pt x="114820" y="61392"/>
                </a:lnTo>
                <a:lnTo>
                  <a:pt x="116039" y="80488"/>
                </a:lnTo>
                <a:lnTo>
                  <a:pt x="114578" y="99027"/>
                </a:lnTo>
                <a:lnTo>
                  <a:pt x="95057" y="134349"/>
                </a:lnTo>
                <a:lnTo>
                  <a:pt x="71213" y="140688"/>
                </a:lnTo>
                <a:lnTo>
                  <a:pt x="112845" y="140688"/>
                </a:lnTo>
                <a:lnTo>
                  <a:pt x="144457" y="104281"/>
                </a:lnTo>
                <a:lnTo>
                  <a:pt x="149782" y="73741"/>
                </a:lnTo>
                <a:lnTo>
                  <a:pt x="149606" y="68235"/>
                </a:lnTo>
                <a:lnTo>
                  <a:pt x="135343" y="28719"/>
                </a:lnTo>
                <a:lnTo>
                  <a:pt x="115191" y="10821"/>
                </a:lnTo>
                <a:lnTo>
                  <a:pt x="113294" y="992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31126" y="6049728"/>
            <a:ext cx="156210" cy="146685"/>
          </a:xfrm>
          <a:custGeom>
            <a:avLst/>
            <a:gdLst/>
            <a:ahLst/>
            <a:cxnLst/>
            <a:rect l="l" t="t" r="r" b="b"/>
            <a:pathLst>
              <a:path w="156209" h="146685">
                <a:moveTo>
                  <a:pt x="71975" y="35979"/>
                </a:moveTo>
                <a:lnTo>
                  <a:pt x="34228" y="35979"/>
                </a:lnTo>
                <a:lnTo>
                  <a:pt x="125880" y="146210"/>
                </a:lnTo>
                <a:lnTo>
                  <a:pt x="136368" y="146210"/>
                </a:lnTo>
                <a:lnTo>
                  <a:pt x="136524" y="97188"/>
                </a:lnTo>
                <a:lnTo>
                  <a:pt x="124968" y="97188"/>
                </a:lnTo>
                <a:lnTo>
                  <a:pt x="71975" y="35979"/>
                </a:lnTo>
                <a:close/>
              </a:path>
              <a:path w="156209" h="146685">
                <a:moveTo>
                  <a:pt x="40825" y="0"/>
                </a:moveTo>
                <a:lnTo>
                  <a:pt x="0" y="0"/>
                </a:lnTo>
                <a:lnTo>
                  <a:pt x="0" y="7819"/>
                </a:lnTo>
                <a:lnTo>
                  <a:pt x="9362" y="8735"/>
                </a:lnTo>
                <a:lnTo>
                  <a:pt x="14378" y="10323"/>
                </a:lnTo>
                <a:lnTo>
                  <a:pt x="18269" y="15821"/>
                </a:lnTo>
                <a:lnTo>
                  <a:pt x="22586" y="20860"/>
                </a:lnTo>
                <a:lnTo>
                  <a:pt x="23042" y="24984"/>
                </a:lnTo>
                <a:lnTo>
                  <a:pt x="23025" y="42653"/>
                </a:lnTo>
                <a:lnTo>
                  <a:pt x="22713" y="101012"/>
                </a:lnTo>
                <a:lnTo>
                  <a:pt x="21802" y="113450"/>
                </a:lnTo>
                <a:lnTo>
                  <a:pt x="20762" y="122142"/>
                </a:lnTo>
                <a:lnTo>
                  <a:pt x="19850" y="131793"/>
                </a:lnTo>
                <a:lnTo>
                  <a:pt x="14834" y="135214"/>
                </a:lnTo>
                <a:lnTo>
                  <a:pt x="2523" y="136130"/>
                </a:lnTo>
                <a:lnTo>
                  <a:pt x="2523" y="143919"/>
                </a:lnTo>
                <a:lnTo>
                  <a:pt x="56328" y="143919"/>
                </a:lnTo>
                <a:lnTo>
                  <a:pt x="49349" y="135487"/>
                </a:lnTo>
                <a:lnTo>
                  <a:pt x="38613" y="129703"/>
                </a:lnTo>
                <a:lnTo>
                  <a:pt x="34687" y="114848"/>
                </a:lnTo>
                <a:lnTo>
                  <a:pt x="33892" y="103080"/>
                </a:lnTo>
                <a:lnTo>
                  <a:pt x="33529" y="85704"/>
                </a:lnTo>
                <a:lnTo>
                  <a:pt x="33529" y="35979"/>
                </a:lnTo>
                <a:lnTo>
                  <a:pt x="71975" y="35979"/>
                </a:lnTo>
                <a:lnTo>
                  <a:pt x="40825" y="0"/>
                </a:lnTo>
                <a:close/>
              </a:path>
              <a:path w="156209" h="146685">
                <a:moveTo>
                  <a:pt x="155975" y="0"/>
                </a:moveTo>
                <a:lnTo>
                  <a:pt x="102169" y="0"/>
                </a:lnTo>
                <a:lnTo>
                  <a:pt x="109724" y="8619"/>
                </a:lnTo>
                <a:lnTo>
                  <a:pt x="120471" y="14359"/>
                </a:lnTo>
                <a:lnTo>
                  <a:pt x="124649" y="28960"/>
                </a:lnTo>
                <a:lnTo>
                  <a:pt x="125475" y="40886"/>
                </a:lnTo>
                <a:lnTo>
                  <a:pt x="125880" y="58215"/>
                </a:lnTo>
                <a:lnTo>
                  <a:pt x="125880" y="97188"/>
                </a:lnTo>
                <a:lnTo>
                  <a:pt x="136524" y="97188"/>
                </a:lnTo>
                <a:lnTo>
                  <a:pt x="136698" y="42653"/>
                </a:lnTo>
                <a:lnTo>
                  <a:pt x="155975" y="7819"/>
                </a:lnTo>
                <a:lnTo>
                  <a:pt x="155975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24279" y="6046307"/>
            <a:ext cx="147320" cy="147955"/>
          </a:xfrm>
          <a:custGeom>
            <a:avLst/>
            <a:gdLst/>
            <a:ahLst/>
            <a:cxnLst/>
            <a:rect l="l" t="t" r="r" b="b"/>
            <a:pathLst>
              <a:path w="147320" h="147954">
                <a:moveTo>
                  <a:pt x="80951" y="0"/>
                </a:moveTo>
                <a:lnTo>
                  <a:pt x="69764" y="2962"/>
                </a:lnTo>
                <a:lnTo>
                  <a:pt x="19971" y="127592"/>
                </a:lnTo>
                <a:lnTo>
                  <a:pt x="12474" y="136489"/>
                </a:lnTo>
                <a:lnTo>
                  <a:pt x="212" y="139551"/>
                </a:lnTo>
                <a:lnTo>
                  <a:pt x="0" y="147340"/>
                </a:lnTo>
                <a:lnTo>
                  <a:pt x="49245" y="147340"/>
                </a:lnTo>
                <a:lnTo>
                  <a:pt x="49245" y="139551"/>
                </a:lnTo>
                <a:lnTo>
                  <a:pt x="33286" y="137719"/>
                </a:lnTo>
                <a:lnTo>
                  <a:pt x="32830" y="134512"/>
                </a:lnTo>
                <a:lnTo>
                  <a:pt x="35809" y="123974"/>
                </a:lnTo>
                <a:lnTo>
                  <a:pt x="38545" y="115025"/>
                </a:lnTo>
                <a:lnTo>
                  <a:pt x="41281" y="107023"/>
                </a:lnTo>
                <a:lnTo>
                  <a:pt x="43774" y="100151"/>
                </a:lnTo>
                <a:lnTo>
                  <a:pt x="117397" y="100151"/>
                </a:lnTo>
                <a:lnTo>
                  <a:pt x="115711" y="95630"/>
                </a:lnTo>
                <a:lnTo>
                  <a:pt x="113061" y="88453"/>
                </a:lnTo>
                <a:lnTo>
                  <a:pt x="81863" y="88453"/>
                </a:lnTo>
                <a:lnTo>
                  <a:pt x="47496" y="88254"/>
                </a:lnTo>
                <a:lnTo>
                  <a:pt x="51854" y="76435"/>
                </a:lnTo>
                <a:lnTo>
                  <a:pt x="60495" y="52637"/>
                </a:lnTo>
                <a:lnTo>
                  <a:pt x="64992" y="40561"/>
                </a:lnTo>
                <a:lnTo>
                  <a:pt x="95616" y="40561"/>
                </a:lnTo>
                <a:lnTo>
                  <a:pt x="80951" y="0"/>
                </a:lnTo>
                <a:close/>
              </a:path>
              <a:path w="147320" h="147954">
                <a:moveTo>
                  <a:pt x="117397" y="100151"/>
                </a:moveTo>
                <a:lnTo>
                  <a:pt x="43774" y="100151"/>
                </a:lnTo>
                <a:lnTo>
                  <a:pt x="86548" y="101207"/>
                </a:lnTo>
                <a:lnTo>
                  <a:pt x="91024" y="114068"/>
                </a:lnTo>
                <a:lnTo>
                  <a:pt x="94843" y="125104"/>
                </a:lnTo>
                <a:lnTo>
                  <a:pt x="98491" y="134970"/>
                </a:lnTo>
                <a:lnTo>
                  <a:pt x="97366" y="137719"/>
                </a:lnTo>
                <a:lnTo>
                  <a:pt x="84356" y="139551"/>
                </a:lnTo>
                <a:lnTo>
                  <a:pt x="84356" y="147340"/>
                </a:lnTo>
                <a:lnTo>
                  <a:pt x="147311" y="147340"/>
                </a:lnTo>
                <a:lnTo>
                  <a:pt x="143653" y="139045"/>
                </a:lnTo>
                <a:lnTo>
                  <a:pt x="134849" y="135563"/>
                </a:lnTo>
                <a:lnTo>
                  <a:pt x="128049" y="126304"/>
                </a:lnTo>
                <a:lnTo>
                  <a:pt x="120120" y="107450"/>
                </a:lnTo>
                <a:lnTo>
                  <a:pt x="117397" y="100151"/>
                </a:lnTo>
                <a:close/>
              </a:path>
              <a:path w="147320" h="147954">
                <a:moveTo>
                  <a:pt x="95616" y="40561"/>
                </a:moveTo>
                <a:lnTo>
                  <a:pt x="65661" y="40561"/>
                </a:lnTo>
                <a:lnTo>
                  <a:pt x="81863" y="88453"/>
                </a:lnTo>
                <a:lnTo>
                  <a:pt x="113061" y="88453"/>
                </a:lnTo>
                <a:lnTo>
                  <a:pt x="111335" y="83779"/>
                </a:lnTo>
                <a:lnTo>
                  <a:pt x="106982" y="71898"/>
                </a:lnTo>
                <a:lnTo>
                  <a:pt x="102647" y="59987"/>
                </a:lnTo>
                <a:lnTo>
                  <a:pt x="95616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20837" y="6049728"/>
            <a:ext cx="115570" cy="144145"/>
          </a:xfrm>
          <a:custGeom>
            <a:avLst/>
            <a:gdLst/>
            <a:ahLst/>
            <a:cxnLst/>
            <a:rect l="l" t="t" r="r" b="b"/>
            <a:pathLst>
              <a:path w="115570" h="144145">
                <a:moveTo>
                  <a:pt x="69764" y="0"/>
                </a:moveTo>
                <a:lnTo>
                  <a:pt x="2279" y="0"/>
                </a:lnTo>
                <a:lnTo>
                  <a:pt x="7703" y="8399"/>
                </a:lnTo>
                <a:lnTo>
                  <a:pt x="18927" y="13284"/>
                </a:lnTo>
                <a:lnTo>
                  <a:pt x="21218" y="29565"/>
                </a:lnTo>
                <a:lnTo>
                  <a:pt x="20998" y="122267"/>
                </a:lnTo>
                <a:lnTo>
                  <a:pt x="16204" y="133042"/>
                </a:lnTo>
                <a:lnTo>
                  <a:pt x="0" y="136130"/>
                </a:lnTo>
                <a:lnTo>
                  <a:pt x="0" y="143919"/>
                </a:lnTo>
                <a:lnTo>
                  <a:pt x="107177" y="143847"/>
                </a:lnTo>
                <a:lnTo>
                  <a:pt x="109461" y="134542"/>
                </a:lnTo>
                <a:lnTo>
                  <a:pt x="66117" y="134542"/>
                </a:lnTo>
                <a:lnTo>
                  <a:pt x="60189" y="134084"/>
                </a:lnTo>
                <a:lnTo>
                  <a:pt x="56328" y="132465"/>
                </a:lnTo>
                <a:lnTo>
                  <a:pt x="51768" y="130388"/>
                </a:lnTo>
                <a:lnTo>
                  <a:pt x="50856" y="126509"/>
                </a:lnTo>
                <a:lnTo>
                  <a:pt x="50869" y="104823"/>
                </a:lnTo>
                <a:lnTo>
                  <a:pt x="50964" y="23529"/>
                </a:lnTo>
                <a:lnTo>
                  <a:pt x="55007" y="11233"/>
                </a:lnTo>
                <a:lnTo>
                  <a:pt x="69764" y="7819"/>
                </a:lnTo>
                <a:lnTo>
                  <a:pt x="69764" y="0"/>
                </a:lnTo>
                <a:close/>
              </a:path>
              <a:path w="115570" h="144145">
                <a:moveTo>
                  <a:pt x="107324" y="104823"/>
                </a:moveTo>
                <a:lnTo>
                  <a:pt x="101405" y="118088"/>
                </a:lnTo>
                <a:lnTo>
                  <a:pt x="95299" y="126968"/>
                </a:lnTo>
                <a:lnTo>
                  <a:pt x="90071" y="132923"/>
                </a:lnTo>
                <a:lnTo>
                  <a:pt x="82076" y="134542"/>
                </a:lnTo>
                <a:lnTo>
                  <a:pt x="109461" y="134542"/>
                </a:lnTo>
                <a:lnTo>
                  <a:pt x="109713" y="133516"/>
                </a:lnTo>
                <a:lnTo>
                  <a:pt x="112850" y="118940"/>
                </a:lnTo>
                <a:lnTo>
                  <a:pt x="115393" y="106565"/>
                </a:lnTo>
                <a:lnTo>
                  <a:pt x="107324" y="104823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874636" y="6019734"/>
            <a:ext cx="166370" cy="195580"/>
          </a:xfrm>
          <a:custGeom>
            <a:avLst/>
            <a:gdLst/>
            <a:ahLst/>
            <a:cxnLst/>
            <a:rect l="l" t="t" r="r" b="b"/>
            <a:pathLst>
              <a:path w="166370" h="195579">
                <a:moveTo>
                  <a:pt x="89159" y="0"/>
                </a:moveTo>
                <a:lnTo>
                  <a:pt x="1823" y="0"/>
                </a:lnTo>
                <a:lnTo>
                  <a:pt x="2027" y="10313"/>
                </a:lnTo>
                <a:lnTo>
                  <a:pt x="17511" y="13266"/>
                </a:lnTo>
                <a:lnTo>
                  <a:pt x="24265" y="21460"/>
                </a:lnTo>
                <a:lnTo>
                  <a:pt x="25747" y="40103"/>
                </a:lnTo>
                <a:lnTo>
                  <a:pt x="25738" y="157333"/>
                </a:lnTo>
                <a:lnTo>
                  <a:pt x="23926" y="174368"/>
                </a:lnTo>
                <a:lnTo>
                  <a:pt x="16522" y="181901"/>
                </a:lnTo>
                <a:lnTo>
                  <a:pt x="0" y="184694"/>
                </a:lnTo>
                <a:lnTo>
                  <a:pt x="0" y="195232"/>
                </a:lnTo>
                <a:lnTo>
                  <a:pt x="77775" y="195224"/>
                </a:lnTo>
                <a:lnTo>
                  <a:pt x="118159" y="190447"/>
                </a:lnTo>
                <a:lnTo>
                  <a:pt x="141360" y="180898"/>
                </a:lnTo>
                <a:lnTo>
                  <a:pt x="75247" y="180898"/>
                </a:lnTo>
                <a:lnTo>
                  <a:pt x="67541" y="172295"/>
                </a:lnTo>
                <a:lnTo>
                  <a:pt x="65205" y="154426"/>
                </a:lnTo>
                <a:lnTo>
                  <a:pt x="65205" y="98074"/>
                </a:lnTo>
                <a:lnTo>
                  <a:pt x="139942" y="98074"/>
                </a:lnTo>
                <a:lnTo>
                  <a:pt x="126174" y="93365"/>
                </a:lnTo>
                <a:lnTo>
                  <a:pt x="109435" y="90285"/>
                </a:lnTo>
                <a:lnTo>
                  <a:pt x="116561" y="87488"/>
                </a:lnTo>
                <a:lnTo>
                  <a:pt x="120213" y="86162"/>
                </a:lnTo>
                <a:lnTo>
                  <a:pt x="65205" y="86162"/>
                </a:lnTo>
                <a:lnTo>
                  <a:pt x="65205" y="22663"/>
                </a:lnTo>
                <a:lnTo>
                  <a:pt x="65904" y="18081"/>
                </a:lnTo>
                <a:lnTo>
                  <a:pt x="69764" y="14202"/>
                </a:lnTo>
                <a:lnTo>
                  <a:pt x="74780" y="12369"/>
                </a:lnTo>
                <a:lnTo>
                  <a:pt x="138926" y="12369"/>
                </a:lnTo>
                <a:lnTo>
                  <a:pt x="129485" y="5568"/>
                </a:lnTo>
                <a:lnTo>
                  <a:pt x="118377" y="2344"/>
                </a:lnTo>
                <a:lnTo>
                  <a:pt x="105072" y="553"/>
                </a:lnTo>
                <a:lnTo>
                  <a:pt x="89159" y="0"/>
                </a:lnTo>
                <a:close/>
              </a:path>
              <a:path w="166370" h="195579">
                <a:moveTo>
                  <a:pt x="139942" y="98074"/>
                </a:moveTo>
                <a:lnTo>
                  <a:pt x="65205" y="98074"/>
                </a:lnTo>
                <a:lnTo>
                  <a:pt x="76947" y="98221"/>
                </a:lnTo>
                <a:lnTo>
                  <a:pt x="93354" y="100709"/>
                </a:lnTo>
                <a:lnTo>
                  <a:pt x="106147" y="106278"/>
                </a:lnTo>
                <a:lnTo>
                  <a:pt x="115306" y="114938"/>
                </a:lnTo>
                <a:lnTo>
                  <a:pt x="120813" y="126698"/>
                </a:lnTo>
                <a:lnTo>
                  <a:pt x="122649" y="141568"/>
                </a:lnTo>
                <a:lnTo>
                  <a:pt x="120243" y="156849"/>
                </a:lnTo>
                <a:lnTo>
                  <a:pt x="113869" y="168270"/>
                </a:lnTo>
                <a:lnTo>
                  <a:pt x="103958" y="175982"/>
                </a:lnTo>
                <a:lnTo>
                  <a:pt x="90941" y="180141"/>
                </a:lnTo>
                <a:lnTo>
                  <a:pt x="75247" y="180898"/>
                </a:lnTo>
                <a:lnTo>
                  <a:pt x="141360" y="180898"/>
                </a:lnTo>
                <a:lnTo>
                  <a:pt x="165335" y="142550"/>
                </a:lnTo>
                <a:lnTo>
                  <a:pt x="165883" y="125437"/>
                </a:lnTo>
                <a:lnTo>
                  <a:pt x="160706" y="114159"/>
                </a:lnTo>
                <a:lnTo>
                  <a:pt x="152141" y="105153"/>
                </a:lnTo>
                <a:lnTo>
                  <a:pt x="140520" y="98271"/>
                </a:lnTo>
                <a:lnTo>
                  <a:pt x="139942" y="98074"/>
                </a:lnTo>
                <a:close/>
              </a:path>
              <a:path w="166370" h="195579">
                <a:moveTo>
                  <a:pt x="138926" y="12369"/>
                </a:moveTo>
                <a:lnTo>
                  <a:pt x="74780" y="12369"/>
                </a:lnTo>
                <a:lnTo>
                  <a:pt x="84469" y="12496"/>
                </a:lnTo>
                <a:lnTo>
                  <a:pt x="95410" y="15427"/>
                </a:lnTo>
                <a:lnTo>
                  <a:pt x="104745" y="22961"/>
                </a:lnTo>
                <a:lnTo>
                  <a:pt x="111202" y="36056"/>
                </a:lnTo>
                <a:lnTo>
                  <a:pt x="113511" y="55668"/>
                </a:lnTo>
                <a:lnTo>
                  <a:pt x="109892" y="69224"/>
                </a:lnTo>
                <a:lnTo>
                  <a:pt x="101904" y="78730"/>
                </a:lnTo>
                <a:lnTo>
                  <a:pt x="89354" y="84328"/>
                </a:lnTo>
                <a:lnTo>
                  <a:pt x="72044" y="86162"/>
                </a:lnTo>
                <a:lnTo>
                  <a:pt x="120213" y="86162"/>
                </a:lnTo>
                <a:lnTo>
                  <a:pt x="153507" y="53608"/>
                </a:lnTo>
                <a:lnTo>
                  <a:pt x="155377" y="36123"/>
                </a:lnTo>
                <a:lnTo>
                  <a:pt x="151233" y="25287"/>
                </a:lnTo>
                <a:lnTo>
                  <a:pt x="142866" y="15208"/>
                </a:lnTo>
                <a:lnTo>
                  <a:pt x="138926" y="1236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118613" y="6046348"/>
            <a:ext cx="149860" cy="150495"/>
          </a:xfrm>
          <a:custGeom>
            <a:avLst/>
            <a:gdLst/>
            <a:ahLst/>
            <a:cxnLst/>
            <a:rect l="l" t="t" r="r" b="b"/>
            <a:pathLst>
              <a:path w="149859" h="150495">
                <a:moveTo>
                  <a:pt x="73745" y="0"/>
                </a:moveTo>
                <a:lnTo>
                  <a:pt x="32906" y="12373"/>
                </a:lnTo>
                <a:lnTo>
                  <a:pt x="8031" y="43044"/>
                </a:lnTo>
                <a:lnTo>
                  <a:pt x="0" y="86529"/>
                </a:lnTo>
                <a:lnTo>
                  <a:pt x="2951" y="99942"/>
                </a:lnTo>
                <a:lnTo>
                  <a:pt x="24846" y="132511"/>
                </a:lnTo>
                <a:lnTo>
                  <a:pt x="64456" y="149312"/>
                </a:lnTo>
                <a:lnTo>
                  <a:pt x="81187" y="150461"/>
                </a:lnTo>
                <a:lnTo>
                  <a:pt x="95049" y="148116"/>
                </a:lnTo>
                <a:lnTo>
                  <a:pt x="107925" y="143499"/>
                </a:lnTo>
                <a:lnTo>
                  <a:pt x="112717" y="140701"/>
                </a:lnTo>
                <a:lnTo>
                  <a:pt x="71208" y="140701"/>
                </a:lnTo>
                <a:lnTo>
                  <a:pt x="60002" y="136350"/>
                </a:lnTo>
                <a:lnTo>
                  <a:pt x="37598" y="103785"/>
                </a:lnTo>
                <a:lnTo>
                  <a:pt x="33076" y="71460"/>
                </a:lnTo>
                <a:lnTo>
                  <a:pt x="33092" y="69449"/>
                </a:lnTo>
                <a:lnTo>
                  <a:pt x="45710" y="25482"/>
                </a:lnTo>
                <a:lnTo>
                  <a:pt x="78826" y="9900"/>
                </a:lnTo>
                <a:lnTo>
                  <a:pt x="113113" y="9900"/>
                </a:lnTo>
                <a:lnTo>
                  <a:pt x="102640" y="4938"/>
                </a:lnTo>
                <a:lnTo>
                  <a:pt x="88750" y="1255"/>
                </a:lnTo>
                <a:lnTo>
                  <a:pt x="73745" y="0"/>
                </a:lnTo>
                <a:close/>
              </a:path>
              <a:path w="149859" h="150495">
                <a:moveTo>
                  <a:pt x="113113" y="9900"/>
                </a:moveTo>
                <a:lnTo>
                  <a:pt x="78826" y="9900"/>
                </a:lnTo>
                <a:lnTo>
                  <a:pt x="89215" y="13661"/>
                </a:lnTo>
                <a:lnTo>
                  <a:pt x="98212" y="20863"/>
                </a:lnTo>
                <a:lnTo>
                  <a:pt x="105596" y="31319"/>
                </a:lnTo>
                <a:lnTo>
                  <a:pt x="111145" y="44840"/>
                </a:lnTo>
                <a:lnTo>
                  <a:pt x="114638" y="61238"/>
                </a:lnTo>
                <a:lnTo>
                  <a:pt x="115851" y="80325"/>
                </a:lnTo>
                <a:lnTo>
                  <a:pt x="114425" y="98917"/>
                </a:lnTo>
                <a:lnTo>
                  <a:pt x="95046" y="134341"/>
                </a:lnTo>
                <a:lnTo>
                  <a:pt x="71208" y="140701"/>
                </a:lnTo>
                <a:lnTo>
                  <a:pt x="112717" y="140701"/>
                </a:lnTo>
                <a:lnTo>
                  <a:pt x="144255" y="104334"/>
                </a:lnTo>
                <a:lnTo>
                  <a:pt x="149594" y="73751"/>
                </a:lnTo>
                <a:lnTo>
                  <a:pt x="149437" y="68545"/>
                </a:lnTo>
                <a:lnTo>
                  <a:pt x="135278" y="28862"/>
                </a:lnTo>
                <a:lnTo>
                  <a:pt x="115181" y="10880"/>
                </a:lnTo>
                <a:lnTo>
                  <a:pt x="113113" y="990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309002" y="604630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81194" y="0"/>
                </a:moveTo>
                <a:lnTo>
                  <a:pt x="69795" y="2962"/>
                </a:lnTo>
                <a:lnTo>
                  <a:pt x="20017" y="127592"/>
                </a:lnTo>
                <a:lnTo>
                  <a:pt x="12589" y="136489"/>
                </a:lnTo>
                <a:lnTo>
                  <a:pt x="243" y="139551"/>
                </a:lnTo>
                <a:lnTo>
                  <a:pt x="0" y="147340"/>
                </a:lnTo>
                <a:lnTo>
                  <a:pt x="49276" y="147340"/>
                </a:lnTo>
                <a:lnTo>
                  <a:pt x="49276" y="139551"/>
                </a:lnTo>
                <a:lnTo>
                  <a:pt x="33316" y="137719"/>
                </a:lnTo>
                <a:lnTo>
                  <a:pt x="32860" y="134512"/>
                </a:lnTo>
                <a:lnTo>
                  <a:pt x="36052" y="123974"/>
                </a:lnTo>
                <a:lnTo>
                  <a:pt x="38545" y="115025"/>
                </a:lnTo>
                <a:lnTo>
                  <a:pt x="41524" y="107023"/>
                </a:lnTo>
                <a:lnTo>
                  <a:pt x="43804" y="100151"/>
                </a:lnTo>
                <a:lnTo>
                  <a:pt x="117398" y="100151"/>
                </a:lnTo>
                <a:lnTo>
                  <a:pt x="115736" y="95694"/>
                </a:lnTo>
                <a:lnTo>
                  <a:pt x="113064" y="88453"/>
                </a:lnTo>
                <a:lnTo>
                  <a:pt x="82106" y="88453"/>
                </a:lnTo>
                <a:lnTo>
                  <a:pt x="47708" y="88332"/>
                </a:lnTo>
                <a:lnTo>
                  <a:pt x="51952" y="76493"/>
                </a:lnTo>
                <a:lnTo>
                  <a:pt x="56190" y="64618"/>
                </a:lnTo>
                <a:lnTo>
                  <a:pt x="60509" y="52656"/>
                </a:lnTo>
                <a:lnTo>
                  <a:pt x="64992" y="40561"/>
                </a:lnTo>
                <a:lnTo>
                  <a:pt x="95684" y="40561"/>
                </a:lnTo>
                <a:lnTo>
                  <a:pt x="81194" y="0"/>
                </a:lnTo>
                <a:close/>
              </a:path>
              <a:path w="147954" h="147954">
                <a:moveTo>
                  <a:pt x="117398" y="100151"/>
                </a:moveTo>
                <a:lnTo>
                  <a:pt x="43804" y="100151"/>
                </a:lnTo>
                <a:lnTo>
                  <a:pt x="86604" y="101277"/>
                </a:lnTo>
                <a:lnTo>
                  <a:pt x="91179" y="114101"/>
                </a:lnTo>
                <a:lnTo>
                  <a:pt x="95087" y="125104"/>
                </a:lnTo>
                <a:lnTo>
                  <a:pt x="98522" y="134970"/>
                </a:lnTo>
                <a:lnTo>
                  <a:pt x="97366" y="137719"/>
                </a:lnTo>
                <a:lnTo>
                  <a:pt x="84386" y="139551"/>
                </a:lnTo>
                <a:lnTo>
                  <a:pt x="84386" y="147340"/>
                </a:lnTo>
                <a:lnTo>
                  <a:pt x="147555" y="147340"/>
                </a:lnTo>
                <a:lnTo>
                  <a:pt x="143825" y="139033"/>
                </a:lnTo>
                <a:lnTo>
                  <a:pt x="134989" y="135544"/>
                </a:lnTo>
                <a:lnTo>
                  <a:pt x="128111" y="126301"/>
                </a:lnTo>
                <a:lnTo>
                  <a:pt x="120147" y="107522"/>
                </a:lnTo>
                <a:lnTo>
                  <a:pt x="117398" y="100151"/>
                </a:lnTo>
                <a:close/>
              </a:path>
              <a:path w="147954" h="147954">
                <a:moveTo>
                  <a:pt x="95684" y="40561"/>
                </a:moveTo>
                <a:lnTo>
                  <a:pt x="65691" y="40561"/>
                </a:lnTo>
                <a:lnTo>
                  <a:pt x="82106" y="88453"/>
                </a:lnTo>
                <a:lnTo>
                  <a:pt x="113064" y="88453"/>
                </a:lnTo>
                <a:lnTo>
                  <a:pt x="111361" y="83835"/>
                </a:lnTo>
                <a:lnTo>
                  <a:pt x="107013" y="71946"/>
                </a:lnTo>
                <a:lnTo>
                  <a:pt x="102689" y="60027"/>
                </a:lnTo>
                <a:lnTo>
                  <a:pt x="98381" y="48079"/>
                </a:lnTo>
                <a:lnTo>
                  <a:pt x="95684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508083" y="6049728"/>
            <a:ext cx="137795" cy="146050"/>
          </a:xfrm>
          <a:custGeom>
            <a:avLst/>
            <a:gdLst/>
            <a:ahLst/>
            <a:cxnLst/>
            <a:rect l="l" t="t" r="r" b="b"/>
            <a:pathLst>
              <a:path w="137795" h="146050">
                <a:moveTo>
                  <a:pt x="94854" y="82039"/>
                </a:moveTo>
                <a:lnTo>
                  <a:pt x="59064" y="82039"/>
                </a:lnTo>
                <a:lnTo>
                  <a:pt x="62925" y="84787"/>
                </a:lnTo>
                <a:lnTo>
                  <a:pt x="70508" y="98856"/>
                </a:lnTo>
                <a:lnTo>
                  <a:pt x="91050" y="132926"/>
                </a:lnTo>
                <a:lnTo>
                  <a:pt x="129741" y="145752"/>
                </a:lnTo>
                <a:lnTo>
                  <a:pt x="132477" y="145752"/>
                </a:lnTo>
                <a:lnTo>
                  <a:pt x="135000" y="145996"/>
                </a:lnTo>
                <a:lnTo>
                  <a:pt x="136368" y="145996"/>
                </a:lnTo>
                <a:lnTo>
                  <a:pt x="137736" y="138879"/>
                </a:lnTo>
                <a:lnTo>
                  <a:pt x="132720" y="137047"/>
                </a:lnTo>
                <a:lnTo>
                  <a:pt x="129072" y="134542"/>
                </a:lnTo>
                <a:lnTo>
                  <a:pt x="101325" y="95643"/>
                </a:lnTo>
                <a:lnTo>
                  <a:pt x="95137" y="83082"/>
                </a:lnTo>
                <a:lnTo>
                  <a:pt x="94854" y="82039"/>
                </a:lnTo>
                <a:close/>
              </a:path>
              <a:path w="137795" h="146050">
                <a:moveTo>
                  <a:pt x="62712" y="0"/>
                </a:moveTo>
                <a:lnTo>
                  <a:pt x="911" y="0"/>
                </a:lnTo>
                <a:lnTo>
                  <a:pt x="5115" y="8300"/>
                </a:lnTo>
                <a:lnTo>
                  <a:pt x="16576" y="13383"/>
                </a:lnTo>
                <a:lnTo>
                  <a:pt x="18938" y="29352"/>
                </a:lnTo>
                <a:lnTo>
                  <a:pt x="18809" y="120211"/>
                </a:lnTo>
                <a:lnTo>
                  <a:pt x="14569" y="132514"/>
                </a:lnTo>
                <a:lnTo>
                  <a:pt x="0" y="136130"/>
                </a:lnTo>
                <a:lnTo>
                  <a:pt x="0" y="143919"/>
                </a:lnTo>
                <a:lnTo>
                  <a:pt x="66573" y="143919"/>
                </a:lnTo>
                <a:lnTo>
                  <a:pt x="61214" y="135574"/>
                </a:lnTo>
                <a:lnTo>
                  <a:pt x="50021" y="130349"/>
                </a:lnTo>
                <a:lnTo>
                  <a:pt x="47665" y="114353"/>
                </a:lnTo>
                <a:lnTo>
                  <a:pt x="47665" y="82039"/>
                </a:lnTo>
                <a:lnTo>
                  <a:pt x="94854" y="82039"/>
                </a:lnTo>
                <a:lnTo>
                  <a:pt x="92499" y="73334"/>
                </a:lnTo>
                <a:lnTo>
                  <a:pt x="47665" y="73334"/>
                </a:lnTo>
                <a:lnTo>
                  <a:pt x="47665" y="14691"/>
                </a:lnTo>
                <a:lnTo>
                  <a:pt x="48121" y="12400"/>
                </a:lnTo>
                <a:lnTo>
                  <a:pt x="49701" y="11026"/>
                </a:lnTo>
                <a:lnTo>
                  <a:pt x="51069" y="9651"/>
                </a:lnTo>
                <a:lnTo>
                  <a:pt x="54048" y="8949"/>
                </a:lnTo>
                <a:lnTo>
                  <a:pt x="102093" y="8949"/>
                </a:lnTo>
                <a:lnTo>
                  <a:pt x="100594" y="7582"/>
                </a:lnTo>
                <a:lnTo>
                  <a:pt x="91036" y="3164"/>
                </a:lnTo>
                <a:lnTo>
                  <a:pt x="78727" y="739"/>
                </a:lnTo>
                <a:lnTo>
                  <a:pt x="62712" y="0"/>
                </a:lnTo>
                <a:close/>
              </a:path>
              <a:path w="137795" h="146050">
                <a:moveTo>
                  <a:pt x="102093" y="8949"/>
                </a:moveTo>
                <a:lnTo>
                  <a:pt x="54048" y="8949"/>
                </a:lnTo>
                <a:lnTo>
                  <a:pt x="64830" y="9453"/>
                </a:lnTo>
                <a:lnTo>
                  <a:pt x="74996" y="14318"/>
                </a:lnTo>
                <a:lnTo>
                  <a:pt x="82646" y="25535"/>
                </a:lnTo>
                <a:lnTo>
                  <a:pt x="85612" y="44552"/>
                </a:lnTo>
                <a:lnTo>
                  <a:pt x="82599" y="57496"/>
                </a:lnTo>
                <a:lnTo>
                  <a:pt x="75023" y="67378"/>
                </a:lnTo>
                <a:lnTo>
                  <a:pt x="70220" y="71745"/>
                </a:lnTo>
                <a:lnTo>
                  <a:pt x="62712" y="73334"/>
                </a:lnTo>
                <a:lnTo>
                  <a:pt x="92499" y="73334"/>
                </a:lnTo>
                <a:lnTo>
                  <a:pt x="92333" y="72722"/>
                </a:lnTo>
                <a:lnTo>
                  <a:pt x="101859" y="66877"/>
                </a:lnTo>
                <a:lnTo>
                  <a:pt x="109542" y="58187"/>
                </a:lnTo>
                <a:lnTo>
                  <a:pt x="114474" y="45541"/>
                </a:lnTo>
                <a:lnTo>
                  <a:pt x="115748" y="27828"/>
                </a:lnTo>
                <a:lnTo>
                  <a:pt x="110146" y="16292"/>
                </a:lnTo>
                <a:lnTo>
                  <a:pt x="102093" y="894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92329" y="6049728"/>
            <a:ext cx="151130" cy="144145"/>
          </a:xfrm>
          <a:custGeom>
            <a:avLst/>
            <a:gdLst/>
            <a:ahLst/>
            <a:cxnLst/>
            <a:rect l="l" t="t" r="r" b="b"/>
            <a:pathLst>
              <a:path w="151129" h="144145">
                <a:moveTo>
                  <a:pt x="68184" y="0"/>
                </a:moveTo>
                <a:lnTo>
                  <a:pt x="1823" y="0"/>
                </a:lnTo>
                <a:lnTo>
                  <a:pt x="5976" y="8279"/>
                </a:lnTo>
                <a:lnTo>
                  <a:pt x="17269" y="13048"/>
                </a:lnTo>
                <a:lnTo>
                  <a:pt x="19607" y="29565"/>
                </a:lnTo>
                <a:lnTo>
                  <a:pt x="19455" y="120995"/>
                </a:lnTo>
                <a:lnTo>
                  <a:pt x="15088" y="132838"/>
                </a:lnTo>
                <a:lnTo>
                  <a:pt x="0" y="136130"/>
                </a:lnTo>
                <a:lnTo>
                  <a:pt x="0" y="143919"/>
                </a:lnTo>
                <a:lnTo>
                  <a:pt x="67108" y="143608"/>
                </a:lnTo>
                <a:lnTo>
                  <a:pt x="104855" y="135467"/>
                </a:lnTo>
                <a:lnTo>
                  <a:pt x="107176" y="134328"/>
                </a:lnTo>
                <a:lnTo>
                  <a:pt x="63102" y="134328"/>
                </a:lnTo>
                <a:lnTo>
                  <a:pt x="51803" y="128495"/>
                </a:lnTo>
                <a:lnTo>
                  <a:pt x="49033" y="112979"/>
                </a:lnTo>
                <a:lnTo>
                  <a:pt x="49033" y="17898"/>
                </a:lnTo>
                <a:lnTo>
                  <a:pt x="49489" y="14233"/>
                </a:lnTo>
                <a:lnTo>
                  <a:pt x="51525" y="12156"/>
                </a:lnTo>
                <a:lnTo>
                  <a:pt x="52893" y="10781"/>
                </a:lnTo>
                <a:lnTo>
                  <a:pt x="57453" y="9193"/>
                </a:lnTo>
                <a:lnTo>
                  <a:pt x="116489" y="9193"/>
                </a:lnTo>
                <a:lnTo>
                  <a:pt x="109488" y="5997"/>
                </a:lnTo>
                <a:lnTo>
                  <a:pt x="97138" y="2589"/>
                </a:lnTo>
                <a:lnTo>
                  <a:pt x="83357" y="628"/>
                </a:lnTo>
                <a:lnTo>
                  <a:pt x="68184" y="0"/>
                </a:lnTo>
                <a:close/>
              </a:path>
              <a:path w="151129" h="144145">
                <a:moveTo>
                  <a:pt x="116489" y="9193"/>
                </a:moveTo>
                <a:lnTo>
                  <a:pt x="57453" y="9193"/>
                </a:lnTo>
                <a:lnTo>
                  <a:pt x="71963" y="9525"/>
                </a:lnTo>
                <a:lnTo>
                  <a:pt x="83459" y="12228"/>
                </a:lnTo>
                <a:lnTo>
                  <a:pt x="114424" y="48898"/>
                </a:lnTo>
                <a:lnTo>
                  <a:pt x="117096" y="81433"/>
                </a:lnTo>
                <a:lnTo>
                  <a:pt x="114055" y="96833"/>
                </a:lnTo>
                <a:lnTo>
                  <a:pt x="90115" y="128040"/>
                </a:lnTo>
                <a:lnTo>
                  <a:pt x="63102" y="134328"/>
                </a:lnTo>
                <a:lnTo>
                  <a:pt x="107176" y="134328"/>
                </a:lnTo>
                <a:lnTo>
                  <a:pt x="141537" y="104465"/>
                </a:lnTo>
                <a:lnTo>
                  <a:pt x="150912" y="63599"/>
                </a:lnTo>
                <a:lnTo>
                  <a:pt x="148998" y="49771"/>
                </a:lnTo>
                <a:lnTo>
                  <a:pt x="144570" y="37561"/>
                </a:lnTo>
                <a:lnTo>
                  <a:pt x="138020" y="26871"/>
                </a:lnTo>
                <a:lnTo>
                  <a:pt x="129740" y="17605"/>
                </a:lnTo>
                <a:lnTo>
                  <a:pt x="120368" y="10964"/>
                </a:lnTo>
                <a:lnTo>
                  <a:pt x="116489" y="9193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277081" y="6372624"/>
            <a:ext cx="1126891" cy="15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76261" y="6372624"/>
            <a:ext cx="1364748" cy="14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259067" y="6253921"/>
            <a:ext cx="2595245" cy="79375"/>
          </a:xfrm>
          <a:custGeom>
            <a:avLst/>
            <a:gdLst/>
            <a:ahLst/>
            <a:cxnLst/>
            <a:rect l="l" t="t" r="r" b="b"/>
            <a:pathLst>
              <a:path w="2595245" h="79375">
                <a:moveTo>
                  <a:pt x="1297233" y="0"/>
                </a:moveTo>
                <a:lnTo>
                  <a:pt x="1262122" y="35289"/>
                </a:lnTo>
                <a:lnTo>
                  <a:pt x="0" y="35289"/>
                </a:lnTo>
                <a:lnTo>
                  <a:pt x="0" y="43768"/>
                </a:lnTo>
                <a:lnTo>
                  <a:pt x="1262122" y="43768"/>
                </a:lnTo>
                <a:lnTo>
                  <a:pt x="1297233" y="79057"/>
                </a:lnTo>
                <a:lnTo>
                  <a:pt x="1314332" y="61871"/>
                </a:lnTo>
                <a:lnTo>
                  <a:pt x="1297233" y="61871"/>
                </a:lnTo>
                <a:lnTo>
                  <a:pt x="1275102" y="39415"/>
                </a:lnTo>
                <a:lnTo>
                  <a:pt x="1297233" y="17186"/>
                </a:lnTo>
                <a:lnTo>
                  <a:pt x="1314332" y="17186"/>
                </a:lnTo>
                <a:lnTo>
                  <a:pt x="1297233" y="0"/>
                </a:lnTo>
                <a:close/>
              </a:path>
              <a:path w="2595245" h="79375">
                <a:moveTo>
                  <a:pt x="1314332" y="17186"/>
                </a:moveTo>
                <a:lnTo>
                  <a:pt x="1297233" y="17186"/>
                </a:lnTo>
                <a:lnTo>
                  <a:pt x="1319576" y="39415"/>
                </a:lnTo>
                <a:lnTo>
                  <a:pt x="1297233" y="61871"/>
                </a:lnTo>
                <a:lnTo>
                  <a:pt x="1314332" y="61871"/>
                </a:lnTo>
                <a:lnTo>
                  <a:pt x="1332343" y="43768"/>
                </a:lnTo>
                <a:lnTo>
                  <a:pt x="2594709" y="43768"/>
                </a:lnTo>
                <a:lnTo>
                  <a:pt x="2594709" y="35289"/>
                </a:lnTo>
                <a:lnTo>
                  <a:pt x="1332343" y="35289"/>
                </a:lnTo>
                <a:lnTo>
                  <a:pt x="1314332" y="17186"/>
                </a:lnTo>
                <a:close/>
              </a:path>
            </a:pathLst>
          </a:custGeom>
          <a:solidFill>
            <a:srgbClr val="FD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864021" y="6372395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4" h="52070">
                <a:moveTo>
                  <a:pt x="32830" y="0"/>
                </a:moveTo>
                <a:lnTo>
                  <a:pt x="18695" y="0"/>
                </a:lnTo>
                <a:lnTo>
                  <a:pt x="12554" y="2519"/>
                </a:lnTo>
                <a:lnTo>
                  <a:pt x="2523" y="12605"/>
                </a:lnTo>
                <a:lnTo>
                  <a:pt x="0" y="18790"/>
                </a:lnTo>
                <a:lnTo>
                  <a:pt x="0" y="32998"/>
                </a:lnTo>
                <a:lnTo>
                  <a:pt x="2523" y="38957"/>
                </a:lnTo>
                <a:lnTo>
                  <a:pt x="12554" y="49040"/>
                </a:lnTo>
                <a:lnTo>
                  <a:pt x="18482" y="51559"/>
                </a:lnTo>
                <a:lnTo>
                  <a:pt x="32830" y="51559"/>
                </a:lnTo>
                <a:lnTo>
                  <a:pt x="38758" y="49040"/>
                </a:lnTo>
                <a:lnTo>
                  <a:pt x="39669" y="48123"/>
                </a:lnTo>
                <a:lnTo>
                  <a:pt x="19607" y="48123"/>
                </a:lnTo>
                <a:lnTo>
                  <a:pt x="14378" y="46062"/>
                </a:lnTo>
                <a:lnTo>
                  <a:pt x="5714" y="37351"/>
                </a:lnTo>
                <a:lnTo>
                  <a:pt x="3647" y="32082"/>
                </a:lnTo>
                <a:lnTo>
                  <a:pt x="3647" y="19706"/>
                </a:lnTo>
                <a:lnTo>
                  <a:pt x="5714" y="14437"/>
                </a:lnTo>
                <a:lnTo>
                  <a:pt x="14378" y="5729"/>
                </a:lnTo>
                <a:lnTo>
                  <a:pt x="19607" y="3665"/>
                </a:lnTo>
                <a:lnTo>
                  <a:pt x="39897" y="3665"/>
                </a:lnTo>
                <a:lnTo>
                  <a:pt x="38758" y="2519"/>
                </a:lnTo>
                <a:lnTo>
                  <a:pt x="32830" y="0"/>
                </a:lnTo>
                <a:close/>
              </a:path>
              <a:path w="51434" h="52070">
                <a:moveTo>
                  <a:pt x="39897" y="3665"/>
                </a:moveTo>
                <a:lnTo>
                  <a:pt x="31705" y="3665"/>
                </a:lnTo>
                <a:lnTo>
                  <a:pt x="36934" y="5729"/>
                </a:lnTo>
                <a:lnTo>
                  <a:pt x="45598" y="14437"/>
                </a:lnTo>
                <a:lnTo>
                  <a:pt x="47665" y="19706"/>
                </a:lnTo>
                <a:lnTo>
                  <a:pt x="47665" y="32082"/>
                </a:lnTo>
                <a:lnTo>
                  <a:pt x="45598" y="37351"/>
                </a:lnTo>
                <a:lnTo>
                  <a:pt x="36934" y="46062"/>
                </a:lnTo>
                <a:lnTo>
                  <a:pt x="31705" y="48123"/>
                </a:lnTo>
                <a:lnTo>
                  <a:pt x="39669" y="48123"/>
                </a:lnTo>
                <a:lnTo>
                  <a:pt x="48789" y="38957"/>
                </a:lnTo>
                <a:lnTo>
                  <a:pt x="51312" y="32998"/>
                </a:lnTo>
                <a:lnTo>
                  <a:pt x="51312" y="18561"/>
                </a:lnTo>
                <a:lnTo>
                  <a:pt x="48789" y="12605"/>
                </a:lnTo>
                <a:lnTo>
                  <a:pt x="39897" y="3665"/>
                </a:lnTo>
                <a:close/>
              </a:path>
              <a:path w="51434" h="52070">
                <a:moveTo>
                  <a:pt x="28726" y="11456"/>
                </a:moveTo>
                <a:lnTo>
                  <a:pt x="15290" y="11456"/>
                </a:lnTo>
                <a:lnTo>
                  <a:pt x="15290" y="39874"/>
                </a:lnTo>
                <a:lnTo>
                  <a:pt x="20306" y="39874"/>
                </a:lnTo>
                <a:lnTo>
                  <a:pt x="20306" y="28643"/>
                </a:lnTo>
                <a:lnTo>
                  <a:pt x="34692" y="28643"/>
                </a:lnTo>
                <a:lnTo>
                  <a:pt x="34198" y="27956"/>
                </a:lnTo>
                <a:lnTo>
                  <a:pt x="32617" y="27039"/>
                </a:lnTo>
                <a:lnTo>
                  <a:pt x="30337" y="26810"/>
                </a:lnTo>
                <a:lnTo>
                  <a:pt x="32161" y="26352"/>
                </a:lnTo>
                <a:lnTo>
                  <a:pt x="33529" y="25894"/>
                </a:lnTo>
                <a:lnTo>
                  <a:pt x="34441" y="25436"/>
                </a:lnTo>
                <a:lnTo>
                  <a:pt x="34745" y="25207"/>
                </a:lnTo>
                <a:lnTo>
                  <a:pt x="20306" y="25207"/>
                </a:lnTo>
                <a:lnTo>
                  <a:pt x="20306" y="14895"/>
                </a:lnTo>
                <a:lnTo>
                  <a:pt x="36431" y="14895"/>
                </a:lnTo>
                <a:lnTo>
                  <a:pt x="35809" y="13750"/>
                </a:lnTo>
                <a:lnTo>
                  <a:pt x="32830" y="12605"/>
                </a:lnTo>
                <a:lnTo>
                  <a:pt x="31249" y="11914"/>
                </a:lnTo>
                <a:lnTo>
                  <a:pt x="28726" y="11456"/>
                </a:lnTo>
                <a:close/>
              </a:path>
              <a:path w="51434" h="52070">
                <a:moveTo>
                  <a:pt x="34692" y="28643"/>
                </a:moveTo>
                <a:lnTo>
                  <a:pt x="26902" y="28643"/>
                </a:lnTo>
                <a:lnTo>
                  <a:pt x="28726" y="29101"/>
                </a:lnTo>
                <a:lnTo>
                  <a:pt x="29638" y="29562"/>
                </a:lnTo>
                <a:lnTo>
                  <a:pt x="31462" y="30708"/>
                </a:lnTo>
                <a:lnTo>
                  <a:pt x="32374" y="32769"/>
                </a:lnTo>
                <a:lnTo>
                  <a:pt x="32374" y="39415"/>
                </a:lnTo>
                <a:lnTo>
                  <a:pt x="32617" y="39415"/>
                </a:lnTo>
                <a:lnTo>
                  <a:pt x="32617" y="39874"/>
                </a:lnTo>
                <a:lnTo>
                  <a:pt x="37177" y="39874"/>
                </a:lnTo>
                <a:lnTo>
                  <a:pt x="37177" y="39415"/>
                </a:lnTo>
                <a:lnTo>
                  <a:pt x="36934" y="39186"/>
                </a:lnTo>
                <a:lnTo>
                  <a:pt x="36934" y="38041"/>
                </a:lnTo>
                <a:lnTo>
                  <a:pt x="36721" y="37351"/>
                </a:lnTo>
                <a:lnTo>
                  <a:pt x="36721" y="32540"/>
                </a:lnTo>
                <a:lnTo>
                  <a:pt x="36265" y="30937"/>
                </a:lnTo>
                <a:lnTo>
                  <a:pt x="35353" y="29562"/>
                </a:lnTo>
                <a:lnTo>
                  <a:pt x="34692" y="28643"/>
                </a:lnTo>
                <a:close/>
              </a:path>
              <a:path w="51434" h="52070">
                <a:moveTo>
                  <a:pt x="36431" y="14895"/>
                </a:moveTo>
                <a:lnTo>
                  <a:pt x="27358" y="14895"/>
                </a:lnTo>
                <a:lnTo>
                  <a:pt x="29182" y="15354"/>
                </a:lnTo>
                <a:lnTo>
                  <a:pt x="30550" y="16041"/>
                </a:lnTo>
                <a:lnTo>
                  <a:pt x="31705" y="16728"/>
                </a:lnTo>
                <a:lnTo>
                  <a:pt x="32374" y="18102"/>
                </a:lnTo>
                <a:lnTo>
                  <a:pt x="32374" y="22229"/>
                </a:lnTo>
                <a:lnTo>
                  <a:pt x="31462" y="23832"/>
                </a:lnTo>
                <a:lnTo>
                  <a:pt x="29425" y="24520"/>
                </a:lnTo>
                <a:lnTo>
                  <a:pt x="28513" y="24978"/>
                </a:lnTo>
                <a:lnTo>
                  <a:pt x="26902" y="25207"/>
                </a:lnTo>
                <a:lnTo>
                  <a:pt x="34745" y="25207"/>
                </a:lnTo>
                <a:lnTo>
                  <a:pt x="36265" y="24061"/>
                </a:lnTo>
                <a:lnTo>
                  <a:pt x="37177" y="22229"/>
                </a:lnTo>
                <a:lnTo>
                  <a:pt x="37177" y="16270"/>
                </a:lnTo>
                <a:lnTo>
                  <a:pt x="36431" y="14895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D091-9820-4527-917D-6CB53D5B8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62B4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47857"/>
            <a:ext cx="3676219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Placeholder 21"/>
          <p:cNvSpPr txBox="1">
            <a:spLocks/>
          </p:cNvSpPr>
          <p:nvPr/>
        </p:nvSpPr>
        <p:spPr>
          <a:xfrm>
            <a:off x="0" y="468083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kern="1200" baseline="0">
                <a:solidFill>
                  <a:srgbClr val="162B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/>
              <a:t>The University of Mississippi</a:t>
            </a:r>
          </a:p>
        </p:txBody>
      </p:sp>
      <p:pic>
        <p:nvPicPr>
          <p:cNvPr id="12" name="Picture 11" descr="Crest_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4" y="1404195"/>
            <a:ext cx="1163463" cy="1415205"/>
          </a:xfrm>
          <a:prstGeom prst="rect">
            <a:avLst/>
          </a:prstGeom>
        </p:spPr>
      </p:pic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309597" y="2047857"/>
            <a:ext cx="3675908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D95E-DDA2-4F30-AE64-10BCC106E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2058357"/>
            <a:ext cx="8503920" cy="443484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3988" y="98425"/>
            <a:ext cx="8834437" cy="9858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1752" y="6609451"/>
            <a:ext cx="6860659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restUM-Horizontal_186_2767-TM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28" y="6324600"/>
            <a:ext cx="1596324" cy="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62B4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47857"/>
            <a:ext cx="3676219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Placeholder 21"/>
          <p:cNvSpPr txBox="1">
            <a:spLocks/>
          </p:cNvSpPr>
          <p:nvPr userDrawn="1"/>
        </p:nvSpPr>
        <p:spPr>
          <a:xfrm>
            <a:off x="0" y="468083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kern="1200" baseline="0">
                <a:solidFill>
                  <a:srgbClr val="162B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/>
              <a:t>The University of Mississippi</a:t>
            </a:r>
          </a:p>
        </p:txBody>
      </p:sp>
      <p:pic>
        <p:nvPicPr>
          <p:cNvPr id="12" name="Picture 11" descr="Crest_T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4" y="1404195"/>
            <a:ext cx="1163463" cy="1415205"/>
          </a:xfrm>
          <a:prstGeom prst="rect">
            <a:avLst/>
          </a:prstGeom>
        </p:spPr>
      </p:pic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5309597" y="2047857"/>
            <a:ext cx="3675908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 descr="OleMissScript_186-276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4" y="6330957"/>
            <a:ext cx="1170848" cy="37738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01752" y="6609451"/>
            <a:ext cx="7299042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9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8D091-9820-4527-917D-6CB53D5B8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554855" cy="358775"/>
          </a:xfrm>
          <a:custGeom>
            <a:avLst/>
            <a:gdLst/>
            <a:ahLst/>
            <a:cxnLst/>
            <a:rect l="l" t="t" r="r" b="b"/>
            <a:pathLst>
              <a:path w="4554855" h="358775">
                <a:moveTo>
                  <a:pt x="0" y="358542"/>
                </a:moveTo>
                <a:lnTo>
                  <a:pt x="4554855" y="358542"/>
                </a:lnTo>
                <a:lnTo>
                  <a:pt x="4554855" y="0"/>
                </a:lnTo>
                <a:lnTo>
                  <a:pt x="0" y="0"/>
                </a:lnTo>
                <a:lnTo>
                  <a:pt x="0" y="358542"/>
                </a:lnTo>
              </a:path>
            </a:pathLst>
          </a:custGeom>
          <a:solidFill>
            <a:srgbClr val="F9B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89145" y="0"/>
            <a:ext cx="4554855" cy="358775"/>
          </a:xfrm>
          <a:custGeom>
            <a:avLst/>
            <a:gdLst/>
            <a:ahLst/>
            <a:cxnLst/>
            <a:rect l="l" t="t" r="r" b="b"/>
            <a:pathLst>
              <a:path w="4554855" h="358775">
                <a:moveTo>
                  <a:pt x="0" y="358542"/>
                </a:moveTo>
                <a:lnTo>
                  <a:pt x="4554855" y="358542"/>
                </a:lnTo>
                <a:lnTo>
                  <a:pt x="4554855" y="0"/>
                </a:lnTo>
                <a:lnTo>
                  <a:pt x="0" y="0"/>
                </a:lnTo>
                <a:lnTo>
                  <a:pt x="0" y="358542"/>
                </a:lnTo>
              </a:path>
            </a:pathLst>
          </a:custGeom>
          <a:solidFill>
            <a:srgbClr val="3B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70469" y="6019734"/>
            <a:ext cx="212090" cy="198755"/>
          </a:xfrm>
          <a:custGeom>
            <a:avLst/>
            <a:gdLst/>
            <a:ahLst/>
            <a:cxnLst/>
            <a:rect l="l" t="t" r="r" b="b"/>
            <a:pathLst>
              <a:path w="212089" h="198754">
                <a:moveTo>
                  <a:pt x="97514" y="48563"/>
                </a:moveTo>
                <a:lnTo>
                  <a:pt x="46289" y="48563"/>
                </a:lnTo>
                <a:lnTo>
                  <a:pt x="171018" y="198439"/>
                </a:lnTo>
                <a:lnTo>
                  <a:pt x="185384" y="198439"/>
                </a:lnTo>
                <a:lnTo>
                  <a:pt x="185408" y="131763"/>
                </a:lnTo>
                <a:lnTo>
                  <a:pt x="169650" y="131763"/>
                </a:lnTo>
                <a:lnTo>
                  <a:pt x="97514" y="48563"/>
                </a:lnTo>
                <a:close/>
              </a:path>
              <a:path w="212089" h="198754">
                <a:moveTo>
                  <a:pt x="55408" y="0"/>
                </a:moveTo>
                <a:lnTo>
                  <a:pt x="0" y="0"/>
                </a:lnTo>
                <a:lnTo>
                  <a:pt x="7123" y="11257"/>
                </a:lnTo>
                <a:lnTo>
                  <a:pt x="18129" y="15618"/>
                </a:lnTo>
                <a:lnTo>
                  <a:pt x="28032" y="25793"/>
                </a:lnTo>
                <a:lnTo>
                  <a:pt x="30685" y="35949"/>
                </a:lnTo>
                <a:lnTo>
                  <a:pt x="31238" y="53389"/>
                </a:lnTo>
                <a:lnTo>
                  <a:pt x="31188" y="123514"/>
                </a:lnTo>
                <a:lnTo>
                  <a:pt x="26804" y="172224"/>
                </a:lnTo>
                <a:lnTo>
                  <a:pt x="3192" y="184694"/>
                </a:lnTo>
                <a:lnTo>
                  <a:pt x="3192" y="195232"/>
                </a:lnTo>
                <a:lnTo>
                  <a:pt x="76615" y="195232"/>
                </a:lnTo>
                <a:lnTo>
                  <a:pt x="74271" y="184597"/>
                </a:lnTo>
                <a:lnTo>
                  <a:pt x="58794" y="181594"/>
                </a:lnTo>
                <a:lnTo>
                  <a:pt x="50731" y="173425"/>
                </a:lnTo>
                <a:lnTo>
                  <a:pt x="47234" y="158239"/>
                </a:lnTo>
                <a:lnTo>
                  <a:pt x="46457" y="147999"/>
                </a:lnTo>
                <a:lnTo>
                  <a:pt x="45850" y="134311"/>
                </a:lnTo>
                <a:lnTo>
                  <a:pt x="45605" y="116155"/>
                </a:lnTo>
                <a:lnTo>
                  <a:pt x="45605" y="48563"/>
                </a:lnTo>
                <a:lnTo>
                  <a:pt x="97514" y="48563"/>
                </a:lnTo>
                <a:lnTo>
                  <a:pt x="55408" y="0"/>
                </a:lnTo>
                <a:close/>
              </a:path>
              <a:path w="212089" h="198754">
                <a:moveTo>
                  <a:pt x="212062" y="0"/>
                </a:moveTo>
                <a:lnTo>
                  <a:pt x="138868" y="0"/>
                </a:lnTo>
                <a:lnTo>
                  <a:pt x="141869" y="10484"/>
                </a:lnTo>
                <a:lnTo>
                  <a:pt x="157174" y="13648"/>
                </a:lnTo>
                <a:lnTo>
                  <a:pt x="165547" y="21595"/>
                </a:lnTo>
                <a:lnTo>
                  <a:pt x="169121" y="36446"/>
                </a:lnTo>
                <a:lnTo>
                  <a:pt x="169973" y="46885"/>
                </a:lnTo>
                <a:lnTo>
                  <a:pt x="170706" y="60786"/>
                </a:lnTo>
                <a:lnTo>
                  <a:pt x="171018" y="78831"/>
                </a:lnTo>
                <a:lnTo>
                  <a:pt x="171018" y="131763"/>
                </a:lnTo>
                <a:lnTo>
                  <a:pt x="185408" y="131763"/>
                </a:lnTo>
                <a:lnTo>
                  <a:pt x="185430" y="71765"/>
                </a:lnTo>
                <a:lnTo>
                  <a:pt x="187889" y="33345"/>
                </a:lnTo>
                <a:lnTo>
                  <a:pt x="212062" y="10293"/>
                </a:lnTo>
                <a:lnTo>
                  <a:pt x="212062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45012" y="604630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81179" y="0"/>
                </a:moveTo>
                <a:lnTo>
                  <a:pt x="69992" y="2962"/>
                </a:lnTo>
                <a:lnTo>
                  <a:pt x="20132" y="127718"/>
                </a:lnTo>
                <a:lnTo>
                  <a:pt x="12609" y="136512"/>
                </a:lnTo>
                <a:lnTo>
                  <a:pt x="227" y="139551"/>
                </a:lnTo>
                <a:lnTo>
                  <a:pt x="0" y="147340"/>
                </a:lnTo>
                <a:lnTo>
                  <a:pt x="49473" y="147340"/>
                </a:lnTo>
                <a:lnTo>
                  <a:pt x="49473" y="139551"/>
                </a:lnTo>
                <a:lnTo>
                  <a:pt x="33301" y="137719"/>
                </a:lnTo>
                <a:lnTo>
                  <a:pt x="32845" y="134512"/>
                </a:lnTo>
                <a:lnTo>
                  <a:pt x="36037" y="123974"/>
                </a:lnTo>
                <a:lnTo>
                  <a:pt x="38773" y="115025"/>
                </a:lnTo>
                <a:lnTo>
                  <a:pt x="41509" y="107023"/>
                </a:lnTo>
                <a:lnTo>
                  <a:pt x="44002" y="100151"/>
                </a:lnTo>
                <a:lnTo>
                  <a:pt x="117625" y="100151"/>
                </a:lnTo>
                <a:lnTo>
                  <a:pt x="115939" y="95630"/>
                </a:lnTo>
                <a:lnTo>
                  <a:pt x="113289" y="88453"/>
                </a:lnTo>
                <a:lnTo>
                  <a:pt x="82091" y="88453"/>
                </a:lnTo>
                <a:lnTo>
                  <a:pt x="47721" y="88254"/>
                </a:lnTo>
                <a:lnTo>
                  <a:pt x="56220" y="64579"/>
                </a:lnTo>
                <a:lnTo>
                  <a:pt x="60604" y="52637"/>
                </a:lnTo>
                <a:lnTo>
                  <a:pt x="65220" y="40561"/>
                </a:lnTo>
                <a:lnTo>
                  <a:pt x="95844" y="40561"/>
                </a:lnTo>
                <a:lnTo>
                  <a:pt x="81179" y="0"/>
                </a:lnTo>
                <a:close/>
              </a:path>
              <a:path w="147954" h="147954">
                <a:moveTo>
                  <a:pt x="117625" y="100151"/>
                </a:moveTo>
                <a:lnTo>
                  <a:pt x="44002" y="100151"/>
                </a:lnTo>
                <a:lnTo>
                  <a:pt x="86612" y="101277"/>
                </a:lnTo>
                <a:lnTo>
                  <a:pt x="91240" y="114101"/>
                </a:lnTo>
                <a:lnTo>
                  <a:pt x="98506" y="134970"/>
                </a:lnTo>
                <a:lnTo>
                  <a:pt x="97594" y="137719"/>
                </a:lnTo>
                <a:lnTo>
                  <a:pt x="84584" y="139551"/>
                </a:lnTo>
                <a:lnTo>
                  <a:pt x="84584" y="147340"/>
                </a:lnTo>
                <a:lnTo>
                  <a:pt x="147539" y="147340"/>
                </a:lnTo>
                <a:lnTo>
                  <a:pt x="143876" y="139045"/>
                </a:lnTo>
                <a:lnTo>
                  <a:pt x="135017" y="135563"/>
                </a:lnTo>
                <a:lnTo>
                  <a:pt x="128184" y="126304"/>
                </a:lnTo>
                <a:lnTo>
                  <a:pt x="120348" y="107450"/>
                </a:lnTo>
                <a:lnTo>
                  <a:pt x="117625" y="100151"/>
                </a:lnTo>
                <a:close/>
              </a:path>
              <a:path w="147954" h="147954">
                <a:moveTo>
                  <a:pt x="95844" y="40561"/>
                </a:moveTo>
                <a:lnTo>
                  <a:pt x="65676" y="40561"/>
                </a:lnTo>
                <a:lnTo>
                  <a:pt x="82091" y="88453"/>
                </a:lnTo>
                <a:lnTo>
                  <a:pt x="113289" y="88453"/>
                </a:lnTo>
                <a:lnTo>
                  <a:pt x="111563" y="83779"/>
                </a:lnTo>
                <a:lnTo>
                  <a:pt x="107210" y="71898"/>
                </a:lnTo>
                <a:lnTo>
                  <a:pt x="102875" y="59987"/>
                </a:lnTo>
                <a:lnTo>
                  <a:pt x="95844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26508" y="6044230"/>
            <a:ext cx="129539" cy="149860"/>
          </a:xfrm>
          <a:custGeom>
            <a:avLst/>
            <a:gdLst/>
            <a:ahLst/>
            <a:cxnLst/>
            <a:rect l="l" t="t" r="r" b="b"/>
            <a:pathLst>
              <a:path w="129540" h="149860">
                <a:moveTo>
                  <a:pt x="79583" y="15149"/>
                </a:moveTo>
                <a:lnTo>
                  <a:pt x="49945" y="15149"/>
                </a:lnTo>
                <a:lnTo>
                  <a:pt x="49757" y="127442"/>
                </a:lnTo>
                <a:lnTo>
                  <a:pt x="45142" y="138541"/>
                </a:lnTo>
                <a:lnTo>
                  <a:pt x="29213" y="141628"/>
                </a:lnTo>
                <a:lnTo>
                  <a:pt x="29213" y="149417"/>
                </a:lnTo>
                <a:lnTo>
                  <a:pt x="101014" y="149417"/>
                </a:lnTo>
                <a:lnTo>
                  <a:pt x="92819" y="140876"/>
                </a:lnTo>
                <a:lnTo>
                  <a:pt x="81780" y="135797"/>
                </a:lnTo>
                <a:lnTo>
                  <a:pt x="79583" y="120095"/>
                </a:lnTo>
                <a:lnTo>
                  <a:pt x="79583" y="15149"/>
                </a:lnTo>
                <a:close/>
              </a:path>
              <a:path w="129540" h="149860">
                <a:moveTo>
                  <a:pt x="7994" y="0"/>
                </a:moveTo>
                <a:lnTo>
                  <a:pt x="2318" y="4504"/>
                </a:lnTo>
                <a:lnTo>
                  <a:pt x="1627" y="16777"/>
                </a:lnTo>
                <a:lnTo>
                  <a:pt x="834" y="29619"/>
                </a:lnTo>
                <a:lnTo>
                  <a:pt x="0" y="43554"/>
                </a:lnTo>
                <a:lnTo>
                  <a:pt x="7994" y="43554"/>
                </a:lnTo>
                <a:lnTo>
                  <a:pt x="10730" y="32559"/>
                </a:lnTo>
                <a:lnTo>
                  <a:pt x="13679" y="24984"/>
                </a:lnTo>
                <a:lnTo>
                  <a:pt x="17375" y="21041"/>
                </a:lnTo>
                <a:lnTo>
                  <a:pt x="24574" y="16777"/>
                </a:lnTo>
                <a:lnTo>
                  <a:pt x="42436" y="15149"/>
                </a:lnTo>
                <a:lnTo>
                  <a:pt x="127711" y="15149"/>
                </a:lnTo>
                <a:lnTo>
                  <a:pt x="127447" y="10439"/>
                </a:lnTo>
                <a:lnTo>
                  <a:pt x="127252" y="5497"/>
                </a:lnTo>
                <a:lnTo>
                  <a:pt x="14378" y="5497"/>
                </a:lnTo>
                <a:lnTo>
                  <a:pt x="11399" y="5039"/>
                </a:lnTo>
                <a:lnTo>
                  <a:pt x="7994" y="0"/>
                </a:lnTo>
                <a:close/>
              </a:path>
              <a:path w="129540" h="149860">
                <a:moveTo>
                  <a:pt x="127711" y="15149"/>
                </a:moveTo>
                <a:lnTo>
                  <a:pt x="102382" y="15149"/>
                </a:lnTo>
                <a:lnTo>
                  <a:pt x="108097" y="16523"/>
                </a:lnTo>
                <a:lnTo>
                  <a:pt x="111958" y="20647"/>
                </a:lnTo>
                <a:lnTo>
                  <a:pt x="115849" y="24526"/>
                </a:lnTo>
                <a:lnTo>
                  <a:pt x="119041" y="31856"/>
                </a:lnTo>
                <a:lnTo>
                  <a:pt x="121533" y="43310"/>
                </a:lnTo>
                <a:lnTo>
                  <a:pt x="129149" y="37885"/>
                </a:lnTo>
                <a:lnTo>
                  <a:pt x="128202" y="23876"/>
                </a:lnTo>
                <a:lnTo>
                  <a:pt x="127711" y="15149"/>
                </a:lnTo>
                <a:close/>
              </a:path>
              <a:path w="129540" h="149860">
                <a:moveTo>
                  <a:pt x="127036" y="0"/>
                </a:moveTo>
                <a:lnTo>
                  <a:pt x="121777" y="0"/>
                </a:lnTo>
                <a:lnTo>
                  <a:pt x="118129" y="4123"/>
                </a:lnTo>
                <a:lnTo>
                  <a:pt x="114937" y="5497"/>
                </a:lnTo>
                <a:lnTo>
                  <a:pt x="127252" y="5497"/>
                </a:lnTo>
                <a:lnTo>
                  <a:pt x="127036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909630" y="6049728"/>
            <a:ext cx="66675" cy="144145"/>
          </a:xfrm>
          <a:custGeom>
            <a:avLst/>
            <a:gdLst/>
            <a:ahLst/>
            <a:cxnLst/>
            <a:rect l="l" t="t" r="r" b="b"/>
            <a:pathLst>
              <a:path w="66675" h="144145">
                <a:moveTo>
                  <a:pt x="66117" y="0"/>
                </a:moveTo>
                <a:lnTo>
                  <a:pt x="0" y="0"/>
                </a:lnTo>
                <a:lnTo>
                  <a:pt x="4645" y="8333"/>
                </a:lnTo>
                <a:lnTo>
                  <a:pt x="15919" y="13229"/>
                </a:lnTo>
                <a:lnTo>
                  <a:pt x="18239" y="29565"/>
                </a:lnTo>
                <a:lnTo>
                  <a:pt x="18165" y="119672"/>
                </a:lnTo>
                <a:lnTo>
                  <a:pt x="14361" y="132616"/>
                </a:lnTo>
                <a:lnTo>
                  <a:pt x="0" y="136130"/>
                </a:lnTo>
                <a:lnTo>
                  <a:pt x="0" y="143919"/>
                </a:lnTo>
                <a:lnTo>
                  <a:pt x="66117" y="143919"/>
                </a:lnTo>
                <a:lnTo>
                  <a:pt x="61621" y="135695"/>
                </a:lnTo>
                <a:lnTo>
                  <a:pt x="50149" y="130880"/>
                </a:lnTo>
                <a:lnTo>
                  <a:pt x="47877" y="114598"/>
                </a:lnTo>
                <a:lnTo>
                  <a:pt x="47953" y="24199"/>
                </a:lnTo>
                <a:lnTo>
                  <a:pt x="51702" y="11401"/>
                </a:lnTo>
                <a:lnTo>
                  <a:pt x="66117" y="7819"/>
                </a:lnTo>
                <a:lnTo>
                  <a:pt x="66117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31884" y="6046358"/>
            <a:ext cx="149860" cy="150495"/>
          </a:xfrm>
          <a:custGeom>
            <a:avLst/>
            <a:gdLst/>
            <a:ahLst/>
            <a:cxnLst/>
            <a:rect l="l" t="t" r="r" b="b"/>
            <a:pathLst>
              <a:path w="149859" h="150495">
                <a:moveTo>
                  <a:pt x="73582" y="0"/>
                </a:moveTo>
                <a:lnTo>
                  <a:pt x="32776" y="12473"/>
                </a:lnTo>
                <a:lnTo>
                  <a:pt x="7977" y="43167"/>
                </a:lnTo>
                <a:lnTo>
                  <a:pt x="0" y="86668"/>
                </a:lnTo>
                <a:lnTo>
                  <a:pt x="2988" y="100053"/>
                </a:lnTo>
                <a:lnTo>
                  <a:pt x="24994" y="132544"/>
                </a:lnTo>
                <a:lnTo>
                  <a:pt x="64643" y="149294"/>
                </a:lnTo>
                <a:lnTo>
                  <a:pt x="81353" y="150436"/>
                </a:lnTo>
                <a:lnTo>
                  <a:pt x="95250" y="148067"/>
                </a:lnTo>
                <a:lnTo>
                  <a:pt x="108144" y="143434"/>
                </a:lnTo>
                <a:lnTo>
                  <a:pt x="112845" y="140688"/>
                </a:lnTo>
                <a:lnTo>
                  <a:pt x="71213" y="140688"/>
                </a:lnTo>
                <a:lnTo>
                  <a:pt x="60051" y="136334"/>
                </a:lnTo>
                <a:lnTo>
                  <a:pt x="37590" y="103769"/>
                </a:lnTo>
                <a:lnTo>
                  <a:pt x="33021" y="71450"/>
                </a:lnTo>
                <a:lnTo>
                  <a:pt x="33041" y="69197"/>
                </a:lnTo>
                <a:lnTo>
                  <a:pt x="45830" y="25410"/>
                </a:lnTo>
                <a:lnTo>
                  <a:pt x="79001" y="9929"/>
                </a:lnTo>
                <a:lnTo>
                  <a:pt x="113294" y="9929"/>
                </a:lnTo>
                <a:lnTo>
                  <a:pt x="102609" y="4909"/>
                </a:lnTo>
                <a:lnTo>
                  <a:pt x="88663" y="1246"/>
                </a:lnTo>
                <a:lnTo>
                  <a:pt x="73582" y="0"/>
                </a:lnTo>
                <a:close/>
              </a:path>
              <a:path w="149859" h="150495">
                <a:moveTo>
                  <a:pt x="113294" y="9929"/>
                </a:moveTo>
                <a:lnTo>
                  <a:pt x="79001" y="9929"/>
                </a:lnTo>
                <a:lnTo>
                  <a:pt x="89368" y="13744"/>
                </a:lnTo>
                <a:lnTo>
                  <a:pt x="98361" y="20981"/>
                </a:lnTo>
                <a:lnTo>
                  <a:pt x="105753" y="31456"/>
                </a:lnTo>
                <a:lnTo>
                  <a:pt x="111316" y="44987"/>
                </a:lnTo>
                <a:lnTo>
                  <a:pt x="114820" y="61392"/>
                </a:lnTo>
                <a:lnTo>
                  <a:pt x="116039" y="80488"/>
                </a:lnTo>
                <a:lnTo>
                  <a:pt x="114578" y="99027"/>
                </a:lnTo>
                <a:lnTo>
                  <a:pt x="95057" y="134349"/>
                </a:lnTo>
                <a:lnTo>
                  <a:pt x="71213" y="140688"/>
                </a:lnTo>
                <a:lnTo>
                  <a:pt x="112845" y="140688"/>
                </a:lnTo>
                <a:lnTo>
                  <a:pt x="144457" y="104281"/>
                </a:lnTo>
                <a:lnTo>
                  <a:pt x="149782" y="73741"/>
                </a:lnTo>
                <a:lnTo>
                  <a:pt x="149606" y="68235"/>
                </a:lnTo>
                <a:lnTo>
                  <a:pt x="135343" y="28719"/>
                </a:lnTo>
                <a:lnTo>
                  <a:pt x="115191" y="10821"/>
                </a:lnTo>
                <a:lnTo>
                  <a:pt x="113294" y="992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31126" y="6049728"/>
            <a:ext cx="156210" cy="146685"/>
          </a:xfrm>
          <a:custGeom>
            <a:avLst/>
            <a:gdLst/>
            <a:ahLst/>
            <a:cxnLst/>
            <a:rect l="l" t="t" r="r" b="b"/>
            <a:pathLst>
              <a:path w="156209" h="146685">
                <a:moveTo>
                  <a:pt x="71975" y="35979"/>
                </a:moveTo>
                <a:lnTo>
                  <a:pt x="34228" y="35979"/>
                </a:lnTo>
                <a:lnTo>
                  <a:pt x="125880" y="146210"/>
                </a:lnTo>
                <a:lnTo>
                  <a:pt x="136368" y="146210"/>
                </a:lnTo>
                <a:lnTo>
                  <a:pt x="136524" y="97188"/>
                </a:lnTo>
                <a:lnTo>
                  <a:pt x="124968" y="97188"/>
                </a:lnTo>
                <a:lnTo>
                  <a:pt x="71975" y="35979"/>
                </a:lnTo>
                <a:close/>
              </a:path>
              <a:path w="156209" h="146685">
                <a:moveTo>
                  <a:pt x="40825" y="0"/>
                </a:moveTo>
                <a:lnTo>
                  <a:pt x="0" y="0"/>
                </a:lnTo>
                <a:lnTo>
                  <a:pt x="0" y="7819"/>
                </a:lnTo>
                <a:lnTo>
                  <a:pt x="9362" y="8735"/>
                </a:lnTo>
                <a:lnTo>
                  <a:pt x="14378" y="10323"/>
                </a:lnTo>
                <a:lnTo>
                  <a:pt x="18269" y="15821"/>
                </a:lnTo>
                <a:lnTo>
                  <a:pt x="22586" y="20860"/>
                </a:lnTo>
                <a:lnTo>
                  <a:pt x="23042" y="24984"/>
                </a:lnTo>
                <a:lnTo>
                  <a:pt x="23025" y="42653"/>
                </a:lnTo>
                <a:lnTo>
                  <a:pt x="22713" y="101012"/>
                </a:lnTo>
                <a:lnTo>
                  <a:pt x="21802" y="113450"/>
                </a:lnTo>
                <a:lnTo>
                  <a:pt x="20762" y="122142"/>
                </a:lnTo>
                <a:lnTo>
                  <a:pt x="19850" y="131793"/>
                </a:lnTo>
                <a:lnTo>
                  <a:pt x="14834" y="135214"/>
                </a:lnTo>
                <a:lnTo>
                  <a:pt x="2523" y="136130"/>
                </a:lnTo>
                <a:lnTo>
                  <a:pt x="2523" y="143919"/>
                </a:lnTo>
                <a:lnTo>
                  <a:pt x="56328" y="143919"/>
                </a:lnTo>
                <a:lnTo>
                  <a:pt x="49349" y="135487"/>
                </a:lnTo>
                <a:lnTo>
                  <a:pt x="38613" y="129703"/>
                </a:lnTo>
                <a:lnTo>
                  <a:pt x="34687" y="114848"/>
                </a:lnTo>
                <a:lnTo>
                  <a:pt x="33892" y="103080"/>
                </a:lnTo>
                <a:lnTo>
                  <a:pt x="33529" y="85704"/>
                </a:lnTo>
                <a:lnTo>
                  <a:pt x="33529" y="35979"/>
                </a:lnTo>
                <a:lnTo>
                  <a:pt x="71975" y="35979"/>
                </a:lnTo>
                <a:lnTo>
                  <a:pt x="40825" y="0"/>
                </a:lnTo>
                <a:close/>
              </a:path>
              <a:path w="156209" h="146685">
                <a:moveTo>
                  <a:pt x="155975" y="0"/>
                </a:moveTo>
                <a:lnTo>
                  <a:pt x="102169" y="0"/>
                </a:lnTo>
                <a:lnTo>
                  <a:pt x="109724" y="8619"/>
                </a:lnTo>
                <a:lnTo>
                  <a:pt x="120471" y="14359"/>
                </a:lnTo>
                <a:lnTo>
                  <a:pt x="124649" y="28960"/>
                </a:lnTo>
                <a:lnTo>
                  <a:pt x="125475" y="40886"/>
                </a:lnTo>
                <a:lnTo>
                  <a:pt x="125880" y="58215"/>
                </a:lnTo>
                <a:lnTo>
                  <a:pt x="125880" y="97188"/>
                </a:lnTo>
                <a:lnTo>
                  <a:pt x="136524" y="97188"/>
                </a:lnTo>
                <a:lnTo>
                  <a:pt x="136698" y="42653"/>
                </a:lnTo>
                <a:lnTo>
                  <a:pt x="155975" y="7819"/>
                </a:lnTo>
                <a:lnTo>
                  <a:pt x="155975" y="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24279" y="6046307"/>
            <a:ext cx="147320" cy="147955"/>
          </a:xfrm>
          <a:custGeom>
            <a:avLst/>
            <a:gdLst/>
            <a:ahLst/>
            <a:cxnLst/>
            <a:rect l="l" t="t" r="r" b="b"/>
            <a:pathLst>
              <a:path w="147320" h="147954">
                <a:moveTo>
                  <a:pt x="80951" y="0"/>
                </a:moveTo>
                <a:lnTo>
                  <a:pt x="69764" y="2962"/>
                </a:lnTo>
                <a:lnTo>
                  <a:pt x="19971" y="127592"/>
                </a:lnTo>
                <a:lnTo>
                  <a:pt x="12474" y="136489"/>
                </a:lnTo>
                <a:lnTo>
                  <a:pt x="212" y="139551"/>
                </a:lnTo>
                <a:lnTo>
                  <a:pt x="0" y="147340"/>
                </a:lnTo>
                <a:lnTo>
                  <a:pt x="49245" y="147340"/>
                </a:lnTo>
                <a:lnTo>
                  <a:pt x="49245" y="139551"/>
                </a:lnTo>
                <a:lnTo>
                  <a:pt x="33286" y="137719"/>
                </a:lnTo>
                <a:lnTo>
                  <a:pt x="32830" y="134512"/>
                </a:lnTo>
                <a:lnTo>
                  <a:pt x="35809" y="123974"/>
                </a:lnTo>
                <a:lnTo>
                  <a:pt x="38545" y="115025"/>
                </a:lnTo>
                <a:lnTo>
                  <a:pt x="41281" y="107023"/>
                </a:lnTo>
                <a:lnTo>
                  <a:pt x="43774" y="100151"/>
                </a:lnTo>
                <a:lnTo>
                  <a:pt x="117397" y="100151"/>
                </a:lnTo>
                <a:lnTo>
                  <a:pt x="115711" y="95630"/>
                </a:lnTo>
                <a:lnTo>
                  <a:pt x="113061" y="88453"/>
                </a:lnTo>
                <a:lnTo>
                  <a:pt x="81863" y="88453"/>
                </a:lnTo>
                <a:lnTo>
                  <a:pt x="47496" y="88254"/>
                </a:lnTo>
                <a:lnTo>
                  <a:pt x="51854" y="76435"/>
                </a:lnTo>
                <a:lnTo>
                  <a:pt x="60495" y="52637"/>
                </a:lnTo>
                <a:lnTo>
                  <a:pt x="64992" y="40561"/>
                </a:lnTo>
                <a:lnTo>
                  <a:pt x="95616" y="40561"/>
                </a:lnTo>
                <a:lnTo>
                  <a:pt x="80951" y="0"/>
                </a:lnTo>
                <a:close/>
              </a:path>
              <a:path w="147320" h="147954">
                <a:moveTo>
                  <a:pt x="117397" y="100151"/>
                </a:moveTo>
                <a:lnTo>
                  <a:pt x="43774" y="100151"/>
                </a:lnTo>
                <a:lnTo>
                  <a:pt x="86548" y="101207"/>
                </a:lnTo>
                <a:lnTo>
                  <a:pt x="91024" y="114068"/>
                </a:lnTo>
                <a:lnTo>
                  <a:pt x="94843" y="125104"/>
                </a:lnTo>
                <a:lnTo>
                  <a:pt x="98491" y="134970"/>
                </a:lnTo>
                <a:lnTo>
                  <a:pt x="97366" y="137719"/>
                </a:lnTo>
                <a:lnTo>
                  <a:pt x="84356" y="139551"/>
                </a:lnTo>
                <a:lnTo>
                  <a:pt x="84356" y="147340"/>
                </a:lnTo>
                <a:lnTo>
                  <a:pt x="147311" y="147340"/>
                </a:lnTo>
                <a:lnTo>
                  <a:pt x="143653" y="139045"/>
                </a:lnTo>
                <a:lnTo>
                  <a:pt x="134849" y="135563"/>
                </a:lnTo>
                <a:lnTo>
                  <a:pt x="128049" y="126304"/>
                </a:lnTo>
                <a:lnTo>
                  <a:pt x="120120" y="107450"/>
                </a:lnTo>
                <a:lnTo>
                  <a:pt x="117397" y="100151"/>
                </a:lnTo>
                <a:close/>
              </a:path>
              <a:path w="147320" h="147954">
                <a:moveTo>
                  <a:pt x="95616" y="40561"/>
                </a:moveTo>
                <a:lnTo>
                  <a:pt x="65661" y="40561"/>
                </a:lnTo>
                <a:lnTo>
                  <a:pt x="81863" y="88453"/>
                </a:lnTo>
                <a:lnTo>
                  <a:pt x="113061" y="88453"/>
                </a:lnTo>
                <a:lnTo>
                  <a:pt x="111335" y="83779"/>
                </a:lnTo>
                <a:lnTo>
                  <a:pt x="106982" y="71898"/>
                </a:lnTo>
                <a:lnTo>
                  <a:pt x="102647" y="59987"/>
                </a:lnTo>
                <a:lnTo>
                  <a:pt x="95616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20837" y="6049728"/>
            <a:ext cx="115570" cy="144145"/>
          </a:xfrm>
          <a:custGeom>
            <a:avLst/>
            <a:gdLst/>
            <a:ahLst/>
            <a:cxnLst/>
            <a:rect l="l" t="t" r="r" b="b"/>
            <a:pathLst>
              <a:path w="115570" h="144145">
                <a:moveTo>
                  <a:pt x="69764" y="0"/>
                </a:moveTo>
                <a:lnTo>
                  <a:pt x="2279" y="0"/>
                </a:lnTo>
                <a:lnTo>
                  <a:pt x="7703" y="8399"/>
                </a:lnTo>
                <a:lnTo>
                  <a:pt x="18927" y="13284"/>
                </a:lnTo>
                <a:lnTo>
                  <a:pt x="21218" y="29565"/>
                </a:lnTo>
                <a:lnTo>
                  <a:pt x="20998" y="122267"/>
                </a:lnTo>
                <a:lnTo>
                  <a:pt x="16204" y="133042"/>
                </a:lnTo>
                <a:lnTo>
                  <a:pt x="0" y="136130"/>
                </a:lnTo>
                <a:lnTo>
                  <a:pt x="0" y="143919"/>
                </a:lnTo>
                <a:lnTo>
                  <a:pt x="107177" y="143847"/>
                </a:lnTo>
                <a:lnTo>
                  <a:pt x="109461" y="134542"/>
                </a:lnTo>
                <a:lnTo>
                  <a:pt x="66117" y="134542"/>
                </a:lnTo>
                <a:lnTo>
                  <a:pt x="60189" y="134084"/>
                </a:lnTo>
                <a:lnTo>
                  <a:pt x="56328" y="132465"/>
                </a:lnTo>
                <a:lnTo>
                  <a:pt x="51768" y="130388"/>
                </a:lnTo>
                <a:lnTo>
                  <a:pt x="50856" y="126509"/>
                </a:lnTo>
                <a:lnTo>
                  <a:pt x="50869" y="104823"/>
                </a:lnTo>
                <a:lnTo>
                  <a:pt x="50964" y="23529"/>
                </a:lnTo>
                <a:lnTo>
                  <a:pt x="55007" y="11233"/>
                </a:lnTo>
                <a:lnTo>
                  <a:pt x="69764" y="7819"/>
                </a:lnTo>
                <a:lnTo>
                  <a:pt x="69764" y="0"/>
                </a:lnTo>
                <a:close/>
              </a:path>
              <a:path w="115570" h="144145">
                <a:moveTo>
                  <a:pt x="107324" y="104823"/>
                </a:moveTo>
                <a:lnTo>
                  <a:pt x="101405" y="118088"/>
                </a:lnTo>
                <a:lnTo>
                  <a:pt x="95299" y="126968"/>
                </a:lnTo>
                <a:lnTo>
                  <a:pt x="90071" y="132923"/>
                </a:lnTo>
                <a:lnTo>
                  <a:pt x="82076" y="134542"/>
                </a:lnTo>
                <a:lnTo>
                  <a:pt x="109461" y="134542"/>
                </a:lnTo>
                <a:lnTo>
                  <a:pt x="109713" y="133516"/>
                </a:lnTo>
                <a:lnTo>
                  <a:pt x="112850" y="118940"/>
                </a:lnTo>
                <a:lnTo>
                  <a:pt x="115393" y="106565"/>
                </a:lnTo>
                <a:lnTo>
                  <a:pt x="107324" y="104823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874636" y="6019734"/>
            <a:ext cx="166370" cy="195580"/>
          </a:xfrm>
          <a:custGeom>
            <a:avLst/>
            <a:gdLst/>
            <a:ahLst/>
            <a:cxnLst/>
            <a:rect l="l" t="t" r="r" b="b"/>
            <a:pathLst>
              <a:path w="166370" h="195579">
                <a:moveTo>
                  <a:pt x="89159" y="0"/>
                </a:moveTo>
                <a:lnTo>
                  <a:pt x="1823" y="0"/>
                </a:lnTo>
                <a:lnTo>
                  <a:pt x="2027" y="10313"/>
                </a:lnTo>
                <a:lnTo>
                  <a:pt x="17511" y="13266"/>
                </a:lnTo>
                <a:lnTo>
                  <a:pt x="24265" y="21460"/>
                </a:lnTo>
                <a:lnTo>
                  <a:pt x="25747" y="40103"/>
                </a:lnTo>
                <a:lnTo>
                  <a:pt x="25738" y="157333"/>
                </a:lnTo>
                <a:lnTo>
                  <a:pt x="23926" y="174368"/>
                </a:lnTo>
                <a:lnTo>
                  <a:pt x="16522" y="181901"/>
                </a:lnTo>
                <a:lnTo>
                  <a:pt x="0" y="184694"/>
                </a:lnTo>
                <a:lnTo>
                  <a:pt x="0" y="195232"/>
                </a:lnTo>
                <a:lnTo>
                  <a:pt x="77775" y="195224"/>
                </a:lnTo>
                <a:lnTo>
                  <a:pt x="118159" y="190447"/>
                </a:lnTo>
                <a:lnTo>
                  <a:pt x="141360" y="180898"/>
                </a:lnTo>
                <a:lnTo>
                  <a:pt x="75247" y="180898"/>
                </a:lnTo>
                <a:lnTo>
                  <a:pt x="67541" y="172295"/>
                </a:lnTo>
                <a:lnTo>
                  <a:pt x="65205" y="154426"/>
                </a:lnTo>
                <a:lnTo>
                  <a:pt x="65205" y="98074"/>
                </a:lnTo>
                <a:lnTo>
                  <a:pt x="139942" y="98074"/>
                </a:lnTo>
                <a:lnTo>
                  <a:pt x="126174" y="93365"/>
                </a:lnTo>
                <a:lnTo>
                  <a:pt x="109435" y="90285"/>
                </a:lnTo>
                <a:lnTo>
                  <a:pt x="116561" y="87488"/>
                </a:lnTo>
                <a:lnTo>
                  <a:pt x="120213" y="86162"/>
                </a:lnTo>
                <a:lnTo>
                  <a:pt x="65205" y="86162"/>
                </a:lnTo>
                <a:lnTo>
                  <a:pt x="65205" y="22663"/>
                </a:lnTo>
                <a:lnTo>
                  <a:pt x="65904" y="18081"/>
                </a:lnTo>
                <a:lnTo>
                  <a:pt x="69764" y="14202"/>
                </a:lnTo>
                <a:lnTo>
                  <a:pt x="74780" y="12369"/>
                </a:lnTo>
                <a:lnTo>
                  <a:pt x="138926" y="12369"/>
                </a:lnTo>
                <a:lnTo>
                  <a:pt x="129485" y="5568"/>
                </a:lnTo>
                <a:lnTo>
                  <a:pt x="118377" y="2344"/>
                </a:lnTo>
                <a:lnTo>
                  <a:pt x="105072" y="553"/>
                </a:lnTo>
                <a:lnTo>
                  <a:pt x="89159" y="0"/>
                </a:lnTo>
                <a:close/>
              </a:path>
              <a:path w="166370" h="195579">
                <a:moveTo>
                  <a:pt x="139942" y="98074"/>
                </a:moveTo>
                <a:lnTo>
                  <a:pt x="65205" y="98074"/>
                </a:lnTo>
                <a:lnTo>
                  <a:pt x="76947" y="98221"/>
                </a:lnTo>
                <a:lnTo>
                  <a:pt x="93354" y="100709"/>
                </a:lnTo>
                <a:lnTo>
                  <a:pt x="106147" y="106278"/>
                </a:lnTo>
                <a:lnTo>
                  <a:pt x="115306" y="114938"/>
                </a:lnTo>
                <a:lnTo>
                  <a:pt x="120813" y="126698"/>
                </a:lnTo>
                <a:lnTo>
                  <a:pt x="122649" y="141568"/>
                </a:lnTo>
                <a:lnTo>
                  <a:pt x="120243" y="156849"/>
                </a:lnTo>
                <a:lnTo>
                  <a:pt x="113869" y="168270"/>
                </a:lnTo>
                <a:lnTo>
                  <a:pt x="103958" y="175982"/>
                </a:lnTo>
                <a:lnTo>
                  <a:pt x="90941" y="180141"/>
                </a:lnTo>
                <a:lnTo>
                  <a:pt x="75247" y="180898"/>
                </a:lnTo>
                <a:lnTo>
                  <a:pt x="141360" y="180898"/>
                </a:lnTo>
                <a:lnTo>
                  <a:pt x="165335" y="142550"/>
                </a:lnTo>
                <a:lnTo>
                  <a:pt x="165883" y="125437"/>
                </a:lnTo>
                <a:lnTo>
                  <a:pt x="160706" y="114159"/>
                </a:lnTo>
                <a:lnTo>
                  <a:pt x="152141" y="105153"/>
                </a:lnTo>
                <a:lnTo>
                  <a:pt x="140520" y="98271"/>
                </a:lnTo>
                <a:lnTo>
                  <a:pt x="139942" y="98074"/>
                </a:lnTo>
                <a:close/>
              </a:path>
              <a:path w="166370" h="195579">
                <a:moveTo>
                  <a:pt x="138926" y="12369"/>
                </a:moveTo>
                <a:lnTo>
                  <a:pt x="74780" y="12369"/>
                </a:lnTo>
                <a:lnTo>
                  <a:pt x="84469" y="12496"/>
                </a:lnTo>
                <a:lnTo>
                  <a:pt x="95410" y="15427"/>
                </a:lnTo>
                <a:lnTo>
                  <a:pt x="104745" y="22961"/>
                </a:lnTo>
                <a:lnTo>
                  <a:pt x="111202" y="36056"/>
                </a:lnTo>
                <a:lnTo>
                  <a:pt x="113511" y="55668"/>
                </a:lnTo>
                <a:lnTo>
                  <a:pt x="109892" y="69224"/>
                </a:lnTo>
                <a:lnTo>
                  <a:pt x="101904" y="78730"/>
                </a:lnTo>
                <a:lnTo>
                  <a:pt x="89354" y="84328"/>
                </a:lnTo>
                <a:lnTo>
                  <a:pt x="72044" y="86162"/>
                </a:lnTo>
                <a:lnTo>
                  <a:pt x="120213" y="86162"/>
                </a:lnTo>
                <a:lnTo>
                  <a:pt x="153507" y="53608"/>
                </a:lnTo>
                <a:lnTo>
                  <a:pt x="155377" y="36123"/>
                </a:lnTo>
                <a:lnTo>
                  <a:pt x="151233" y="25287"/>
                </a:lnTo>
                <a:lnTo>
                  <a:pt x="142866" y="15208"/>
                </a:lnTo>
                <a:lnTo>
                  <a:pt x="138926" y="1236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118613" y="6046348"/>
            <a:ext cx="149860" cy="150495"/>
          </a:xfrm>
          <a:custGeom>
            <a:avLst/>
            <a:gdLst/>
            <a:ahLst/>
            <a:cxnLst/>
            <a:rect l="l" t="t" r="r" b="b"/>
            <a:pathLst>
              <a:path w="149859" h="150495">
                <a:moveTo>
                  <a:pt x="73745" y="0"/>
                </a:moveTo>
                <a:lnTo>
                  <a:pt x="32906" y="12373"/>
                </a:lnTo>
                <a:lnTo>
                  <a:pt x="8031" y="43044"/>
                </a:lnTo>
                <a:lnTo>
                  <a:pt x="0" y="86529"/>
                </a:lnTo>
                <a:lnTo>
                  <a:pt x="2951" y="99942"/>
                </a:lnTo>
                <a:lnTo>
                  <a:pt x="24846" y="132511"/>
                </a:lnTo>
                <a:lnTo>
                  <a:pt x="64456" y="149312"/>
                </a:lnTo>
                <a:lnTo>
                  <a:pt x="81187" y="150461"/>
                </a:lnTo>
                <a:lnTo>
                  <a:pt x="95049" y="148116"/>
                </a:lnTo>
                <a:lnTo>
                  <a:pt x="107925" y="143499"/>
                </a:lnTo>
                <a:lnTo>
                  <a:pt x="112717" y="140701"/>
                </a:lnTo>
                <a:lnTo>
                  <a:pt x="71208" y="140701"/>
                </a:lnTo>
                <a:lnTo>
                  <a:pt x="60002" y="136350"/>
                </a:lnTo>
                <a:lnTo>
                  <a:pt x="37598" y="103785"/>
                </a:lnTo>
                <a:lnTo>
                  <a:pt x="33076" y="71460"/>
                </a:lnTo>
                <a:lnTo>
                  <a:pt x="33092" y="69449"/>
                </a:lnTo>
                <a:lnTo>
                  <a:pt x="45710" y="25482"/>
                </a:lnTo>
                <a:lnTo>
                  <a:pt x="78826" y="9900"/>
                </a:lnTo>
                <a:lnTo>
                  <a:pt x="113113" y="9900"/>
                </a:lnTo>
                <a:lnTo>
                  <a:pt x="102640" y="4938"/>
                </a:lnTo>
                <a:lnTo>
                  <a:pt x="88750" y="1255"/>
                </a:lnTo>
                <a:lnTo>
                  <a:pt x="73745" y="0"/>
                </a:lnTo>
                <a:close/>
              </a:path>
              <a:path w="149859" h="150495">
                <a:moveTo>
                  <a:pt x="113113" y="9900"/>
                </a:moveTo>
                <a:lnTo>
                  <a:pt x="78826" y="9900"/>
                </a:lnTo>
                <a:lnTo>
                  <a:pt x="89215" y="13661"/>
                </a:lnTo>
                <a:lnTo>
                  <a:pt x="98212" y="20863"/>
                </a:lnTo>
                <a:lnTo>
                  <a:pt x="105596" y="31319"/>
                </a:lnTo>
                <a:lnTo>
                  <a:pt x="111145" y="44840"/>
                </a:lnTo>
                <a:lnTo>
                  <a:pt x="114638" y="61238"/>
                </a:lnTo>
                <a:lnTo>
                  <a:pt x="115851" y="80325"/>
                </a:lnTo>
                <a:lnTo>
                  <a:pt x="114425" y="98917"/>
                </a:lnTo>
                <a:lnTo>
                  <a:pt x="95046" y="134341"/>
                </a:lnTo>
                <a:lnTo>
                  <a:pt x="71208" y="140701"/>
                </a:lnTo>
                <a:lnTo>
                  <a:pt x="112717" y="140701"/>
                </a:lnTo>
                <a:lnTo>
                  <a:pt x="144255" y="104334"/>
                </a:lnTo>
                <a:lnTo>
                  <a:pt x="149594" y="73751"/>
                </a:lnTo>
                <a:lnTo>
                  <a:pt x="149437" y="68545"/>
                </a:lnTo>
                <a:lnTo>
                  <a:pt x="135278" y="28862"/>
                </a:lnTo>
                <a:lnTo>
                  <a:pt x="115181" y="10880"/>
                </a:lnTo>
                <a:lnTo>
                  <a:pt x="113113" y="9900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309002" y="604630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81194" y="0"/>
                </a:moveTo>
                <a:lnTo>
                  <a:pt x="69795" y="2962"/>
                </a:lnTo>
                <a:lnTo>
                  <a:pt x="20017" y="127592"/>
                </a:lnTo>
                <a:lnTo>
                  <a:pt x="12589" y="136489"/>
                </a:lnTo>
                <a:lnTo>
                  <a:pt x="243" y="139551"/>
                </a:lnTo>
                <a:lnTo>
                  <a:pt x="0" y="147340"/>
                </a:lnTo>
                <a:lnTo>
                  <a:pt x="49276" y="147340"/>
                </a:lnTo>
                <a:lnTo>
                  <a:pt x="49276" y="139551"/>
                </a:lnTo>
                <a:lnTo>
                  <a:pt x="33316" y="137719"/>
                </a:lnTo>
                <a:lnTo>
                  <a:pt x="32860" y="134512"/>
                </a:lnTo>
                <a:lnTo>
                  <a:pt x="36052" y="123974"/>
                </a:lnTo>
                <a:lnTo>
                  <a:pt x="38545" y="115025"/>
                </a:lnTo>
                <a:lnTo>
                  <a:pt x="41524" y="107023"/>
                </a:lnTo>
                <a:lnTo>
                  <a:pt x="43804" y="100151"/>
                </a:lnTo>
                <a:lnTo>
                  <a:pt x="117398" y="100151"/>
                </a:lnTo>
                <a:lnTo>
                  <a:pt x="115736" y="95694"/>
                </a:lnTo>
                <a:lnTo>
                  <a:pt x="113064" y="88453"/>
                </a:lnTo>
                <a:lnTo>
                  <a:pt x="82106" y="88453"/>
                </a:lnTo>
                <a:lnTo>
                  <a:pt x="47708" y="88332"/>
                </a:lnTo>
                <a:lnTo>
                  <a:pt x="51952" y="76493"/>
                </a:lnTo>
                <a:lnTo>
                  <a:pt x="56190" y="64618"/>
                </a:lnTo>
                <a:lnTo>
                  <a:pt x="60509" y="52656"/>
                </a:lnTo>
                <a:lnTo>
                  <a:pt x="64992" y="40561"/>
                </a:lnTo>
                <a:lnTo>
                  <a:pt x="95684" y="40561"/>
                </a:lnTo>
                <a:lnTo>
                  <a:pt x="81194" y="0"/>
                </a:lnTo>
                <a:close/>
              </a:path>
              <a:path w="147954" h="147954">
                <a:moveTo>
                  <a:pt x="117398" y="100151"/>
                </a:moveTo>
                <a:lnTo>
                  <a:pt x="43804" y="100151"/>
                </a:lnTo>
                <a:lnTo>
                  <a:pt x="86604" y="101277"/>
                </a:lnTo>
                <a:lnTo>
                  <a:pt x="91179" y="114101"/>
                </a:lnTo>
                <a:lnTo>
                  <a:pt x="95087" y="125104"/>
                </a:lnTo>
                <a:lnTo>
                  <a:pt x="98522" y="134970"/>
                </a:lnTo>
                <a:lnTo>
                  <a:pt x="97366" y="137719"/>
                </a:lnTo>
                <a:lnTo>
                  <a:pt x="84386" y="139551"/>
                </a:lnTo>
                <a:lnTo>
                  <a:pt x="84386" y="147340"/>
                </a:lnTo>
                <a:lnTo>
                  <a:pt x="147555" y="147340"/>
                </a:lnTo>
                <a:lnTo>
                  <a:pt x="143825" y="139033"/>
                </a:lnTo>
                <a:lnTo>
                  <a:pt x="134989" y="135544"/>
                </a:lnTo>
                <a:lnTo>
                  <a:pt x="128111" y="126301"/>
                </a:lnTo>
                <a:lnTo>
                  <a:pt x="120147" y="107522"/>
                </a:lnTo>
                <a:lnTo>
                  <a:pt x="117398" y="100151"/>
                </a:lnTo>
                <a:close/>
              </a:path>
              <a:path w="147954" h="147954">
                <a:moveTo>
                  <a:pt x="95684" y="40561"/>
                </a:moveTo>
                <a:lnTo>
                  <a:pt x="65691" y="40561"/>
                </a:lnTo>
                <a:lnTo>
                  <a:pt x="82106" y="88453"/>
                </a:lnTo>
                <a:lnTo>
                  <a:pt x="113064" y="88453"/>
                </a:lnTo>
                <a:lnTo>
                  <a:pt x="111361" y="83835"/>
                </a:lnTo>
                <a:lnTo>
                  <a:pt x="107013" y="71946"/>
                </a:lnTo>
                <a:lnTo>
                  <a:pt x="102689" y="60027"/>
                </a:lnTo>
                <a:lnTo>
                  <a:pt x="98381" y="48079"/>
                </a:lnTo>
                <a:lnTo>
                  <a:pt x="95684" y="40561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508083" y="6049728"/>
            <a:ext cx="137795" cy="146050"/>
          </a:xfrm>
          <a:custGeom>
            <a:avLst/>
            <a:gdLst/>
            <a:ahLst/>
            <a:cxnLst/>
            <a:rect l="l" t="t" r="r" b="b"/>
            <a:pathLst>
              <a:path w="137795" h="146050">
                <a:moveTo>
                  <a:pt x="94854" y="82039"/>
                </a:moveTo>
                <a:lnTo>
                  <a:pt x="59064" y="82039"/>
                </a:lnTo>
                <a:lnTo>
                  <a:pt x="62925" y="84787"/>
                </a:lnTo>
                <a:lnTo>
                  <a:pt x="70508" y="98856"/>
                </a:lnTo>
                <a:lnTo>
                  <a:pt x="91050" y="132926"/>
                </a:lnTo>
                <a:lnTo>
                  <a:pt x="129741" y="145752"/>
                </a:lnTo>
                <a:lnTo>
                  <a:pt x="132477" y="145752"/>
                </a:lnTo>
                <a:lnTo>
                  <a:pt x="135000" y="145996"/>
                </a:lnTo>
                <a:lnTo>
                  <a:pt x="136368" y="145996"/>
                </a:lnTo>
                <a:lnTo>
                  <a:pt x="137736" y="138879"/>
                </a:lnTo>
                <a:lnTo>
                  <a:pt x="132720" y="137047"/>
                </a:lnTo>
                <a:lnTo>
                  <a:pt x="129072" y="134542"/>
                </a:lnTo>
                <a:lnTo>
                  <a:pt x="101325" y="95643"/>
                </a:lnTo>
                <a:lnTo>
                  <a:pt x="95137" y="83082"/>
                </a:lnTo>
                <a:lnTo>
                  <a:pt x="94854" y="82039"/>
                </a:lnTo>
                <a:close/>
              </a:path>
              <a:path w="137795" h="146050">
                <a:moveTo>
                  <a:pt x="62712" y="0"/>
                </a:moveTo>
                <a:lnTo>
                  <a:pt x="911" y="0"/>
                </a:lnTo>
                <a:lnTo>
                  <a:pt x="5115" y="8300"/>
                </a:lnTo>
                <a:lnTo>
                  <a:pt x="16576" y="13383"/>
                </a:lnTo>
                <a:lnTo>
                  <a:pt x="18938" y="29352"/>
                </a:lnTo>
                <a:lnTo>
                  <a:pt x="18809" y="120211"/>
                </a:lnTo>
                <a:lnTo>
                  <a:pt x="14569" y="132514"/>
                </a:lnTo>
                <a:lnTo>
                  <a:pt x="0" y="136130"/>
                </a:lnTo>
                <a:lnTo>
                  <a:pt x="0" y="143919"/>
                </a:lnTo>
                <a:lnTo>
                  <a:pt x="66573" y="143919"/>
                </a:lnTo>
                <a:lnTo>
                  <a:pt x="61214" y="135574"/>
                </a:lnTo>
                <a:lnTo>
                  <a:pt x="50021" y="130349"/>
                </a:lnTo>
                <a:lnTo>
                  <a:pt x="47665" y="114353"/>
                </a:lnTo>
                <a:lnTo>
                  <a:pt x="47665" y="82039"/>
                </a:lnTo>
                <a:lnTo>
                  <a:pt x="94854" y="82039"/>
                </a:lnTo>
                <a:lnTo>
                  <a:pt x="92499" y="73334"/>
                </a:lnTo>
                <a:lnTo>
                  <a:pt x="47665" y="73334"/>
                </a:lnTo>
                <a:lnTo>
                  <a:pt x="47665" y="14691"/>
                </a:lnTo>
                <a:lnTo>
                  <a:pt x="48121" y="12400"/>
                </a:lnTo>
                <a:lnTo>
                  <a:pt x="49701" y="11026"/>
                </a:lnTo>
                <a:lnTo>
                  <a:pt x="51069" y="9651"/>
                </a:lnTo>
                <a:lnTo>
                  <a:pt x="54048" y="8949"/>
                </a:lnTo>
                <a:lnTo>
                  <a:pt x="102093" y="8949"/>
                </a:lnTo>
                <a:lnTo>
                  <a:pt x="100594" y="7582"/>
                </a:lnTo>
                <a:lnTo>
                  <a:pt x="91036" y="3164"/>
                </a:lnTo>
                <a:lnTo>
                  <a:pt x="78727" y="739"/>
                </a:lnTo>
                <a:lnTo>
                  <a:pt x="62712" y="0"/>
                </a:lnTo>
                <a:close/>
              </a:path>
              <a:path w="137795" h="146050">
                <a:moveTo>
                  <a:pt x="102093" y="8949"/>
                </a:moveTo>
                <a:lnTo>
                  <a:pt x="54048" y="8949"/>
                </a:lnTo>
                <a:lnTo>
                  <a:pt x="64830" y="9453"/>
                </a:lnTo>
                <a:lnTo>
                  <a:pt x="74996" y="14318"/>
                </a:lnTo>
                <a:lnTo>
                  <a:pt x="82646" y="25535"/>
                </a:lnTo>
                <a:lnTo>
                  <a:pt x="85612" y="44552"/>
                </a:lnTo>
                <a:lnTo>
                  <a:pt x="82599" y="57496"/>
                </a:lnTo>
                <a:lnTo>
                  <a:pt x="75023" y="67378"/>
                </a:lnTo>
                <a:lnTo>
                  <a:pt x="70220" y="71745"/>
                </a:lnTo>
                <a:lnTo>
                  <a:pt x="62712" y="73334"/>
                </a:lnTo>
                <a:lnTo>
                  <a:pt x="92499" y="73334"/>
                </a:lnTo>
                <a:lnTo>
                  <a:pt x="92333" y="72722"/>
                </a:lnTo>
                <a:lnTo>
                  <a:pt x="101859" y="66877"/>
                </a:lnTo>
                <a:lnTo>
                  <a:pt x="109542" y="58187"/>
                </a:lnTo>
                <a:lnTo>
                  <a:pt x="114474" y="45541"/>
                </a:lnTo>
                <a:lnTo>
                  <a:pt x="115748" y="27828"/>
                </a:lnTo>
                <a:lnTo>
                  <a:pt x="110146" y="16292"/>
                </a:lnTo>
                <a:lnTo>
                  <a:pt x="102093" y="8949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92329" y="6049728"/>
            <a:ext cx="151130" cy="144145"/>
          </a:xfrm>
          <a:custGeom>
            <a:avLst/>
            <a:gdLst/>
            <a:ahLst/>
            <a:cxnLst/>
            <a:rect l="l" t="t" r="r" b="b"/>
            <a:pathLst>
              <a:path w="151129" h="144145">
                <a:moveTo>
                  <a:pt x="68184" y="0"/>
                </a:moveTo>
                <a:lnTo>
                  <a:pt x="1823" y="0"/>
                </a:lnTo>
                <a:lnTo>
                  <a:pt x="5976" y="8279"/>
                </a:lnTo>
                <a:lnTo>
                  <a:pt x="17269" y="13048"/>
                </a:lnTo>
                <a:lnTo>
                  <a:pt x="19607" y="29565"/>
                </a:lnTo>
                <a:lnTo>
                  <a:pt x="19455" y="120995"/>
                </a:lnTo>
                <a:lnTo>
                  <a:pt x="15088" y="132838"/>
                </a:lnTo>
                <a:lnTo>
                  <a:pt x="0" y="136130"/>
                </a:lnTo>
                <a:lnTo>
                  <a:pt x="0" y="143919"/>
                </a:lnTo>
                <a:lnTo>
                  <a:pt x="67108" y="143608"/>
                </a:lnTo>
                <a:lnTo>
                  <a:pt x="104855" y="135467"/>
                </a:lnTo>
                <a:lnTo>
                  <a:pt x="107176" y="134328"/>
                </a:lnTo>
                <a:lnTo>
                  <a:pt x="63102" y="134328"/>
                </a:lnTo>
                <a:lnTo>
                  <a:pt x="51803" y="128495"/>
                </a:lnTo>
                <a:lnTo>
                  <a:pt x="49033" y="112979"/>
                </a:lnTo>
                <a:lnTo>
                  <a:pt x="49033" y="17898"/>
                </a:lnTo>
                <a:lnTo>
                  <a:pt x="49489" y="14233"/>
                </a:lnTo>
                <a:lnTo>
                  <a:pt x="51525" y="12156"/>
                </a:lnTo>
                <a:lnTo>
                  <a:pt x="52893" y="10781"/>
                </a:lnTo>
                <a:lnTo>
                  <a:pt x="57453" y="9193"/>
                </a:lnTo>
                <a:lnTo>
                  <a:pt x="116489" y="9193"/>
                </a:lnTo>
                <a:lnTo>
                  <a:pt x="109488" y="5997"/>
                </a:lnTo>
                <a:lnTo>
                  <a:pt x="97138" y="2589"/>
                </a:lnTo>
                <a:lnTo>
                  <a:pt x="83357" y="628"/>
                </a:lnTo>
                <a:lnTo>
                  <a:pt x="68184" y="0"/>
                </a:lnTo>
                <a:close/>
              </a:path>
              <a:path w="151129" h="144145">
                <a:moveTo>
                  <a:pt x="116489" y="9193"/>
                </a:moveTo>
                <a:lnTo>
                  <a:pt x="57453" y="9193"/>
                </a:lnTo>
                <a:lnTo>
                  <a:pt x="71963" y="9525"/>
                </a:lnTo>
                <a:lnTo>
                  <a:pt x="83459" y="12228"/>
                </a:lnTo>
                <a:lnTo>
                  <a:pt x="114424" y="48898"/>
                </a:lnTo>
                <a:lnTo>
                  <a:pt x="117096" y="81433"/>
                </a:lnTo>
                <a:lnTo>
                  <a:pt x="114055" y="96833"/>
                </a:lnTo>
                <a:lnTo>
                  <a:pt x="90115" y="128040"/>
                </a:lnTo>
                <a:lnTo>
                  <a:pt x="63102" y="134328"/>
                </a:lnTo>
                <a:lnTo>
                  <a:pt x="107176" y="134328"/>
                </a:lnTo>
                <a:lnTo>
                  <a:pt x="141537" y="104465"/>
                </a:lnTo>
                <a:lnTo>
                  <a:pt x="150912" y="63599"/>
                </a:lnTo>
                <a:lnTo>
                  <a:pt x="148998" y="49771"/>
                </a:lnTo>
                <a:lnTo>
                  <a:pt x="144570" y="37561"/>
                </a:lnTo>
                <a:lnTo>
                  <a:pt x="138020" y="26871"/>
                </a:lnTo>
                <a:lnTo>
                  <a:pt x="129740" y="17605"/>
                </a:lnTo>
                <a:lnTo>
                  <a:pt x="120368" y="10964"/>
                </a:lnTo>
                <a:lnTo>
                  <a:pt x="116489" y="9193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277081" y="6372624"/>
            <a:ext cx="1126891" cy="15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76261" y="6372624"/>
            <a:ext cx="1364748" cy="14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259067" y="6253921"/>
            <a:ext cx="2595245" cy="79375"/>
          </a:xfrm>
          <a:custGeom>
            <a:avLst/>
            <a:gdLst/>
            <a:ahLst/>
            <a:cxnLst/>
            <a:rect l="l" t="t" r="r" b="b"/>
            <a:pathLst>
              <a:path w="2595245" h="79375">
                <a:moveTo>
                  <a:pt x="1297233" y="0"/>
                </a:moveTo>
                <a:lnTo>
                  <a:pt x="1262122" y="35289"/>
                </a:lnTo>
                <a:lnTo>
                  <a:pt x="0" y="35289"/>
                </a:lnTo>
                <a:lnTo>
                  <a:pt x="0" y="43768"/>
                </a:lnTo>
                <a:lnTo>
                  <a:pt x="1262122" y="43768"/>
                </a:lnTo>
                <a:lnTo>
                  <a:pt x="1297233" y="79057"/>
                </a:lnTo>
                <a:lnTo>
                  <a:pt x="1314332" y="61871"/>
                </a:lnTo>
                <a:lnTo>
                  <a:pt x="1297233" y="61871"/>
                </a:lnTo>
                <a:lnTo>
                  <a:pt x="1275102" y="39415"/>
                </a:lnTo>
                <a:lnTo>
                  <a:pt x="1297233" y="17186"/>
                </a:lnTo>
                <a:lnTo>
                  <a:pt x="1314332" y="17186"/>
                </a:lnTo>
                <a:lnTo>
                  <a:pt x="1297233" y="0"/>
                </a:lnTo>
                <a:close/>
              </a:path>
              <a:path w="2595245" h="79375">
                <a:moveTo>
                  <a:pt x="1314332" y="17186"/>
                </a:moveTo>
                <a:lnTo>
                  <a:pt x="1297233" y="17186"/>
                </a:lnTo>
                <a:lnTo>
                  <a:pt x="1319576" y="39415"/>
                </a:lnTo>
                <a:lnTo>
                  <a:pt x="1297233" y="61871"/>
                </a:lnTo>
                <a:lnTo>
                  <a:pt x="1314332" y="61871"/>
                </a:lnTo>
                <a:lnTo>
                  <a:pt x="1332343" y="43768"/>
                </a:lnTo>
                <a:lnTo>
                  <a:pt x="2594709" y="43768"/>
                </a:lnTo>
                <a:lnTo>
                  <a:pt x="2594709" y="35289"/>
                </a:lnTo>
                <a:lnTo>
                  <a:pt x="1332343" y="35289"/>
                </a:lnTo>
                <a:lnTo>
                  <a:pt x="1314332" y="17186"/>
                </a:lnTo>
                <a:close/>
              </a:path>
            </a:pathLst>
          </a:custGeom>
          <a:solidFill>
            <a:srgbClr val="FD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864021" y="6372395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4" h="52070">
                <a:moveTo>
                  <a:pt x="32830" y="0"/>
                </a:moveTo>
                <a:lnTo>
                  <a:pt x="18695" y="0"/>
                </a:lnTo>
                <a:lnTo>
                  <a:pt x="12554" y="2519"/>
                </a:lnTo>
                <a:lnTo>
                  <a:pt x="2523" y="12605"/>
                </a:lnTo>
                <a:lnTo>
                  <a:pt x="0" y="18790"/>
                </a:lnTo>
                <a:lnTo>
                  <a:pt x="0" y="32998"/>
                </a:lnTo>
                <a:lnTo>
                  <a:pt x="2523" y="38957"/>
                </a:lnTo>
                <a:lnTo>
                  <a:pt x="12554" y="49040"/>
                </a:lnTo>
                <a:lnTo>
                  <a:pt x="18482" y="51559"/>
                </a:lnTo>
                <a:lnTo>
                  <a:pt x="32830" y="51559"/>
                </a:lnTo>
                <a:lnTo>
                  <a:pt x="38758" y="49040"/>
                </a:lnTo>
                <a:lnTo>
                  <a:pt x="39669" y="48123"/>
                </a:lnTo>
                <a:lnTo>
                  <a:pt x="19607" y="48123"/>
                </a:lnTo>
                <a:lnTo>
                  <a:pt x="14378" y="46062"/>
                </a:lnTo>
                <a:lnTo>
                  <a:pt x="5714" y="37351"/>
                </a:lnTo>
                <a:lnTo>
                  <a:pt x="3647" y="32082"/>
                </a:lnTo>
                <a:lnTo>
                  <a:pt x="3647" y="19706"/>
                </a:lnTo>
                <a:lnTo>
                  <a:pt x="5714" y="14437"/>
                </a:lnTo>
                <a:lnTo>
                  <a:pt x="14378" y="5729"/>
                </a:lnTo>
                <a:lnTo>
                  <a:pt x="19607" y="3665"/>
                </a:lnTo>
                <a:lnTo>
                  <a:pt x="39897" y="3665"/>
                </a:lnTo>
                <a:lnTo>
                  <a:pt x="38758" y="2519"/>
                </a:lnTo>
                <a:lnTo>
                  <a:pt x="32830" y="0"/>
                </a:lnTo>
                <a:close/>
              </a:path>
              <a:path w="51434" h="52070">
                <a:moveTo>
                  <a:pt x="39897" y="3665"/>
                </a:moveTo>
                <a:lnTo>
                  <a:pt x="31705" y="3665"/>
                </a:lnTo>
                <a:lnTo>
                  <a:pt x="36934" y="5729"/>
                </a:lnTo>
                <a:lnTo>
                  <a:pt x="45598" y="14437"/>
                </a:lnTo>
                <a:lnTo>
                  <a:pt x="47665" y="19706"/>
                </a:lnTo>
                <a:lnTo>
                  <a:pt x="47665" y="32082"/>
                </a:lnTo>
                <a:lnTo>
                  <a:pt x="45598" y="37351"/>
                </a:lnTo>
                <a:lnTo>
                  <a:pt x="36934" y="46062"/>
                </a:lnTo>
                <a:lnTo>
                  <a:pt x="31705" y="48123"/>
                </a:lnTo>
                <a:lnTo>
                  <a:pt x="39669" y="48123"/>
                </a:lnTo>
                <a:lnTo>
                  <a:pt x="48789" y="38957"/>
                </a:lnTo>
                <a:lnTo>
                  <a:pt x="51312" y="32998"/>
                </a:lnTo>
                <a:lnTo>
                  <a:pt x="51312" y="18561"/>
                </a:lnTo>
                <a:lnTo>
                  <a:pt x="48789" y="12605"/>
                </a:lnTo>
                <a:lnTo>
                  <a:pt x="39897" y="3665"/>
                </a:lnTo>
                <a:close/>
              </a:path>
              <a:path w="51434" h="52070">
                <a:moveTo>
                  <a:pt x="28726" y="11456"/>
                </a:moveTo>
                <a:lnTo>
                  <a:pt x="15290" y="11456"/>
                </a:lnTo>
                <a:lnTo>
                  <a:pt x="15290" y="39874"/>
                </a:lnTo>
                <a:lnTo>
                  <a:pt x="20306" y="39874"/>
                </a:lnTo>
                <a:lnTo>
                  <a:pt x="20306" y="28643"/>
                </a:lnTo>
                <a:lnTo>
                  <a:pt x="34692" y="28643"/>
                </a:lnTo>
                <a:lnTo>
                  <a:pt x="34198" y="27956"/>
                </a:lnTo>
                <a:lnTo>
                  <a:pt x="32617" y="27039"/>
                </a:lnTo>
                <a:lnTo>
                  <a:pt x="30337" y="26810"/>
                </a:lnTo>
                <a:lnTo>
                  <a:pt x="32161" y="26352"/>
                </a:lnTo>
                <a:lnTo>
                  <a:pt x="33529" y="25894"/>
                </a:lnTo>
                <a:lnTo>
                  <a:pt x="34441" y="25436"/>
                </a:lnTo>
                <a:lnTo>
                  <a:pt x="34745" y="25207"/>
                </a:lnTo>
                <a:lnTo>
                  <a:pt x="20306" y="25207"/>
                </a:lnTo>
                <a:lnTo>
                  <a:pt x="20306" y="14895"/>
                </a:lnTo>
                <a:lnTo>
                  <a:pt x="36431" y="14895"/>
                </a:lnTo>
                <a:lnTo>
                  <a:pt x="35809" y="13750"/>
                </a:lnTo>
                <a:lnTo>
                  <a:pt x="32830" y="12605"/>
                </a:lnTo>
                <a:lnTo>
                  <a:pt x="31249" y="11914"/>
                </a:lnTo>
                <a:lnTo>
                  <a:pt x="28726" y="11456"/>
                </a:lnTo>
                <a:close/>
              </a:path>
              <a:path w="51434" h="52070">
                <a:moveTo>
                  <a:pt x="34692" y="28643"/>
                </a:moveTo>
                <a:lnTo>
                  <a:pt x="26902" y="28643"/>
                </a:lnTo>
                <a:lnTo>
                  <a:pt x="28726" y="29101"/>
                </a:lnTo>
                <a:lnTo>
                  <a:pt x="29638" y="29562"/>
                </a:lnTo>
                <a:lnTo>
                  <a:pt x="31462" y="30708"/>
                </a:lnTo>
                <a:lnTo>
                  <a:pt x="32374" y="32769"/>
                </a:lnTo>
                <a:lnTo>
                  <a:pt x="32374" y="39415"/>
                </a:lnTo>
                <a:lnTo>
                  <a:pt x="32617" y="39415"/>
                </a:lnTo>
                <a:lnTo>
                  <a:pt x="32617" y="39874"/>
                </a:lnTo>
                <a:lnTo>
                  <a:pt x="37177" y="39874"/>
                </a:lnTo>
                <a:lnTo>
                  <a:pt x="37177" y="39415"/>
                </a:lnTo>
                <a:lnTo>
                  <a:pt x="36934" y="39186"/>
                </a:lnTo>
                <a:lnTo>
                  <a:pt x="36934" y="38041"/>
                </a:lnTo>
                <a:lnTo>
                  <a:pt x="36721" y="37351"/>
                </a:lnTo>
                <a:lnTo>
                  <a:pt x="36721" y="32540"/>
                </a:lnTo>
                <a:lnTo>
                  <a:pt x="36265" y="30937"/>
                </a:lnTo>
                <a:lnTo>
                  <a:pt x="35353" y="29562"/>
                </a:lnTo>
                <a:lnTo>
                  <a:pt x="34692" y="28643"/>
                </a:lnTo>
                <a:close/>
              </a:path>
              <a:path w="51434" h="52070">
                <a:moveTo>
                  <a:pt x="36431" y="14895"/>
                </a:moveTo>
                <a:lnTo>
                  <a:pt x="27358" y="14895"/>
                </a:lnTo>
                <a:lnTo>
                  <a:pt x="29182" y="15354"/>
                </a:lnTo>
                <a:lnTo>
                  <a:pt x="30550" y="16041"/>
                </a:lnTo>
                <a:lnTo>
                  <a:pt x="31705" y="16728"/>
                </a:lnTo>
                <a:lnTo>
                  <a:pt x="32374" y="18102"/>
                </a:lnTo>
                <a:lnTo>
                  <a:pt x="32374" y="22229"/>
                </a:lnTo>
                <a:lnTo>
                  <a:pt x="31462" y="23832"/>
                </a:lnTo>
                <a:lnTo>
                  <a:pt x="29425" y="24520"/>
                </a:lnTo>
                <a:lnTo>
                  <a:pt x="28513" y="24978"/>
                </a:lnTo>
                <a:lnTo>
                  <a:pt x="26902" y="25207"/>
                </a:lnTo>
                <a:lnTo>
                  <a:pt x="34745" y="25207"/>
                </a:lnTo>
                <a:lnTo>
                  <a:pt x="36265" y="24061"/>
                </a:lnTo>
                <a:lnTo>
                  <a:pt x="37177" y="22229"/>
                </a:lnTo>
                <a:lnTo>
                  <a:pt x="37177" y="16270"/>
                </a:lnTo>
                <a:lnTo>
                  <a:pt x="36431" y="14895"/>
                </a:lnTo>
                <a:close/>
              </a:path>
            </a:pathLst>
          </a:custGeom>
          <a:solidFill>
            <a:srgbClr val="686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62B4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47857"/>
            <a:ext cx="3676219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Placeholder 21"/>
          <p:cNvSpPr txBox="1">
            <a:spLocks/>
          </p:cNvSpPr>
          <p:nvPr userDrawn="1"/>
        </p:nvSpPr>
        <p:spPr>
          <a:xfrm>
            <a:off x="0" y="468083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kern="1200" baseline="0">
                <a:solidFill>
                  <a:srgbClr val="162B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/>
              <a:t>The University of Mississippi</a:t>
            </a:r>
          </a:p>
        </p:txBody>
      </p:sp>
      <p:pic>
        <p:nvPicPr>
          <p:cNvPr id="12" name="Picture 11" descr="Crest_T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4" y="1404195"/>
            <a:ext cx="1163463" cy="1415205"/>
          </a:xfrm>
          <a:prstGeom prst="rect">
            <a:avLst/>
          </a:prstGeom>
        </p:spPr>
      </p:pic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5309597" y="2047857"/>
            <a:ext cx="3675908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D95E-DDA2-4F30-AE64-10BCC106E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637684"/>
            <a:ext cx="8534400" cy="45772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443632"/>
            <a:ext cx="8534273" cy="90399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7" name="Picture 6" descr="OleMissScript_186-276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04" y="6330957"/>
            <a:ext cx="1170848" cy="37738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1752" y="6609451"/>
            <a:ext cx="7299042" cy="0"/>
          </a:xfrm>
          <a:prstGeom prst="line">
            <a:avLst/>
          </a:prstGeom>
          <a:ln>
            <a:solidFill>
              <a:srgbClr val="162B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5689600" cy="1467307"/>
          </a:xfrm>
        </p:spPr>
        <p:txBody>
          <a:bodyPr/>
          <a:lstStyle>
            <a:lvl1pPr>
              <a:defRPr>
                <a:solidFill>
                  <a:srgbClr val="21A5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904-B463-484F-8A1B-B64E2AC9EE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0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0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D091-9820-4527-917D-6CB53D5B8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62B4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47857"/>
            <a:ext cx="3676219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Placeholder 21"/>
          <p:cNvSpPr txBox="1">
            <a:spLocks/>
          </p:cNvSpPr>
          <p:nvPr userDrawn="1"/>
        </p:nvSpPr>
        <p:spPr>
          <a:xfrm>
            <a:off x="0" y="468083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kern="1200" baseline="0">
                <a:solidFill>
                  <a:srgbClr val="162B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/>
              <a:t>The University of Mississippi</a:t>
            </a:r>
          </a:p>
        </p:txBody>
      </p:sp>
      <p:pic>
        <p:nvPicPr>
          <p:cNvPr id="12" name="Picture 11" descr="Crest_T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4" y="1404195"/>
            <a:ext cx="1163463" cy="1415205"/>
          </a:xfrm>
          <a:prstGeom prst="rect">
            <a:avLst/>
          </a:prstGeom>
        </p:spPr>
      </p:pic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5309597" y="2047857"/>
            <a:ext cx="3675908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563E-BD03-4F33-B133-BB7F94D7F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D95E-DDA2-4F30-AE64-10BCC106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2058357"/>
            <a:ext cx="8503920" cy="443484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3988" y="98425"/>
            <a:ext cx="8834437" cy="9858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i="0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4" r:id="rId5"/>
    <p:sldLayoutId id="2147483675" r:id="rId6"/>
    <p:sldLayoutId id="2147483676" r:id="rId7"/>
    <p:sldLayoutId id="2147483677" r:id="rId8"/>
    <p:sldLayoutId id="2147483662" r:id="rId9"/>
    <p:sldLayoutId id="214748380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BED-3FA6-6D45-B68F-E362174CF83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F7B7-8D9A-6B47-B68F-3480DAF5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pts.org/vision-and-impact/standards-five-core-propositions/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ctp.olemiss.edu/" TargetMode="Externa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ctp.olemiss.edu" TargetMode="Externa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ctp.olemiss.edu" TargetMode="Externa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ctp.olemiss.edu" TargetMode="External"/><Relationship Id="rId2" Type="http://schemas.openxmlformats.org/officeDocument/2006/relationships/hyperlink" Target="mailto:kirkland@olemiss.edu" TargetMode="Externa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666" y="3111500"/>
            <a:ext cx="8233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latin typeface="Arial Rounded MT Bold"/>
                <a:cs typeface="Arial Rounded MT Bold"/>
              </a:rPr>
              <a:t>A Look at National Board Certification for Teachers</a:t>
            </a:r>
            <a:br>
              <a:rPr lang="en-US" sz="2400" dirty="0">
                <a:latin typeface="Arial Rounded MT Bold"/>
                <a:cs typeface="Arial Rounded MT Bold"/>
              </a:rPr>
            </a:br>
            <a:r>
              <a:rPr lang="en-US" sz="2400" dirty="0">
                <a:latin typeface="Arial Rounded MT Bold"/>
                <a:cs typeface="Arial Rounded MT Bold"/>
              </a:rPr>
              <a:t>and Candidate Support for MS Teachers</a:t>
            </a:r>
          </a:p>
          <a:p>
            <a:pPr algn="ctr"/>
            <a:endParaRPr lang="en-US" sz="2400" dirty="0"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latin typeface="Arial Rounded MT Bold"/>
                <a:cs typeface="Arial Rounded MT Bold"/>
              </a:rPr>
              <a:t>Presented by: </a:t>
            </a:r>
            <a:br>
              <a:rPr lang="en-US" sz="2400" dirty="0">
                <a:latin typeface="Arial Rounded MT Bold"/>
                <a:cs typeface="Arial Rounded MT Bold"/>
              </a:rPr>
            </a:br>
            <a:r>
              <a:rPr lang="en-US" sz="2400" dirty="0">
                <a:latin typeface="Arial Rounded MT Bold"/>
                <a:cs typeface="Arial Rounded MT Bold"/>
              </a:rPr>
              <a:t>The World Class Teaching Program</a:t>
            </a:r>
          </a:p>
        </p:txBody>
      </p:sp>
    </p:spTree>
    <p:extLst>
      <p:ext uri="{BB962C8B-B14F-4D97-AF65-F5344CB8AC3E}">
        <p14:creationId xmlns:p14="http://schemas.microsoft.com/office/powerpoint/2010/main" val="185523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your certificate area (There are 25 available) </a:t>
            </a:r>
          </a:p>
          <a:p>
            <a:r>
              <a:rPr lang="en-US" dirty="0">
                <a:solidFill>
                  <a:srgbClr val="FF0000"/>
                </a:solidFill>
              </a:rPr>
              <a:t>Your choice is not based on your areas of certification but who your students are and the content that you currently teach</a:t>
            </a:r>
          </a:p>
          <a:p>
            <a:r>
              <a:rPr lang="en-US" dirty="0"/>
              <a:t>Notice the </a:t>
            </a:r>
            <a:r>
              <a:rPr lang="en-US" b="1" dirty="0"/>
              <a:t>Student Age Range </a:t>
            </a:r>
            <a:r>
              <a:rPr lang="en-US" dirty="0"/>
              <a:t>on the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27 at 11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be asked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certification process requires that teachers demonstrate standards-based evidence of the positive effect they have on student learning in alignment with the 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Five Core Propositions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spc="-185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ea</a:t>
            </a:r>
            <a:r>
              <a:rPr lang="en-US" b="1" spc="-10" dirty="0">
                <a:latin typeface="Arial"/>
                <a:cs typeface="Arial"/>
              </a:rPr>
              <a:t>c</a:t>
            </a:r>
            <a:r>
              <a:rPr lang="en-US" b="1" dirty="0">
                <a:latin typeface="Arial"/>
                <a:cs typeface="Arial"/>
              </a:rPr>
              <a:t>hers…</a:t>
            </a:r>
            <a:endParaRPr lang="en-US" dirty="0">
              <a:latin typeface="Arial"/>
              <a:cs typeface="Arial"/>
            </a:endParaRPr>
          </a:p>
          <a:p>
            <a:pPr marL="469900" indent="-457200"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re co</a:t>
            </a:r>
            <a:r>
              <a:rPr lang="en-US" spc="5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mit</a:t>
            </a:r>
            <a:r>
              <a:rPr lang="en-US" spc="5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ed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 stud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nts </a:t>
            </a:r>
            <a:r>
              <a:rPr lang="en-US" spc="-10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nd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their learn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ng.</a:t>
            </a:r>
          </a:p>
          <a:p>
            <a:pPr marL="469900" marR="394335" indent="-457200">
              <a:spcBef>
                <a:spcPts val="11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dirty="0">
                <a:latin typeface="Arial"/>
                <a:cs typeface="Arial"/>
              </a:rPr>
              <a:t>K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ow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 subjects they teach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how to teach those subjects to stude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ts.</a:t>
            </a:r>
          </a:p>
          <a:p>
            <a:pPr marL="469900" marR="681355" indent="-457200">
              <a:spcBef>
                <a:spcPts val="11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dirty="0">
                <a:latin typeface="Arial"/>
                <a:cs typeface="Arial"/>
              </a:rPr>
              <a:t>Are respo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si</a:t>
            </a:r>
            <a:r>
              <a:rPr lang="en-US" spc="-10" dirty="0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le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for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manag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ng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on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tori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g student </a:t>
            </a:r>
            <a:r>
              <a:rPr lang="en-US" spc="-15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earn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ng.</a:t>
            </a:r>
          </a:p>
          <a:p>
            <a:pPr marL="469900" marR="5080" indent="-457200">
              <a:spcBef>
                <a:spcPts val="11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dirty="0">
                <a:latin typeface="Arial"/>
                <a:cs typeface="Arial"/>
              </a:rPr>
              <a:t>Th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nk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systematica</a:t>
            </a:r>
            <a:r>
              <a:rPr lang="en-US" spc="-10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ly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ab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ut their practice and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arn f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om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5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peri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nce.</a:t>
            </a:r>
          </a:p>
          <a:p>
            <a:pPr marL="469900" indent="-457200">
              <a:spcBef>
                <a:spcPts val="11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dirty="0">
                <a:latin typeface="Arial"/>
                <a:cs typeface="Arial"/>
              </a:rPr>
              <a:t>Are members of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arni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commun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95016" y="2950464"/>
            <a:ext cx="3582924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167" y="1423416"/>
            <a:ext cx="1150619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1167" y="2680716"/>
            <a:ext cx="1150619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5432" y="1578863"/>
            <a:ext cx="3022092" cy="1403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62603" y="1793748"/>
            <a:ext cx="2049145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79"/>
              </a:lnSpc>
            </a:pPr>
            <a:r>
              <a:rPr sz="3200" spc="-5" dirty="0">
                <a:latin typeface="Calibri"/>
                <a:cs typeface="Calibri"/>
              </a:rPr>
              <a:t>Cer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endParaRPr sz="3200" dirty="0">
              <a:latin typeface="Calibri"/>
              <a:cs typeface="Calibri"/>
            </a:endParaRPr>
          </a:p>
          <a:p>
            <a:pPr marL="1270" algn="ctr">
              <a:lnSpc>
                <a:spcPts val="3679"/>
              </a:lnSpc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ocess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7232" y="3505200"/>
            <a:ext cx="1150620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7232" y="4762500"/>
            <a:ext cx="1150620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3813047"/>
            <a:ext cx="3049523" cy="102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66799" y="4100195"/>
            <a:ext cx="249428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ort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oli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(60%)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6628" y="3505200"/>
            <a:ext cx="1149096" cy="338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6628" y="4762500"/>
            <a:ext cx="1149096" cy="338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0891" y="3662171"/>
            <a:ext cx="3020567" cy="1403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6469" y="3876802"/>
            <a:ext cx="217297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79"/>
              </a:lnSpc>
            </a:pP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ess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679"/>
              </a:lnSpc>
            </a:pP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-15" dirty="0"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0%)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8501" y="5356428"/>
            <a:ext cx="49333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base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ed!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6"/>
          <p:cNvSpPr/>
          <p:nvPr/>
        </p:nvSpPr>
        <p:spPr>
          <a:xfrm flipH="1">
            <a:off x="3487631" y="4844794"/>
            <a:ext cx="3201035" cy="1081873"/>
          </a:xfrm>
          <a:custGeom>
            <a:avLst/>
            <a:gdLst/>
            <a:ahLst/>
            <a:cxnLst/>
            <a:rect l="l" t="t" r="r" b="b"/>
            <a:pathLst>
              <a:path w="1815465" h="658495">
                <a:moveTo>
                  <a:pt x="1705355" y="0"/>
                </a:moveTo>
                <a:lnTo>
                  <a:pt x="106484" y="47"/>
                </a:lnTo>
                <a:lnTo>
                  <a:pt x="64922" y="9542"/>
                </a:lnTo>
                <a:lnTo>
                  <a:pt x="31087" y="33221"/>
                </a:lnTo>
                <a:lnTo>
                  <a:pt x="8330" y="67732"/>
                </a:lnTo>
                <a:lnTo>
                  <a:pt x="0" y="109727"/>
                </a:lnTo>
                <a:lnTo>
                  <a:pt x="47" y="551883"/>
                </a:lnTo>
                <a:lnTo>
                  <a:pt x="9542" y="593445"/>
                </a:lnTo>
                <a:lnTo>
                  <a:pt x="33221" y="627280"/>
                </a:lnTo>
                <a:lnTo>
                  <a:pt x="67732" y="650037"/>
                </a:lnTo>
                <a:lnTo>
                  <a:pt x="109727" y="658368"/>
                </a:lnTo>
                <a:lnTo>
                  <a:pt x="1708599" y="658320"/>
                </a:lnTo>
                <a:lnTo>
                  <a:pt x="1750161" y="648825"/>
                </a:lnTo>
                <a:lnTo>
                  <a:pt x="1783996" y="625146"/>
                </a:lnTo>
                <a:lnTo>
                  <a:pt x="1806753" y="590635"/>
                </a:lnTo>
                <a:lnTo>
                  <a:pt x="1815083" y="548639"/>
                </a:lnTo>
                <a:lnTo>
                  <a:pt x="1815036" y="106484"/>
                </a:lnTo>
                <a:lnTo>
                  <a:pt x="1805541" y="64922"/>
                </a:lnTo>
                <a:lnTo>
                  <a:pt x="1781862" y="31087"/>
                </a:lnTo>
                <a:lnTo>
                  <a:pt x="1747351" y="8330"/>
                </a:lnTo>
                <a:lnTo>
                  <a:pt x="1705355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kern="1200"/>
          </a:p>
        </p:txBody>
      </p:sp>
      <p:sp>
        <p:nvSpPr>
          <p:cNvPr id="9" name="object 23"/>
          <p:cNvSpPr/>
          <p:nvPr/>
        </p:nvSpPr>
        <p:spPr>
          <a:xfrm flipH="1">
            <a:off x="2590612" y="3678449"/>
            <a:ext cx="2685416" cy="893552"/>
          </a:xfrm>
          <a:custGeom>
            <a:avLst/>
            <a:gdLst/>
            <a:ahLst/>
            <a:cxnLst/>
            <a:rect l="l" t="t" r="r" b="b"/>
            <a:pathLst>
              <a:path w="1815465" h="672464">
                <a:moveTo>
                  <a:pt x="1703070" y="0"/>
                </a:moveTo>
                <a:lnTo>
                  <a:pt x="105025" y="214"/>
                </a:lnTo>
                <a:lnTo>
                  <a:pt x="63894" y="10838"/>
                </a:lnTo>
                <a:lnTo>
                  <a:pt x="30539" y="35154"/>
                </a:lnTo>
                <a:lnTo>
                  <a:pt x="8170" y="69950"/>
                </a:lnTo>
                <a:lnTo>
                  <a:pt x="0" y="112014"/>
                </a:lnTo>
                <a:lnTo>
                  <a:pt x="214" y="567058"/>
                </a:lnTo>
                <a:lnTo>
                  <a:pt x="10838" y="608189"/>
                </a:lnTo>
                <a:lnTo>
                  <a:pt x="35154" y="641544"/>
                </a:lnTo>
                <a:lnTo>
                  <a:pt x="69950" y="663913"/>
                </a:lnTo>
                <a:lnTo>
                  <a:pt x="112013" y="672084"/>
                </a:lnTo>
                <a:lnTo>
                  <a:pt x="1710058" y="671869"/>
                </a:lnTo>
                <a:lnTo>
                  <a:pt x="1751189" y="661245"/>
                </a:lnTo>
                <a:lnTo>
                  <a:pt x="1784544" y="636929"/>
                </a:lnTo>
                <a:lnTo>
                  <a:pt x="1806913" y="602133"/>
                </a:lnTo>
                <a:lnTo>
                  <a:pt x="1815083" y="560070"/>
                </a:lnTo>
                <a:lnTo>
                  <a:pt x="1814869" y="105025"/>
                </a:lnTo>
                <a:lnTo>
                  <a:pt x="1804245" y="63894"/>
                </a:lnTo>
                <a:lnTo>
                  <a:pt x="1779929" y="30539"/>
                </a:lnTo>
                <a:lnTo>
                  <a:pt x="1745133" y="8170"/>
                </a:lnTo>
                <a:lnTo>
                  <a:pt x="170307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kern="12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the process? Four Components</a:t>
            </a:r>
          </a:p>
        </p:txBody>
      </p:sp>
      <p:sp>
        <p:nvSpPr>
          <p:cNvPr id="4" name="object 17"/>
          <p:cNvSpPr/>
          <p:nvPr/>
        </p:nvSpPr>
        <p:spPr>
          <a:xfrm>
            <a:off x="1192002" y="1811867"/>
            <a:ext cx="1815464" cy="597323"/>
          </a:xfrm>
          <a:custGeom>
            <a:avLst/>
            <a:gdLst/>
            <a:ahLst/>
            <a:cxnLst/>
            <a:rect l="l" t="t" r="r" b="b"/>
            <a:pathLst>
              <a:path w="1815465" h="449579">
                <a:moveTo>
                  <a:pt x="1740153" y="0"/>
                </a:moveTo>
                <a:lnTo>
                  <a:pt x="69853" y="169"/>
                </a:lnTo>
                <a:lnTo>
                  <a:pt x="30598" y="14503"/>
                </a:lnTo>
                <a:lnTo>
                  <a:pt x="5425" y="46868"/>
                </a:lnTo>
                <a:lnTo>
                  <a:pt x="0" y="74930"/>
                </a:lnTo>
                <a:lnTo>
                  <a:pt x="169" y="379726"/>
                </a:lnTo>
                <a:lnTo>
                  <a:pt x="14503" y="418981"/>
                </a:lnTo>
                <a:lnTo>
                  <a:pt x="46868" y="444154"/>
                </a:lnTo>
                <a:lnTo>
                  <a:pt x="74929" y="449580"/>
                </a:lnTo>
                <a:lnTo>
                  <a:pt x="1745230" y="449410"/>
                </a:lnTo>
                <a:lnTo>
                  <a:pt x="1784485" y="435076"/>
                </a:lnTo>
                <a:lnTo>
                  <a:pt x="1809658" y="402711"/>
                </a:lnTo>
                <a:lnTo>
                  <a:pt x="1815083" y="374650"/>
                </a:lnTo>
                <a:lnTo>
                  <a:pt x="1814914" y="69853"/>
                </a:lnTo>
                <a:lnTo>
                  <a:pt x="1800580" y="30598"/>
                </a:lnTo>
                <a:lnTo>
                  <a:pt x="1768215" y="5425"/>
                </a:lnTo>
                <a:lnTo>
                  <a:pt x="174015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kern="1200"/>
          </a:p>
        </p:txBody>
      </p:sp>
      <p:sp>
        <p:nvSpPr>
          <p:cNvPr id="5" name="object 19"/>
          <p:cNvSpPr txBox="1"/>
          <p:nvPr/>
        </p:nvSpPr>
        <p:spPr>
          <a:xfrm>
            <a:off x="1625599" y="1910293"/>
            <a:ext cx="104774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sz="1400" kern="1200" spc="-5" dirty="0">
                <a:latin typeface="Calibri"/>
                <a:cs typeface="Calibri"/>
              </a:rPr>
              <a:t>C1</a:t>
            </a:r>
            <a:r>
              <a:rPr sz="1400" kern="1200" dirty="0">
                <a:latin typeface="Calibri"/>
                <a:cs typeface="Calibri"/>
              </a:rPr>
              <a:t>:</a:t>
            </a:r>
            <a:r>
              <a:rPr sz="1400" kern="1200" spc="5" dirty="0">
                <a:latin typeface="Calibri"/>
                <a:cs typeface="Calibri"/>
              </a:rPr>
              <a:t> </a:t>
            </a:r>
            <a:r>
              <a:rPr sz="1400" kern="1200" spc="-5" dirty="0">
                <a:latin typeface="Calibri"/>
                <a:cs typeface="Calibri"/>
              </a:rPr>
              <a:t>Co</a:t>
            </a:r>
            <a:r>
              <a:rPr sz="1400" kern="1200" spc="-15" dirty="0">
                <a:latin typeface="Calibri"/>
                <a:cs typeface="Calibri"/>
              </a:rPr>
              <a:t>nt</a:t>
            </a:r>
            <a:r>
              <a:rPr sz="1400" kern="1200" dirty="0">
                <a:latin typeface="Calibri"/>
                <a:cs typeface="Calibri"/>
              </a:rPr>
              <a:t>e</a:t>
            </a:r>
            <a:r>
              <a:rPr sz="1400" kern="1200" spc="-25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t </a:t>
            </a:r>
            <a:r>
              <a:rPr sz="1400" kern="1200" spc="-25" dirty="0">
                <a:latin typeface="Calibri"/>
                <a:cs typeface="Calibri"/>
              </a:rPr>
              <a:t>K</a:t>
            </a:r>
            <a:r>
              <a:rPr sz="1400" kern="1200" spc="-10" dirty="0">
                <a:latin typeface="Calibri"/>
                <a:cs typeface="Calibri"/>
              </a:rPr>
              <a:t>n</a:t>
            </a:r>
            <a:r>
              <a:rPr sz="1400" kern="1200" spc="-5" dirty="0">
                <a:latin typeface="Calibri"/>
                <a:cs typeface="Calibri"/>
              </a:rPr>
              <a:t>o</a:t>
            </a:r>
            <a:r>
              <a:rPr sz="1400" kern="1200" spc="5" dirty="0">
                <a:latin typeface="Calibri"/>
                <a:cs typeface="Calibri"/>
              </a:rPr>
              <a:t>w</a:t>
            </a:r>
            <a:r>
              <a:rPr sz="1400" kern="1200" dirty="0">
                <a:latin typeface="Calibri"/>
                <a:cs typeface="Calibri"/>
              </a:rPr>
              <a:t>le</a:t>
            </a:r>
            <a:r>
              <a:rPr sz="1400" kern="1200" spc="-10" dirty="0">
                <a:latin typeface="Calibri"/>
                <a:cs typeface="Calibri"/>
              </a:rPr>
              <a:t>d</a:t>
            </a:r>
            <a:r>
              <a:rPr sz="1400" kern="1200" spc="-15" dirty="0">
                <a:latin typeface="Calibri"/>
                <a:cs typeface="Calibri"/>
              </a:rPr>
              <a:t>g</a:t>
            </a:r>
            <a:r>
              <a:rPr sz="1400" kern="1200" dirty="0">
                <a:latin typeface="Calibri"/>
                <a:cs typeface="Calibri"/>
              </a:rPr>
              <a:t>e</a:t>
            </a:r>
          </a:p>
        </p:txBody>
      </p:sp>
      <p:sp>
        <p:nvSpPr>
          <p:cNvPr id="6" name="object 20"/>
          <p:cNvSpPr/>
          <p:nvPr/>
        </p:nvSpPr>
        <p:spPr>
          <a:xfrm flipH="1">
            <a:off x="1698326" y="2733442"/>
            <a:ext cx="2234993" cy="754825"/>
          </a:xfrm>
          <a:custGeom>
            <a:avLst/>
            <a:gdLst/>
            <a:ahLst/>
            <a:cxnLst/>
            <a:rect l="l" t="t" r="r" b="b"/>
            <a:pathLst>
              <a:path w="1815465" h="451485">
                <a:moveTo>
                  <a:pt x="1739900" y="0"/>
                </a:moveTo>
                <a:lnTo>
                  <a:pt x="69695" y="197"/>
                </a:lnTo>
                <a:lnTo>
                  <a:pt x="30519" y="14695"/>
                </a:lnTo>
                <a:lnTo>
                  <a:pt x="5410" y="47121"/>
                </a:lnTo>
                <a:lnTo>
                  <a:pt x="0" y="75183"/>
                </a:lnTo>
                <a:lnTo>
                  <a:pt x="197" y="381408"/>
                </a:lnTo>
                <a:lnTo>
                  <a:pt x="14695" y="420584"/>
                </a:lnTo>
                <a:lnTo>
                  <a:pt x="47121" y="445693"/>
                </a:lnTo>
                <a:lnTo>
                  <a:pt x="75183" y="451103"/>
                </a:lnTo>
                <a:lnTo>
                  <a:pt x="1745388" y="450906"/>
                </a:lnTo>
                <a:lnTo>
                  <a:pt x="1784564" y="436408"/>
                </a:lnTo>
                <a:lnTo>
                  <a:pt x="1809673" y="403982"/>
                </a:lnTo>
                <a:lnTo>
                  <a:pt x="1815083" y="375919"/>
                </a:lnTo>
                <a:lnTo>
                  <a:pt x="1814886" y="69695"/>
                </a:lnTo>
                <a:lnTo>
                  <a:pt x="1800388" y="30519"/>
                </a:lnTo>
                <a:lnTo>
                  <a:pt x="1767962" y="5410"/>
                </a:lnTo>
                <a:lnTo>
                  <a:pt x="17399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kern="1200"/>
          </a:p>
        </p:txBody>
      </p:sp>
      <p:sp>
        <p:nvSpPr>
          <p:cNvPr id="7" name="object 22"/>
          <p:cNvSpPr txBox="1"/>
          <p:nvPr/>
        </p:nvSpPr>
        <p:spPr>
          <a:xfrm flipH="1">
            <a:off x="1915391" y="2901751"/>
            <a:ext cx="22040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</a:pPr>
            <a:r>
              <a:rPr sz="1400" kern="1200" spc="-5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2:</a:t>
            </a:r>
            <a:r>
              <a:rPr sz="1400" kern="1200" spc="-5" dirty="0">
                <a:latin typeface="Calibri"/>
                <a:cs typeface="Calibri"/>
              </a:rPr>
              <a:t> Di</a:t>
            </a:r>
            <a:r>
              <a:rPr sz="1400" kern="1200" spc="-10" dirty="0">
                <a:latin typeface="Calibri"/>
                <a:cs typeface="Calibri"/>
              </a:rPr>
              <a:t>f</a:t>
            </a:r>
            <a:r>
              <a:rPr sz="1400" kern="1200" spc="-35" dirty="0">
                <a:latin typeface="Calibri"/>
                <a:cs typeface="Calibri"/>
              </a:rPr>
              <a:t>f</a:t>
            </a:r>
            <a:r>
              <a:rPr sz="1400" kern="1200" dirty="0">
                <a:latin typeface="Calibri"/>
                <a:cs typeface="Calibri"/>
              </a:rPr>
              <a:t>e</a:t>
            </a:r>
            <a:r>
              <a:rPr sz="1400" kern="1200" spc="-25" dirty="0">
                <a:latin typeface="Calibri"/>
                <a:cs typeface="Calibri"/>
              </a:rPr>
              <a:t>r</a:t>
            </a:r>
            <a:r>
              <a:rPr sz="1400" kern="1200" dirty="0">
                <a:latin typeface="Calibri"/>
                <a:cs typeface="Calibri"/>
              </a:rPr>
              <a:t>e</a:t>
            </a:r>
            <a:r>
              <a:rPr sz="1400" kern="1200" spc="-25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ti</a:t>
            </a:r>
            <a:r>
              <a:rPr sz="1400" kern="1200" spc="-15" dirty="0">
                <a:latin typeface="Calibri"/>
                <a:cs typeface="Calibri"/>
              </a:rPr>
              <a:t>a</a:t>
            </a:r>
            <a:r>
              <a:rPr sz="1400" kern="1200" dirty="0">
                <a:latin typeface="Calibri"/>
                <a:cs typeface="Calibri"/>
              </a:rPr>
              <a:t>tion in </a:t>
            </a:r>
            <a:r>
              <a:rPr sz="1400" kern="1200" spc="-10" dirty="0">
                <a:latin typeface="Calibri"/>
                <a:cs typeface="Calibri"/>
              </a:rPr>
              <a:t>Ins</a:t>
            </a:r>
            <a:r>
              <a:rPr sz="1400" kern="1200" dirty="0">
                <a:latin typeface="Calibri"/>
                <a:cs typeface="Calibri"/>
              </a:rPr>
              <a:t>tr</a:t>
            </a:r>
            <a:r>
              <a:rPr sz="1400" kern="1200" spc="-10" dirty="0">
                <a:latin typeface="Calibri"/>
                <a:cs typeface="Calibri"/>
              </a:rPr>
              <a:t>uc</a:t>
            </a:r>
            <a:r>
              <a:rPr sz="1400" kern="1200" dirty="0">
                <a:latin typeface="Calibri"/>
                <a:cs typeface="Calibri"/>
              </a:rPr>
              <a:t>tion</a:t>
            </a:r>
          </a:p>
        </p:txBody>
      </p:sp>
      <p:sp>
        <p:nvSpPr>
          <p:cNvPr id="8" name="object 25"/>
          <p:cNvSpPr txBox="1"/>
          <p:nvPr/>
        </p:nvSpPr>
        <p:spPr>
          <a:xfrm flipH="1">
            <a:off x="2673594" y="3906135"/>
            <a:ext cx="25194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</a:pPr>
            <a:r>
              <a:rPr sz="1400" kern="1200" spc="-5" dirty="0">
                <a:latin typeface="Calibri"/>
                <a:cs typeface="Calibri"/>
              </a:rPr>
              <a:t>C3</a:t>
            </a:r>
            <a:r>
              <a:rPr sz="1400" kern="1200" dirty="0">
                <a:latin typeface="Calibri"/>
                <a:cs typeface="Calibri"/>
              </a:rPr>
              <a:t>:</a:t>
            </a:r>
            <a:r>
              <a:rPr sz="1400" kern="1200" spc="5" dirty="0">
                <a:latin typeface="Calibri"/>
                <a:cs typeface="Calibri"/>
              </a:rPr>
              <a:t> </a:t>
            </a:r>
            <a:r>
              <a:rPr sz="1400" kern="1200" spc="-120" dirty="0">
                <a:latin typeface="Calibri"/>
                <a:cs typeface="Calibri"/>
              </a:rPr>
              <a:t>T</a:t>
            </a:r>
            <a:r>
              <a:rPr sz="1400" kern="1200" dirty="0">
                <a:latin typeface="Calibri"/>
                <a:cs typeface="Calibri"/>
              </a:rPr>
              <a:t>ea</a:t>
            </a:r>
            <a:r>
              <a:rPr sz="1400" kern="1200" spc="-15" dirty="0">
                <a:latin typeface="Calibri"/>
                <a:cs typeface="Calibri"/>
              </a:rPr>
              <a:t>c</a:t>
            </a:r>
            <a:r>
              <a:rPr sz="1400" kern="1200" spc="-10" dirty="0">
                <a:latin typeface="Calibri"/>
                <a:cs typeface="Calibri"/>
              </a:rPr>
              <a:t>h</a:t>
            </a:r>
            <a:r>
              <a:rPr sz="1400" kern="1200" dirty="0">
                <a:latin typeface="Calibri"/>
                <a:cs typeface="Calibri"/>
              </a:rPr>
              <a:t>ing</a:t>
            </a:r>
            <a:r>
              <a:rPr sz="1400" kern="1200" spc="10" dirty="0">
                <a:latin typeface="Calibri"/>
                <a:cs typeface="Calibri"/>
              </a:rPr>
              <a:t> </a:t>
            </a:r>
            <a:r>
              <a:rPr sz="1400" kern="1200" spc="-5" dirty="0">
                <a:latin typeface="Calibri"/>
                <a:cs typeface="Calibri"/>
              </a:rPr>
              <a:t>P</a:t>
            </a:r>
            <a:r>
              <a:rPr sz="1400" kern="1200" spc="-25" dirty="0">
                <a:latin typeface="Calibri"/>
                <a:cs typeface="Calibri"/>
              </a:rPr>
              <a:t>r</a:t>
            </a:r>
            <a:r>
              <a:rPr sz="1400" kern="1200" dirty="0">
                <a:latin typeface="Calibri"/>
                <a:cs typeface="Calibri"/>
              </a:rPr>
              <a:t>a</a:t>
            </a:r>
            <a:r>
              <a:rPr sz="1400" kern="1200" spc="-10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ti</a:t>
            </a:r>
            <a:r>
              <a:rPr sz="1400" kern="1200" spc="-10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e a</a:t>
            </a:r>
            <a:r>
              <a:rPr sz="1400" kern="1200" spc="-10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d </a:t>
            </a:r>
            <a:r>
              <a:rPr sz="1400" kern="1200" spc="-5" dirty="0">
                <a:latin typeface="Calibri"/>
                <a:cs typeface="Calibri"/>
              </a:rPr>
              <a:t>Le</a:t>
            </a:r>
            <a:r>
              <a:rPr sz="1400" kern="1200" dirty="0">
                <a:latin typeface="Calibri"/>
                <a:cs typeface="Calibri"/>
              </a:rPr>
              <a:t>arni</a:t>
            </a:r>
            <a:r>
              <a:rPr sz="1400" kern="1200" spc="-10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g </a:t>
            </a:r>
            <a:r>
              <a:rPr sz="1400" kern="1200" spc="-5" dirty="0">
                <a:latin typeface="Calibri"/>
                <a:cs typeface="Calibri"/>
              </a:rPr>
              <a:t>E</a:t>
            </a:r>
            <a:r>
              <a:rPr sz="1400" kern="1200" spc="-35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vi</a:t>
            </a:r>
            <a:r>
              <a:rPr sz="1400" kern="1200" spc="-20" dirty="0">
                <a:latin typeface="Calibri"/>
                <a:cs typeface="Calibri"/>
              </a:rPr>
              <a:t>r</a:t>
            </a:r>
            <a:r>
              <a:rPr sz="1400" kern="1200" spc="-5" dirty="0">
                <a:latin typeface="Calibri"/>
                <a:cs typeface="Calibri"/>
              </a:rPr>
              <a:t>on</a:t>
            </a:r>
            <a:r>
              <a:rPr sz="1400" kern="1200" spc="-10" dirty="0">
                <a:latin typeface="Calibri"/>
                <a:cs typeface="Calibri"/>
              </a:rPr>
              <a:t>m</a:t>
            </a:r>
            <a:r>
              <a:rPr sz="1400" kern="1200" dirty="0">
                <a:latin typeface="Calibri"/>
                <a:cs typeface="Calibri"/>
              </a:rPr>
              <a:t>e</a:t>
            </a:r>
            <a:r>
              <a:rPr sz="1400" kern="1200" spc="-25" dirty="0">
                <a:latin typeface="Calibri"/>
                <a:cs typeface="Calibri"/>
              </a:rPr>
              <a:t>n</a:t>
            </a:r>
            <a:r>
              <a:rPr sz="1400" kern="1200" dirty="0">
                <a:latin typeface="Calibri"/>
                <a:cs typeface="Calibri"/>
              </a:rPr>
              <a:t>t</a:t>
            </a:r>
          </a:p>
        </p:txBody>
      </p:sp>
      <p:sp>
        <p:nvSpPr>
          <p:cNvPr id="10" name="object 28"/>
          <p:cNvSpPr txBox="1"/>
          <p:nvPr/>
        </p:nvSpPr>
        <p:spPr>
          <a:xfrm flipH="1">
            <a:off x="3742901" y="5074307"/>
            <a:ext cx="247163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kern="1200" spc="-5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4:</a:t>
            </a:r>
            <a:r>
              <a:rPr sz="1400" kern="1200" spc="-5" dirty="0">
                <a:latin typeface="Calibri"/>
                <a:cs typeface="Calibri"/>
              </a:rPr>
              <a:t> </a:t>
            </a:r>
            <a:r>
              <a:rPr sz="1400" kern="1200" spc="-50" dirty="0">
                <a:latin typeface="Calibri"/>
                <a:cs typeface="Calibri"/>
              </a:rPr>
              <a:t>E</a:t>
            </a:r>
            <a:r>
              <a:rPr sz="1400" kern="1200" spc="-10" dirty="0">
                <a:latin typeface="Calibri"/>
                <a:cs typeface="Calibri"/>
              </a:rPr>
              <a:t>f</a:t>
            </a:r>
            <a:r>
              <a:rPr sz="1400" kern="1200" spc="-35" dirty="0">
                <a:latin typeface="Calibri"/>
                <a:cs typeface="Calibri"/>
              </a:rPr>
              <a:t>f</a:t>
            </a:r>
            <a:r>
              <a:rPr sz="1400" kern="1200" dirty="0">
                <a:latin typeface="Calibri"/>
                <a:cs typeface="Calibri"/>
              </a:rPr>
              <a:t>e</a:t>
            </a:r>
            <a:r>
              <a:rPr sz="1400" kern="1200" spc="-10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ti</a:t>
            </a:r>
            <a:r>
              <a:rPr sz="1400" kern="1200" spc="-10" dirty="0">
                <a:latin typeface="Calibri"/>
                <a:cs typeface="Calibri"/>
              </a:rPr>
              <a:t>v</a:t>
            </a:r>
            <a:r>
              <a:rPr sz="1400" kern="1200" dirty="0">
                <a:latin typeface="Calibri"/>
                <a:cs typeface="Calibri"/>
              </a:rPr>
              <a:t>e and </a:t>
            </a:r>
            <a:r>
              <a:rPr sz="1400" kern="1200" spc="-20" dirty="0">
                <a:latin typeface="Calibri"/>
                <a:cs typeface="Calibri"/>
              </a:rPr>
              <a:t>R</a:t>
            </a:r>
            <a:r>
              <a:rPr sz="1400" kern="1200" spc="-15" dirty="0">
                <a:latin typeface="Calibri"/>
                <a:cs typeface="Calibri"/>
              </a:rPr>
              <a:t>e</a:t>
            </a:r>
            <a:r>
              <a:rPr sz="1400" kern="1200" spc="-5" dirty="0">
                <a:latin typeface="Calibri"/>
                <a:cs typeface="Calibri"/>
              </a:rPr>
              <a:t>f</a:t>
            </a:r>
            <a:r>
              <a:rPr sz="1400" kern="1200" dirty="0">
                <a:latin typeface="Calibri"/>
                <a:cs typeface="Calibri"/>
              </a:rPr>
              <a:t>le</a:t>
            </a:r>
            <a:r>
              <a:rPr sz="1400" kern="1200" spc="-10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ti</a:t>
            </a:r>
            <a:r>
              <a:rPr sz="1400" kern="1200" spc="-10" dirty="0">
                <a:latin typeface="Calibri"/>
                <a:cs typeface="Calibri"/>
              </a:rPr>
              <a:t>v</a:t>
            </a:r>
            <a:r>
              <a:rPr sz="1400" kern="1200" dirty="0">
                <a:latin typeface="Calibri"/>
                <a:cs typeface="Calibri"/>
              </a:rPr>
              <a:t>e </a:t>
            </a:r>
            <a:r>
              <a:rPr sz="1400" kern="1200" spc="-5" dirty="0">
                <a:latin typeface="Calibri"/>
                <a:cs typeface="Calibri"/>
              </a:rPr>
              <a:t>P</a:t>
            </a:r>
            <a:r>
              <a:rPr sz="1400" kern="1200" spc="-25" dirty="0">
                <a:latin typeface="Calibri"/>
                <a:cs typeface="Calibri"/>
              </a:rPr>
              <a:t>r</a:t>
            </a:r>
            <a:r>
              <a:rPr sz="1400" kern="1200" dirty="0">
                <a:latin typeface="Calibri"/>
                <a:cs typeface="Calibri"/>
              </a:rPr>
              <a:t>a</a:t>
            </a:r>
            <a:r>
              <a:rPr sz="1400" kern="1200" spc="-10" dirty="0">
                <a:latin typeface="Calibri"/>
                <a:cs typeface="Calibri"/>
              </a:rPr>
              <a:t>c</a:t>
            </a:r>
            <a:r>
              <a:rPr sz="1400" kern="1200" dirty="0">
                <a:latin typeface="Calibri"/>
                <a:cs typeface="Calibri"/>
              </a:rPr>
              <a:t>tition</a:t>
            </a:r>
            <a:r>
              <a:rPr sz="1400" kern="1200" spc="-10" dirty="0">
                <a:latin typeface="Calibri"/>
                <a:cs typeface="Calibri"/>
              </a:rPr>
              <a:t>e</a:t>
            </a:r>
            <a:r>
              <a:rPr sz="1400" kern="1200" dirty="0">
                <a:latin typeface="Calibri"/>
                <a:cs typeface="Calibri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2533" y="1591733"/>
            <a:ext cx="338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70000"/>
                </a:solidFill>
              </a:rPr>
              <a:t>You do </a:t>
            </a:r>
            <a:r>
              <a:rPr lang="en-US" sz="3200" b="1" dirty="0">
                <a:solidFill>
                  <a:srgbClr val="162B48"/>
                </a:solidFill>
              </a:rPr>
              <a:t>NOT</a:t>
            </a:r>
            <a:r>
              <a:rPr lang="en-US" sz="3200" dirty="0">
                <a:solidFill>
                  <a:srgbClr val="C70000"/>
                </a:solidFill>
              </a:rPr>
              <a:t> have to go in order of     1, 2, 3, 4</a:t>
            </a:r>
          </a:p>
        </p:txBody>
      </p:sp>
    </p:spTree>
    <p:extLst>
      <p:ext uri="{BB962C8B-B14F-4D97-AF65-F5344CB8AC3E}">
        <p14:creationId xmlns:p14="http://schemas.microsoft.com/office/powerpoint/2010/main" val="4206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Weighted Components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87031"/>
              </p:ext>
            </p:extLst>
          </p:nvPr>
        </p:nvGraphicFramePr>
        <p:xfrm>
          <a:off x="-705590" y="1424524"/>
          <a:ext cx="7055896" cy="527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22323" y="2532321"/>
            <a:ext cx="381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 1: Content Knowledge</a:t>
            </a:r>
          </a:p>
          <a:p>
            <a:endParaRPr lang="en-US" dirty="0"/>
          </a:p>
          <a:p>
            <a:r>
              <a:rPr lang="en-US" dirty="0"/>
              <a:t>Component 2: Differentiation in </a:t>
            </a:r>
            <a:br>
              <a:rPr lang="en-US" dirty="0"/>
            </a:br>
            <a:r>
              <a:rPr lang="en-US" dirty="0"/>
              <a:t>                           Instruction</a:t>
            </a:r>
          </a:p>
          <a:p>
            <a:endParaRPr lang="en-US" dirty="0"/>
          </a:p>
          <a:p>
            <a:r>
              <a:rPr lang="en-US" dirty="0"/>
              <a:t>Component 3:  Teaching Practice &amp; </a:t>
            </a:r>
            <a:br>
              <a:rPr lang="en-US" dirty="0"/>
            </a:br>
            <a:r>
              <a:rPr lang="en-US" dirty="0"/>
              <a:t>                            Learning Environment</a:t>
            </a:r>
          </a:p>
          <a:p>
            <a:endParaRPr lang="en-US" dirty="0"/>
          </a:p>
          <a:p>
            <a:r>
              <a:rPr lang="en-US" dirty="0"/>
              <a:t>Component 4: Effective and </a:t>
            </a:r>
            <a:br>
              <a:rPr lang="en-US" dirty="0"/>
            </a:br>
            <a:r>
              <a:rPr lang="en-US" dirty="0"/>
              <a:t>                           Reflective Practitioner</a:t>
            </a:r>
          </a:p>
        </p:txBody>
      </p:sp>
    </p:spTree>
    <p:extLst>
      <p:ext uri="{BB962C8B-B14F-4D97-AF65-F5344CB8AC3E}">
        <p14:creationId xmlns:p14="http://schemas.microsoft.com/office/powerpoint/2010/main" val="6819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Newest &amp; Most Successful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process in TWO years</a:t>
            </a:r>
          </a:p>
          <a:p>
            <a:r>
              <a:rPr lang="en-US" b="1" u="sng" dirty="0"/>
              <a:t>Only ONE component per semester</a:t>
            </a:r>
          </a:p>
          <a:p>
            <a:r>
              <a:rPr lang="en-US" dirty="0">
                <a:solidFill>
                  <a:srgbClr val="008000"/>
                </a:solidFill>
              </a:rPr>
              <a:t>Use Pay As You Go </a:t>
            </a:r>
            <a:r>
              <a:rPr lang="en-US" dirty="0"/>
              <a:t>and pay for the two components in year 1 then use your reimburse from MDE to pay for the final two components!</a:t>
            </a:r>
          </a:p>
          <a:p>
            <a:r>
              <a:rPr lang="en-US" dirty="0"/>
              <a:t>Eliminates the stress often associated with National Boards. Teachers LOVE this plan!</a:t>
            </a:r>
          </a:p>
        </p:txBody>
      </p:sp>
    </p:spTree>
    <p:extLst>
      <p:ext uri="{BB962C8B-B14F-4D97-AF65-F5344CB8AC3E}">
        <p14:creationId xmlns:p14="http://schemas.microsoft.com/office/powerpoint/2010/main" val="6463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n-US" b="0" dirty="0"/>
              <a:t>(year)  </a:t>
            </a:r>
            <a:r>
              <a:rPr lang="en-US" dirty="0"/>
              <a:t>+ 1 </a:t>
            </a:r>
            <a:r>
              <a:rPr lang="en-US" b="0" dirty="0"/>
              <a:t>(year) </a:t>
            </a:r>
            <a:r>
              <a:rPr lang="en-US" dirty="0"/>
              <a:t>= 4 </a:t>
            </a:r>
            <a:r>
              <a:rPr lang="en-US" b="0" dirty="0"/>
              <a:t>(components completed)</a:t>
            </a:r>
          </a:p>
        </p:txBody>
      </p:sp>
      <p:pic>
        <p:nvPicPr>
          <p:cNvPr id="6" name="Picture 5" descr="December Recr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8566"/>
            <a:ext cx="9144000" cy="57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5" y="2279468"/>
            <a:ext cx="4654550" cy="431968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Your choice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800" dirty="0">
                <a:solidFill>
                  <a:srgbClr val="3366FF"/>
                </a:solidFill>
              </a:rPr>
              <a:t>Your pace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even have suggested timelines </a:t>
            </a:r>
          </a:p>
          <a:p>
            <a:pPr marL="0" indent="0" algn="ctr">
              <a:buNone/>
            </a:pPr>
            <a:r>
              <a:rPr lang="en-US" dirty="0"/>
              <a:t>and suggested assignments.</a:t>
            </a:r>
          </a:p>
        </p:txBody>
      </p:sp>
      <p:pic>
        <p:nvPicPr>
          <p:cNvPr id="4" name="Content Placeholder 5" descr="rel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44" r="-44444"/>
          <a:stretch>
            <a:fillRect/>
          </a:stretch>
        </p:blipFill>
        <p:spPr>
          <a:xfrm>
            <a:off x="-1483800" y="2279468"/>
            <a:ext cx="7373425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125" y="539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3500" y="539750"/>
            <a:ext cx="66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7375" y="539750"/>
            <a:ext cx="7972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You may complete the process in 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one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8000"/>
                </a:solidFill>
              </a:rPr>
              <a:t>two</a:t>
            </a:r>
            <a:r>
              <a:rPr lang="en-US" sz="3600" dirty="0"/>
              <a:t>, or </a:t>
            </a:r>
            <a:r>
              <a:rPr lang="en-US" sz="3600" b="1" dirty="0">
                <a:solidFill>
                  <a:srgbClr val="3366FF"/>
                </a:solidFill>
              </a:rPr>
              <a:t>three</a:t>
            </a:r>
            <a:r>
              <a:rPr lang="en-US" sz="3600" dirty="0"/>
              <a:t>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Component 1: </a:t>
            </a:r>
            <a:br>
              <a:rPr lang="en-US" dirty="0"/>
            </a:br>
            <a:r>
              <a:rPr lang="en-US" dirty="0"/>
              <a:t>Content Knowledge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9FFC54-6780-4332-B56C-4208A304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Computer-based assessment measuring developmentally appropriate content knowledge and pedagogical practices in the chosen certificate area</a:t>
            </a:r>
          </a:p>
          <a:p>
            <a:pPr lvl="1"/>
            <a:r>
              <a:rPr lang="en-US" dirty="0"/>
              <a:t>Three constructed response items – 30 minutes to complete each </a:t>
            </a:r>
          </a:p>
          <a:p>
            <a:pPr lvl="1"/>
            <a:r>
              <a:rPr lang="en-US" dirty="0"/>
              <a:t>45 selected response items – the time allotted varies by certificate area, but will be no fewer than 60 minutes.</a:t>
            </a:r>
          </a:p>
          <a:p>
            <a:pPr lvl="1"/>
            <a:r>
              <a:rPr lang="en-US" dirty="0"/>
              <a:t>We mentor for the Assessment Center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904-B463-484F-8A1B-B64E2AC9EEE7}" type="slidenum">
              <a:rPr lang="en-US" smtClean="0"/>
              <a:t>19</a:t>
            </a:fld>
            <a:endParaRPr 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7A11E92-FD76-4A76-D2A5-28873D13174E}"/>
              </a:ext>
            </a:extLst>
          </p:cNvPr>
          <p:cNvSpPr/>
          <p:nvPr/>
        </p:nvSpPr>
        <p:spPr>
          <a:xfrm>
            <a:off x="3515096" y="4254314"/>
            <a:ext cx="4950041" cy="2006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94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Curious About National Boards?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36224"/>
            <a:ext cx="7543800" cy="1752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Unraveling the Mystery of</a:t>
            </a:r>
          </a:p>
          <a:p>
            <a:pPr eaLnBrk="1" hangingPunct="1"/>
            <a:r>
              <a:rPr lang="en-US" b="1" dirty="0">
                <a:latin typeface="Arial" charset="0"/>
              </a:rPr>
              <a:t> National Board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6595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04800"/>
            <a:ext cx="7962404" cy="1467307"/>
          </a:xfrm>
        </p:spPr>
        <p:txBody>
          <a:bodyPr>
            <a:normAutofit/>
          </a:bodyPr>
          <a:lstStyle/>
          <a:p>
            <a:r>
              <a:rPr lang="en-US" sz="2400" b="1" dirty="0"/>
              <a:t>Component 2: </a:t>
            </a:r>
            <a:br>
              <a:rPr lang="en-US" dirty="0"/>
            </a:br>
            <a:r>
              <a:rPr lang="en-US" dirty="0"/>
              <a:t>Differentiation in Instruction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9FFC54-6780-4332-B56C-4208A304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07517"/>
            <a:ext cx="8229600" cy="3668332"/>
          </a:xfrm>
        </p:spPr>
        <p:txBody>
          <a:bodyPr/>
          <a:lstStyle/>
          <a:p>
            <a:r>
              <a:rPr lang="en-US" dirty="0"/>
              <a:t>Highlights ability to evaluate learning strengths and needs for individual students; plan and implement appropriate instruction; and analyze and modify strategies and materials based on ongoing assessment.</a:t>
            </a:r>
          </a:p>
          <a:p>
            <a:r>
              <a:rPr lang="en-US" dirty="0"/>
              <a:t>Classroom-based portfolio entry:</a:t>
            </a:r>
          </a:p>
          <a:p>
            <a:pPr lvl="1"/>
            <a:r>
              <a:rPr lang="en-US" dirty="0"/>
              <a:t>Samples of student work that demonstrate the students’ growth </a:t>
            </a:r>
            <a:br>
              <a:rPr lang="en-US" dirty="0"/>
            </a:br>
            <a:r>
              <a:rPr lang="en-US" dirty="0"/>
              <a:t>over time</a:t>
            </a:r>
          </a:p>
          <a:p>
            <a:pPr lvl="1"/>
            <a:r>
              <a:rPr lang="en-US" dirty="0"/>
              <a:t>An accompanying written commentary that analyzes the </a:t>
            </a:r>
            <a:br>
              <a:rPr lang="en-US" dirty="0"/>
            </a:br>
            <a:r>
              <a:rPr lang="en-US" dirty="0"/>
              <a:t>candidate’s instructional choices </a:t>
            </a:r>
            <a:r>
              <a:rPr lang="en-US" sz="2000" dirty="0"/>
              <a:t>and what you do based on your knowledge of student (</a:t>
            </a:r>
            <a:r>
              <a:rPr lang="en-US" sz="2000" dirty="0">
                <a:solidFill>
                  <a:srgbClr val="FF0000"/>
                </a:solidFill>
              </a:rPr>
              <a:t>differentiate</a:t>
            </a:r>
            <a:r>
              <a:rPr lang="en-US" sz="2000" dirty="0"/>
              <a:t>) to help them meet their goal.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904-B463-484F-8A1B-B64E2AC9EE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8617"/>
            <a:ext cx="8229598" cy="122275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Component 3: </a:t>
            </a:r>
            <a:br>
              <a:rPr lang="en-US" dirty="0"/>
            </a:br>
            <a:r>
              <a:rPr lang="en-US" sz="3600" dirty="0"/>
              <a:t>Teaching Practice and Learning Environment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9FFC54-6780-4332-B56C-4208A304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9598"/>
            <a:ext cx="8229600" cy="41885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Highlights how candidates engage students and impact their learning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Classroom-based portfolio entry:</a:t>
            </a:r>
          </a:p>
          <a:p>
            <a:pPr lvl="1"/>
            <a:r>
              <a:rPr lang="en-US" dirty="0"/>
              <a:t>Video recordings of interactions between candidates and their students. </a:t>
            </a:r>
          </a:p>
          <a:p>
            <a:pPr lvl="1"/>
            <a:r>
              <a:rPr lang="en-US" dirty="0"/>
              <a:t>Two written commentaries, in which the candidate describes, analyzes and reflects on their teaching and interactions </a:t>
            </a:r>
            <a:endParaRPr lang="en-US" sz="2400" dirty="0"/>
          </a:p>
          <a:p>
            <a:pPr lvl="1"/>
            <a:r>
              <a:rPr lang="en-US" sz="2000" dirty="0"/>
              <a:t>The video focus is on lessons rather than a unit.</a:t>
            </a:r>
          </a:p>
          <a:p>
            <a:pPr lvl="1"/>
            <a:r>
              <a:rPr lang="en-US" sz="2000" dirty="0"/>
              <a:t>Each video should demonstrate a different teaching strategy/grouping. </a:t>
            </a:r>
            <a:r>
              <a:rPr lang="en-US" sz="2000" dirty="0" err="1"/>
              <a:t>Eg.</a:t>
            </a:r>
            <a:r>
              <a:rPr lang="en-US" sz="2000" dirty="0"/>
              <a:t> Cooperative group/whole group/partner…etc.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904-B463-484F-8A1B-B64E2AC9EE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3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825500"/>
            <a:ext cx="8093032" cy="122275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Component 4: </a:t>
            </a:r>
            <a:br>
              <a:rPr lang="en-US" dirty="0"/>
            </a:br>
            <a:r>
              <a:rPr lang="en-US" dirty="0"/>
              <a:t>Effective and Reflective Practitioner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9FFC54-6780-4332-B56C-4208A304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8529"/>
            <a:ext cx="8686800" cy="3490459"/>
          </a:xfrm>
        </p:spPr>
        <p:txBody>
          <a:bodyPr/>
          <a:lstStyle/>
          <a:p>
            <a:r>
              <a:rPr lang="en-US" dirty="0"/>
              <a:t>Highlights understanding of assessments and assessment practices to plan for/positively impact student learning</a:t>
            </a:r>
          </a:p>
          <a:p>
            <a:r>
              <a:rPr lang="en-US" dirty="0"/>
              <a:t>Portfolio entry information gathered from many sources:</a:t>
            </a:r>
          </a:p>
          <a:p>
            <a:pPr lvl="1"/>
            <a:r>
              <a:rPr lang="en-US" dirty="0"/>
              <a:t>Demonstrating practices with a class of students</a:t>
            </a:r>
          </a:p>
          <a:p>
            <a:pPr lvl="1"/>
            <a:r>
              <a:rPr lang="en-US" dirty="0"/>
              <a:t>Evidence of collaboration with families, community, and colleagues </a:t>
            </a:r>
          </a:p>
          <a:p>
            <a:pPr lvl="1"/>
            <a:r>
              <a:rPr lang="en-US" dirty="0"/>
              <a:t>Candidate’s contributions to learning communities to </a:t>
            </a:r>
            <a:br>
              <a:rPr lang="en-US" dirty="0"/>
            </a:br>
            <a:r>
              <a:rPr lang="en-US" dirty="0"/>
              <a:t>advance student growth.</a:t>
            </a:r>
          </a:p>
          <a:p>
            <a:pPr lvl="1"/>
            <a:r>
              <a:rPr lang="en-US" dirty="0"/>
              <a:t>Four Parts: Knowledge of Students, Generation and Use of Assessment Data, Participation in Learning Communities.</a:t>
            </a:r>
          </a:p>
          <a:p>
            <a:pPr lvl="1"/>
            <a:r>
              <a:rPr lang="en-US" b="1" dirty="0"/>
              <a:t>Focus</a:t>
            </a:r>
            <a:r>
              <a:rPr lang="en-US" dirty="0"/>
              <a:t>: Using knowledge of your students to demonstrate data driven instruction and decision making that impact student learning. 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904-B463-484F-8A1B-B64E2AC9EE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9241E-5842-AD7E-06AF-53BC7279E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60" y="105508"/>
            <a:ext cx="8344072" cy="6447692"/>
          </a:xfrm>
        </p:spPr>
      </p:pic>
    </p:spTree>
    <p:extLst>
      <p:ext uri="{BB962C8B-B14F-4D97-AF65-F5344CB8AC3E}">
        <p14:creationId xmlns:p14="http://schemas.microsoft.com/office/powerpoint/2010/main" val="7771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General Cadence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CEB137-8814-7D6D-18B6-E48E1711A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1803369"/>
            <a:ext cx="8534400" cy="4246625"/>
          </a:xfrm>
        </p:spPr>
      </p:pic>
    </p:spTree>
    <p:extLst>
      <p:ext uri="{BB962C8B-B14F-4D97-AF65-F5344CB8AC3E}">
        <p14:creationId xmlns:p14="http://schemas.microsoft.com/office/powerpoint/2010/main" val="245189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6084" y="1797869"/>
            <a:ext cx="7633334" cy="268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total</a:t>
            </a:r>
            <a:r>
              <a:rPr sz="2400" spc="-10" dirty="0">
                <a:latin typeface="Arial"/>
                <a:cs typeface="Arial"/>
              </a:rPr>
              <a:t> c</a:t>
            </a:r>
            <a:r>
              <a:rPr sz="2400" dirty="0">
                <a:latin typeface="Arial"/>
                <a:cs typeface="Arial"/>
              </a:rPr>
              <a:t>ost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 certification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decrease</a:t>
            </a:r>
            <a:r>
              <a:rPr lang="en-US"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$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$1,900,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four compon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$4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5.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43204" algn="ctr">
              <a:lnSpc>
                <a:spcPct val="100000"/>
              </a:lnSpc>
              <a:spcBef>
                <a:spcPts val="2135"/>
              </a:spcBef>
            </a:pPr>
            <a:r>
              <a:rPr sz="2200" b="1" u="heavy" spc="-15" dirty="0">
                <a:latin typeface="Arial"/>
                <a:cs typeface="Arial"/>
              </a:rPr>
              <a:t>Imp</a:t>
            </a:r>
            <a:r>
              <a:rPr sz="2200" b="1" u="heavy" spc="-10" dirty="0">
                <a:latin typeface="Arial"/>
                <a:cs typeface="Arial"/>
              </a:rPr>
              <a:t>ortant</a:t>
            </a:r>
            <a:r>
              <a:rPr sz="2200" b="1" u="heavy" spc="5" dirty="0">
                <a:latin typeface="Arial"/>
                <a:cs typeface="Arial"/>
              </a:rPr>
              <a:t> </a:t>
            </a:r>
            <a:r>
              <a:rPr sz="2200" b="1" u="heavy" spc="-15" dirty="0">
                <a:latin typeface="Arial"/>
                <a:cs typeface="Arial"/>
              </a:rPr>
              <a:t>price</a:t>
            </a:r>
            <a:r>
              <a:rPr sz="2200" b="1" u="heavy" spc="0" dirty="0">
                <a:latin typeface="Arial"/>
                <a:cs typeface="Arial"/>
              </a:rPr>
              <a:t> </a:t>
            </a:r>
            <a:r>
              <a:rPr sz="2200" b="1" u="heavy" spc="-15" dirty="0">
                <a:latin typeface="Arial"/>
                <a:cs typeface="Arial"/>
              </a:rPr>
              <a:t>poi</a:t>
            </a:r>
            <a:r>
              <a:rPr sz="2200" b="1" u="heavy" spc="-10" dirty="0">
                <a:latin typeface="Arial"/>
                <a:cs typeface="Arial"/>
              </a:rPr>
              <a:t>nts</a:t>
            </a:r>
            <a:endParaRPr sz="2200" dirty="0">
              <a:latin typeface="Arial"/>
              <a:cs typeface="Arial"/>
            </a:endParaRPr>
          </a:p>
          <a:p>
            <a:pPr marL="242570" algn="ctr">
              <a:lnSpc>
                <a:spcPct val="100000"/>
              </a:lnSpc>
              <a:spcBef>
                <a:spcPts val="1125"/>
              </a:spcBef>
            </a:pPr>
            <a:r>
              <a:rPr sz="2200" b="1" spc="-15" dirty="0">
                <a:latin typeface="Arial"/>
                <a:cs typeface="Arial"/>
              </a:rPr>
              <a:t>$4</a:t>
            </a:r>
            <a:r>
              <a:rPr sz="2200" b="1" spc="-10" dirty="0">
                <a:latin typeface="Arial"/>
                <a:cs typeface="Arial"/>
              </a:rPr>
              <a:t>7</a:t>
            </a:r>
            <a:r>
              <a:rPr sz="2200" b="1" spc="-15" dirty="0">
                <a:latin typeface="Arial"/>
                <a:cs typeface="Arial"/>
              </a:rPr>
              <a:t>5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for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ea</a:t>
            </a:r>
            <a:r>
              <a:rPr sz="2200" b="1" spc="-10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h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component</a:t>
            </a:r>
            <a:endParaRPr sz="2200" dirty="0">
              <a:latin typeface="Arial"/>
              <a:cs typeface="Arial"/>
            </a:endParaRPr>
          </a:p>
          <a:p>
            <a:pPr marL="241935" algn="ctr">
              <a:lnSpc>
                <a:spcPct val="100000"/>
              </a:lnSpc>
              <a:spcBef>
                <a:spcPts val="1125"/>
              </a:spcBef>
            </a:pPr>
            <a:r>
              <a:rPr sz="2200" b="1" spc="-15" dirty="0">
                <a:latin typeface="Arial"/>
                <a:cs typeface="Arial"/>
              </a:rPr>
              <a:t>$75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annual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registration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fee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15" y="791396"/>
            <a:ext cx="7633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2473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Help and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87069" y="1696751"/>
            <a:ext cx="7369860" cy="332398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Mississippi will reimburse EVERY candidate </a:t>
            </a:r>
            <a:r>
              <a:rPr lang="en-US" b="1" u="sng" dirty="0"/>
              <a:t>after </a:t>
            </a:r>
            <a:r>
              <a:rPr lang="en-US" dirty="0"/>
              <a:t>they complete components.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Candidates submit in May and receive scores the following fall. The state will reimburse once candidates receive a score report.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State reimbursement is provided whether certification is achieved or not.</a:t>
            </a:r>
          </a:p>
        </p:txBody>
      </p:sp>
    </p:spTree>
    <p:extLst>
      <p:ext uri="{BB962C8B-B14F-4D97-AF65-F5344CB8AC3E}">
        <p14:creationId xmlns:p14="http://schemas.microsoft.com/office/powerpoint/2010/main" val="12762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Avenues of Financial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87069" y="1696751"/>
            <a:ext cx="7369860" cy="426596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Local Banks: </a:t>
            </a:r>
            <a:r>
              <a:rPr lang="en-US" dirty="0"/>
              <a:t>assistance varies by bank. Visit your local bank and talk to your personal banker.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National Board Scholarships: are often awarded in the fall. They are presented on first come first served basis sometimes to specific certificates. Candidates must be registered to be eligible for a scholarship.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Pay as You Go – Payment plan provided by the National Board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MPE Scholarship</a:t>
            </a:r>
          </a:p>
        </p:txBody>
      </p:sp>
    </p:spTree>
    <p:extLst>
      <p:ext uri="{BB962C8B-B14F-4D97-AF65-F5344CB8AC3E}">
        <p14:creationId xmlns:p14="http://schemas.microsoft.com/office/powerpoint/2010/main" val="4296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Your Resources in One Place</a:t>
            </a:r>
          </a:p>
        </p:txBody>
      </p:sp>
      <p:pic>
        <p:nvPicPr>
          <p:cNvPr id="4" name="Content Placeholder 3" descr="Screen Shot 2018-07-26 at 2.29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8385"/>
          <a:stretch>
            <a:fillRect/>
          </a:stretch>
        </p:blipFill>
        <p:spPr>
          <a:xfrm>
            <a:off x="2382843" y="1647967"/>
            <a:ext cx="4378313" cy="2407903"/>
          </a:xfrm>
        </p:spPr>
      </p:pic>
      <p:sp>
        <p:nvSpPr>
          <p:cNvPr id="5" name="TextBox 4"/>
          <p:cNvSpPr txBox="1"/>
          <p:nvPr/>
        </p:nvSpPr>
        <p:spPr>
          <a:xfrm>
            <a:off x="261258" y="4286200"/>
            <a:ext cx="8882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Located on the WCTP website, lower right-hand corner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Includes: Standards, </a:t>
            </a:r>
            <a:r>
              <a:rPr lang="en-US" sz="2400" b="1" dirty="0">
                <a:solidFill>
                  <a:srgbClr val="FF0000"/>
                </a:solidFill>
              </a:rPr>
              <a:t>Components</a:t>
            </a:r>
            <a:r>
              <a:rPr lang="en-US" sz="2400" dirty="0"/>
              <a:t>, Guide to National Board Certification, Scoring Guide, and more!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Take a look at what you’ll be asked to do.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The National Board provides examples and exemplars of components</a:t>
            </a:r>
          </a:p>
        </p:txBody>
      </p:sp>
    </p:spTree>
    <p:extLst>
      <p:ext uri="{BB962C8B-B14F-4D97-AF65-F5344CB8AC3E}">
        <p14:creationId xmlns:p14="http://schemas.microsoft.com/office/powerpoint/2010/main" val="18447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1493445"/>
            <a:ext cx="3714564" cy="337488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The World Class Teaching Program: </a:t>
            </a:r>
            <a:br>
              <a:rPr lang="en-US" b="1" dirty="0"/>
            </a:br>
            <a:r>
              <a:rPr lang="en-US" b="1" dirty="0"/>
              <a:t>How Can We Help You? </a:t>
            </a:r>
            <a:endParaRPr lang="en-US" dirty="0"/>
          </a:p>
        </p:txBody>
      </p:sp>
      <p:pic>
        <p:nvPicPr>
          <p:cNvPr id="3" name="Picture 2" descr="WCTP-Logo-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407582"/>
            <a:ext cx="3481917" cy="3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387" y="312729"/>
            <a:ext cx="7772400" cy="14401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National Board Certification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34912" y="1949683"/>
            <a:ext cx="8223267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Maintain high and rigorous standards for what accomplished teachers should know and be able to do.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Provide a national voluntary system certifying teachers who meet these standards. 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Mississippi’s merit pay system for teachers.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start the process? </a:t>
            </a:r>
            <a:br>
              <a:rPr lang="en-US" dirty="0"/>
            </a:br>
            <a:r>
              <a:rPr lang="en-US" dirty="0"/>
              <a:t>Is it too 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Mentoring starts the second week in September.</a:t>
            </a:r>
          </a:p>
          <a:p>
            <a:r>
              <a:rPr lang="en-US" b="1" dirty="0"/>
              <a:t>Candidates join us all year long until registration closes, which is February 28.</a:t>
            </a:r>
          </a:p>
          <a:p>
            <a:r>
              <a:rPr lang="en-US" dirty="0"/>
              <a:t>If you join in the fall, you have time to complete the entire process in one year.</a:t>
            </a:r>
          </a:p>
          <a:p>
            <a:r>
              <a:rPr lang="en-US" dirty="0"/>
              <a:t>If you join after Christmas, you have time to complete one component.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we?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87069" y="1696751"/>
            <a:ext cx="7369860" cy="40626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World Class Teaching Program at the University of Mississippi is a </a:t>
            </a:r>
            <a:r>
              <a:rPr lang="en-US" b="1" u="sng" dirty="0"/>
              <a:t>candidate support program </a:t>
            </a:r>
            <a:r>
              <a:rPr lang="en-US" dirty="0"/>
              <a:t>that assists teachers in understanding National Board Certification and provides high quality candidate support mentors and resources to aid candidates in their certification journey.  </a:t>
            </a:r>
          </a:p>
          <a:p>
            <a:endParaRPr lang="en-US" u="sng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We annually certify 45 to 50% of the states new NBCTs! </a:t>
            </a:r>
          </a:p>
        </p:txBody>
      </p:sp>
    </p:spTree>
    <p:extLst>
      <p:ext uri="{BB962C8B-B14F-4D97-AF65-F5344CB8AC3E}">
        <p14:creationId xmlns:p14="http://schemas.microsoft.com/office/powerpoint/2010/main" val="16874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647" y="933953"/>
            <a:ext cx="7772400" cy="104644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World Class Teacher Program</a:t>
            </a:r>
            <a:br>
              <a:rPr lang="en-US" dirty="0"/>
            </a:br>
            <a:r>
              <a:rPr lang="en-US" sz="2800" dirty="0"/>
              <a:t>A Candidate Support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2842916"/>
            <a:ext cx="6400800" cy="2308966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University of Mississippi *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Delta State University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Mississippi State University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Jackson State University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 University of Southern Mississippi</a:t>
            </a:r>
          </a:p>
        </p:txBody>
      </p:sp>
    </p:spTree>
    <p:extLst>
      <p:ext uri="{BB962C8B-B14F-4D97-AF65-F5344CB8AC3E}">
        <p14:creationId xmlns:p14="http://schemas.microsoft.com/office/powerpoint/2010/main" val="24314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480" y="1020338"/>
            <a:ext cx="777240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The Mission of the WCTP</a:t>
            </a:r>
          </a:p>
        </p:txBody>
      </p:sp>
      <p:pic>
        <p:nvPicPr>
          <p:cNvPr id="4" name="Picture 3" descr="Screen Shot 2016-04-29 at 8.3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" y="2050348"/>
            <a:ext cx="9037406" cy="37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You don’t want to do this alone!</a:t>
            </a:r>
          </a:p>
        </p:txBody>
      </p:sp>
      <p:pic>
        <p:nvPicPr>
          <p:cNvPr id="4" name="Picture 3" descr="busy-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5" y="1351660"/>
            <a:ext cx="6704445" cy="44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Mentoring – Two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13894" y="1595738"/>
            <a:ext cx="7369860" cy="461664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Traditional, Face–to–Face </a:t>
            </a:r>
            <a:r>
              <a:rPr lang="en-US" sz="2000" b="1" u="sng" dirty="0">
                <a:solidFill>
                  <a:srgbClr val="FF0000"/>
                </a:solidFill>
              </a:rPr>
              <a:t>includes</a:t>
            </a:r>
            <a:r>
              <a:rPr lang="en-US" sz="2000" b="1" dirty="0">
                <a:solidFill>
                  <a:srgbClr val="FF0000"/>
                </a:solidFill>
              </a:rPr>
              <a:t> placement in the WCTP 601 Self-paced Blackboard Course (available for most certificates)</a:t>
            </a:r>
          </a:p>
          <a:p>
            <a:r>
              <a:rPr lang="en-US" sz="2000" dirty="0"/>
              <a:t>Meets twice a month on Tuesdays from 5:00 to 7:00 p.m.</a:t>
            </a:r>
          </a:p>
          <a:p>
            <a:r>
              <a:rPr lang="en-US" sz="2000" dirty="0"/>
              <a:t>Available at Tupelo, Oxford, DeSoto, and Grenada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Online (Location do NOT matter) </a:t>
            </a:r>
          </a:p>
          <a:p>
            <a:r>
              <a:rPr lang="en-US" sz="2000" b="1" dirty="0"/>
              <a:t>WCTP 601 </a:t>
            </a:r>
            <a:r>
              <a:rPr lang="en-US" sz="2000" dirty="0"/>
              <a:t>Includes modules for all four components, syllabus, </a:t>
            </a:r>
            <a:br>
              <a:rPr lang="en-US" sz="2000" dirty="0"/>
            </a:br>
            <a:r>
              <a:rPr lang="en-US" sz="2000" dirty="0"/>
              <a:t>discussion board, course outline, assignments will be</a:t>
            </a:r>
            <a:br>
              <a:rPr lang="en-US" sz="2000" dirty="0"/>
            </a:br>
            <a:r>
              <a:rPr lang="en-US" sz="2000" dirty="0"/>
              <a:t>submitted electronically to an NBCT mentor for feedback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Specifically designed for:  the busy teacher who is unable to attend face-to-face meetings, the teacher who lives too far to drive to mentoring, or the teacher that wants to go at their own pace.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Due to Covid, we now offer more online mentoring. We use Zoom so even our online is Face-to-Face!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 have been offering online mentoring since 2016!</a:t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8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A7035-CB74-79D2-8D8E-E88A10B19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lack Oblique"/>
                <a:cs typeface="Avenir Black Oblique"/>
              </a:rPr>
              <a:t>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We’ve added a Video Library!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What’s that? </a:t>
            </a:r>
            <a:r>
              <a:rPr lang="en-US" dirty="0"/>
              <a:t>Instructional videos that you can watch about all topics National Boards!!! If you don’t see a video about a topic, ask us, and we’ll create one for you!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UPDATED Modules and New Mini-Modules</a:t>
            </a:r>
          </a:p>
        </p:txBody>
      </p:sp>
    </p:spTree>
    <p:extLst>
      <p:ext uri="{BB962C8B-B14F-4D97-AF65-F5344CB8AC3E}">
        <p14:creationId xmlns:p14="http://schemas.microsoft.com/office/powerpoint/2010/main" val="22525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WCTP 601</a:t>
            </a:r>
          </a:p>
        </p:txBody>
      </p:sp>
      <p:pic>
        <p:nvPicPr>
          <p:cNvPr id="5" name="Picture 4" descr="Screen Shot 2019-10-22 at 9.2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153"/>
            <a:ext cx="9144000" cy="5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44"/>
            <a:ext cx="8229600" cy="1143000"/>
          </a:xfrm>
        </p:spPr>
        <p:txBody>
          <a:bodyPr/>
          <a:lstStyle/>
          <a:p>
            <a:r>
              <a:rPr lang="en-US" dirty="0"/>
              <a:t>A Glimpse at a Component</a:t>
            </a:r>
          </a:p>
        </p:txBody>
      </p:sp>
      <p:pic>
        <p:nvPicPr>
          <p:cNvPr id="4" name="Picture 3" descr="Screen Shot 2019-10-22 at 9.2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30"/>
            <a:ext cx="9144000" cy="6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295" y="1166335"/>
            <a:ext cx="777240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Professional Career Continuum </a:t>
            </a:r>
          </a:p>
        </p:txBody>
      </p:sp>
      <p:pic>
        <p:nvPicPr>
          <p:cNvPr id="4" name="Picture 3" descr="teacher contin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3" y="2471148"/>
            <a:ext cx="8043832" cy="2765594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956307" y="5236742"/>
            <a:ext cx="882842" cy="97840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8315" y="5436833"/>
            <a:ext cx="233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Board Certification is the next step.</a:t>
            </a:r>
          </a:p>
        </p:txBody>
      </p:sp>
    </p:spTree>
    <p:extLst>
      <p:ext uri="{BB962C8B-B14F-4D97-AF65-F5344CB8AC3E}">
        <p14:creationId xmlns:p14="http://schemas.microsoft.com/office/powerpoint/2010/main" val="32775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WCTP 601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1269" y="1240029"/>
            <a:ext cx="8741460" cy="4422769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Blackboard Course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Step-by-Step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Self-paced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Includes a module on each component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Includes embedded: Professional development, PowerPoints, Videos, Pedagogical building activities, Semester timelines, Suggested assignments, suggested deadlines, and more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ALL our candidates are enrolled</a:t>
            </a:r>
          </a:p>
          <a:p>
            <a:pPr marL="342900" indent="-342900">
              <a:buFont typeface="Arial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Only</a:t>
            </a:r>
            <a:r>
              <a:rPr lang="en-US" sz="2800" b="1" dirty="0">
                <a:solidFill>
                  <a:srgbClr val="FF0000"/>
                </a:solidFill>
              </a:rPr>
              <a:t> available at The University of Mississippi. Developed in partnership with Stanford University.</a:t>
            </a:r>
          </a:p>
        </p:txBody>
      </p:sp>
    </p:spTree>
    <p:extLst>
      <p:ext uri="{BB962C8B-B14F-4D97-AF65-F5344CB8AC3E}">
        <p14:creationId xmlns:p14="http://schemas.microsoft.com/office/powerpoint/2010/main" val="21794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72" y="404119"/>
            <a:ext cx="7869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Does Candidate Support </a:t>
            </a:r>
            <a:br>
              <a:rPr lang="en-US" sz="3200" b="1" dirty="0"/>
            </a:br>
            <a:r>
              <a:rPr lang="en-US" sz="3200" b="1" dirty="0"/>
              <a:t>Cost at Ole Miss?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972" y="1905134"/>
            <a:ext cx="786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NEW for 2022! </a:t>
            </a:r>
            <a:r>
              <a:rPr lang="en-US" sz="2800" b="1" dirty="0">
                <a:solidFill>
                  <a:srgbClr val="FF0000"/>
                </a:solidFill>
              </a:rPr>
              <a:t>$50 enrollment fee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Enrollment Scholarships for: </a:t>
            </a:r>
            <a:r>
              <a:rPr lang="en-US" sz="2800" dirty="0"/>
              <a:t>Teachers in the identified 16 10K counties, per senate request, TIME cohort members, Advanced candidates, UM Specialist Independent study participates,</a:t>
            </a:r>
            <a:endParaRPr lang="en-US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The University of Mississippi’s World Class Teaching Program annual enrollment fee includes </a:t>
            </a:r>
            <a:r>
              <a:rPr lang="en-US" sz="2800" u="sng" dirty="0"/>
              <a:t>ALL</a:t>
            </a:r>
            <a:r>
              <a:rPr lang="en-US" sz="2800" dirty="0"/>
              <a:t> our resources: a certified NBCT mentor, placement in WCTP 601, access to a closed Facebook group (WCTP Candidates &amp; Mentors), a Remind group, and admittance to Super Saturday.</a:t>
            </a:r>
          </a:p>
        </p:txBody>
      </p:sp>
    </p:spTree>
    <p:extLst>
      <p:ext uri="{BB962C8B-B14F-4D97-AF65-F5344CB8AC3E}">
        <p14:creationId xmlns:p14="http://schemas.microsoft.com/office/powerpoint/2010/main" val="31545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4BA4-9565-3B97-7C7D-52C5DD5B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3493-31B0-4DDF-5B6A-60F393E6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for a Summer Trainings</a:t>
            </a:r>
          </a:p>
          <a:p>
            <a:r>
              <a:rPr lang="en-US" dirty="0">
                <a:hlinkClick r:id="rId2"/>
              </a:rPr>
              <a:t>http://wctp.olemiss.edu</a:t>
            </a:r>
            <a:endParaRPr lang="en-US" dirty="0"/>
          </a:p>
          <a:p>
            <a:r>
              <a:rPr lang="en-US" dirty="0"/>
              <a:t>Look under Workshops</a:t>
            </a:r>
          </a:p>
        </p:txBody>
      </p:sp>
    </p:spTree>
    <p:extLst>
      <p:ext uri="{BB962C8B-B14F-4D97-AF65-F5344CB8AC3E}">
        <p14:creationId xmlns:p14="http://schemas.microsoft.com/office/powerpoint/2010/main" val="1043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508560"/>
            <a:ext cx="8741460" cy="49244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Next? Now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1269" y="1652208"/>
            <a:ext cx="5132731" cy="51090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Visit the WCTP website and use the interactive graphic to learn more about the certification process and us.</a:t>
            </a:r>
          </a:p>
          <a:p>
            <a:r>
              <a:rPr lang="en-US" dirty="0"/>
              <a:t>This graphic will lead you through the entire process of registering for National Boards </a:t>
            </a:r>
          </a:p>
          <a:p>
            <a:endParaRPr lang="en-US" sz="2000" dirty="0"/>
          </a:p>
          <a:p>
            <a:pPr lvl="0"/>
            <a:r>
              <a:rPr lang="en-US" u="sng" dirty="0">
                <a:hlinkClick r:id="rId2"/>
              </a:rPr>
              <a:t>http://wctp.olemiss.edu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  </a:t>
            </a:r>
          </a:p>
          <a:p>
            <a:endParaRPr lang="en-US" dirty="0"/>
          </a:p>
        </p:txBody>
      </p:sp>
      <p:pic>
        <p:nvPicPr>
          <p:cNvPr id="4" name="Picture 3" descr="Screen Shot 2018-07-26 at 11.3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8" y="1418166"/>
            <a:ext cx="3738121" cy="36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92" y="1600200"/>
            <a:ext cx="442096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You must </a:t>
            </a:r>
            <a:r>
              <a:rPr lang="en-US" u="sng" dirty="0">
                <a:solidFill>
                  <a:srgbClr val="FF0000"/>
                </a:solidFill>
              </a:rPr>
              <a:t>separately register </a:t>
            </a:r>
            <a:r>
              <a:rPr lang="en-US" dirty="0"/>
              <a:t>for the National Boards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/>
              <a:t> the World Class Teaching Program (candidate support)</a:t>
            </a:r>
          </a:p>
          <a:p>
            <a:r>
              <a:rPr lang="en-US" dirty="0"/>
              <a:t>Visit wctp.olemiss.edu</a:t>
            </a:r>
          </a:p>
          <a:p>
            <a:r>
              <a:rPr lang="en-US" dirty="0"/>
              <a:t>The registration links are provided for you on the right-side of the screen. </a:t>
            </a:r>
          </a:p>
        </p:txBody>
      </p:sp>
      <p:pic>
        <p:nvPicPr>
          <p:cNvPr id="4" name="Picture 3" descr="Screen Shot 2018-09-14 at 10.1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417638"/>
            <a:ext cx="4368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Join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384"/>
            <a:ext cx="8229600" cy="3109266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teacher that teaches in the state of Mississippi. </a:t>
            </a:r>
            <a:r>
              <a:rPr lang="en-US" sz="2800" dirty="0"/>
              <a:t>(If you do not live near our face-to-face mentoring sites, we can still provide strong online candidate support).</a:t>
            </a:r>
          </a:p>
          <a:p>
            <a:r>
              <a:rPr lang="en-US" sz="2800" dirty="0"/>
              <a:t>Any Mississippi teacher that meets the requisites set forth by the National 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Steps: 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15541" cy="45536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Register for National Boards</a:t>
            </a:r>
          </a:p>
          <a:p>
            <a:r>
              <a:rPr lang="en-US" dirty="0"/>
              <a:t>Go to our website: </a:t>
            </a:r>
            <a:r>
              <a:rPr lang="en-US" dirty="0">
                <a:hlinkClick r:id="rId2"/>
              </a:rPr>
              <a:t>http://wctp.olemiss.edu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Applications/WCTP Application (MS)</a:t>
            </a:r>
            <a:r>
              <a:rPr lang="en-US" dirty="0"/>
              <a:t>. Complete the </a:t>
            </a:r>
            <a:r>
              <a:rPr lang="en-US" dirty="0">
                <a:solidFill>
                  <a:srgbClr val="FF0000"/>
                </a:solidFill>
              </a:rPr>
              <a:t>steps </a:t>
            </a:r>
            <a:r>
              <a:rPr lang="en-US" dirty="0"/>
              <a:t>listed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.</a:t>
            </a:r>
          </a:p>
          <a:p>
            <a:r>
              <a:rPr lang="en-US" dirty="0"/>
              <a:t>Once we receive your application and verify that you have met the WCTP participation terms, we will email you with your WCTP 601 login and enroll you in a mentoring group.</a:t>
            </a:r>
          </a:p>
        </p:txBody>
      </p:sp>
      <p:pic>
        <p:nvPicPr>
          <p:cNvPr id="4" name="Picture 3" descr="Screen Shot 2018-10-08 at 8.1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26" y="1808361"/>
            <a:ext cx="3814774" cy="31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9" y="877891"/>
            <a:ext cx="8741460" cy="1239047"/>
          </a:xfrm>
        </p:spPr>
        <p:txBody>
          <a:bodyPr>
            <a:normAutofit/>
          </a:bodyPr>
          <a:lstStyle/>
          <a:p>
            <a:r>
              <a:rPr lang="en-US" sz="3600" dirty="0"/>
              <a:t>Contact us for additional information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66632" y="2481331"/>
            <a:ext cx="7772400" cy="1944122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Tammy Kirkland, NBCT, program coordinator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Email: </a:t>
            </a:r>
            <a:r>
              <a:rPr lang="en-US" sz="2000" dirty="0">
                <a:latin typeface="Arial" charset="0"/>
                <a:hlinkClick r:id="rId2"/>
              </a:rPr>
              <a:t>kirkland@olemiss.edu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Website: </a:t>
            </a:r>
            <a:r>
              <a:rPr lang="en-US" sz="2000" dirty="0">
                <a:latin typeface="Arial" charset="0"/>
                <a:hlinkClick r:id="rId3"/>
              </a:rPr>
              <a:t>http://wctp.olemiss.edu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Facebook: Ole Miss – World Class Teaching Program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Workshops are held each summer in Oxford, Southaven,       Grenada, Tupelo, and Madison, MS.</a:t>
            </a:r>
          </a:p>
        </p:txBody>
      </p:sp>
    </p:spTree>
    <p:extLst>
      <p:ext uri="{BB962C8B-B14F-4D97-AF65-F5344CB8AC3E}">
        <p14:creationId xmlns:p14="http://schemas.microsoft.com/office/powerpoint/2010/main" val="2611690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23" y="1131605"/>
            <a:ext cx="7771893" cy="6155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Thank you for interest and allowing us to share about the certification journey and how we can help you.</a:t>
            </a:r>
          </a:p>
        </p:txBody>
      </p:sp>
      <p:pic>
        <p:nvPicPr>
          <p:cNvPr id="4" name="Picture 3" descr="WCTP-Logo-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5" y="2646286"/>
            <a:ext cx="3855930" cy="38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457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/>
              <a:t>Eligibility Prerequisites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65119"/>
            <a:ext cx="77724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mbria"/>
                <a:cs typeface="Cambria"/>
              </a:rPr>
              <a:t>The Candidate must: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mbria"/>
                <a:cs typeface="Cambria"/>
              </a:rPr>
              <a:t>Possess a baccalaureate degree from an accredited institution except CTE.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mbria"/>
              <a:cs typeface="Cambria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mbria"/>
                <a:cs typeface="Cambria"/>
              </a:rPr>
              <a:t>NEW – 2022, Teachers may begin their National Board journey during their 1</a:t>
            </a:r>
            <a:r>
              <a:rPr lang="en-US" baseline="30000" dirty="0">
                <a:latin typeface="Cambria"/>
                <a:cs typeface="Cambria"/>
              </a:rPr>
              <a:t>st</a:t>
            </a:r>
            <a:r>
              <a:rPr lang="en-US" dirty="0">
                <a:latin typeface="Cambria"/>
                <a:cs typeface="Cambria"/>
              </a:rPr>
              <a:t> or 2</a:t>
            </a:r>
            <a:r>
              <a:rPr lang="en-US" baseline="30000" dirty="0">
                <a:latin typeface="Cambria"/>
                <a:cs typeface="Cambria"/>
              </a:rPr>
              <a:t>nd</a:t>
            </a:r>
            <a:r>
              <a:rPr lang="en-US" dirty="0">
                <a:latin typeface="Cambria"/>
                <a:cs typeface="Cambria"/>
              </a:rPr>
              <a:t> year of teaching, but cannot complete it until they have finished their 3</a:t>
            </a:r>
            <a:r>
              <a:rPr lang="en-US" baseline="30000" dirty="0">
                <a:latin typeface="Cambria"/>
                <a:cs typeface="Cambria"/>
              </a:rPr>
              <a:t>rd</a:t>
            </a:r>
            <a:r>
              <a:rPr lang="en-US" dirty="0">
                <a:latin typeface="Cambria"/>
                <a:cs typeface="Cambria"/>
              </a:rPr>
              <a:t> year of teaching. 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Time spent on alternate route does count</a:t>
            </a:r>
            <a:r>
              <a:rPr lang="en-US" dirty="0">
                <a:latin typeface="Cambria"/>
                <a:cs typeface="Cambria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mbria"/>
                <a:cs typeface="Cambria"/>
              </a:rPr>
              <a:t>Hold a valid state teaching license for each of these three years. </a:t>
            </a:r>
          </a:p>
        </p:txBody>
      </p:sp>
    </p:spTree>
    <p:extLst>
      <p:ext uri="{BB962C8B-B14F-4D97-AF65-F5344CB8AC3E}">
        <p14:creationId xmlns:p14="http://schemas.microsoft.com/office/powerpoint/2010/main" val="15724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786" y="1553493"/>
            <a:ext cx="797814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530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The National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Board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revised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icy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lang="en-US" sz="2200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aintenance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lang="en-US" sz="2200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ification, </a:t>
            </a:r>
            <a:r>
              <a:rPr lang="en-US" sz="2200" dirty="0">
                <a:latin typeface="Arial"/>
                <a:cs typeface="Arial"/>
              </a:rPr>
              <a:t>which </a:t>
            </a:r>
            <a:r>
              <a:rPr sz="2200" dirty="0">
                <a:latin typeface="Arial"/>
                <a:cs typeface="Arial"/>
              </a:rPr>
              <a:t>require</a:t>
            </a:r>
            <a:r>
              <a:rPr lang="en-US" sz="2200" dirty="0">
                <a:latin typeface="Arial"/>
                <a:cs typeface="Arial"/>
              </a:rPr>
              <a:t>s NBCTs </a:t>
            </a:r>
            <a:r>
              <a:rPr sz="2200" dirty="0">
                <a:latin typeface="Arial"/>
                <a:cs typeface="Arial"/>
              </a:rPr>
              <a:t>to demonst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ate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knowledge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skil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ev</a:t>
            </a:r>
            <a:r>
              <a:rPr sz="2200" b="1" spc="-10" dirty="0">
                <a:latin typeface="Arial"/>
                <a:cs typeface="Arial"/>
              </a:rPr>
              <a:t>e</a:t>
            </a:r>
            <a:r>
              <a:rPr sz="2200" b="1" dirty="0">
                <a:latin typeface="Arial"/>
                <a:cs typeface="Arial"/>
              </a:rPr>
              <a:t>ry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</a:t>
            </a:r>
            <a:r>
              <a:rPr sz="2200" b="1" spc="5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ve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30" dirty="0">
                <a:latin typeface="Arial"/>
                <a:cs typeface="Arial"/>
              </a:rPr>
              <a:t>y</a:t>
            </a:r>
            <a:r>
              <a:rPr sz="2200" b="1" dirty="0">
                <a:latin typeface="Arial"/>
                <a:cs typeface="Arial"/>
              </a:rPr>
              <a:t>ear</a:t>
            </a:r>
            <a:r>
              <a:rPr sz="2200" b="1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lang="en-US" sz="2200" spc="30" dirty="0">
                <a:latin typeface="Arial"/>
                <a:cs typeface="Arial"/>
              </a:rPr>
              <a:t>                 </a:t>
            </a:r>
            <a:r>
              <a:rPr sz="2200" i="1" dirty="0">
                <a:latin typeface="Arial"/>
                <a:cs typeface="Arial"/>
              </a:rPr>
              <a:t>(Adopted</a:t>
            </a:r>
            <a:r>
              <a:rPr sz="2200" i="1" spc="-2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Feb</a:t>
            </a:r>
            <a:r>
              <a:rPr sz="2200" i="1" spc="5" dirty="0">
                <a:latin typeface="Arial"/>
                <a:cs typeface="Arial"/>
              </a:rPr>
              <a:t>r</a:t>
            </a:r>
            <a:r>
              <a:rPr sz="2200" i="1" dirty="0">
                <a:latin typeface="Arial"/>
                <a:cs typeface="Arial"/>
              </a:rPr>
              <a:t>ua</a:t>
            </a:r>
            <a:r>
              <a:rPr sz="2200" i="1" spc="5" dirty="0">
                <a:latin typeface="Arial"/>
                <a:cs typeface="Arial"/>
              </a:rPr>
              <a:t>r</a:t>
            </a:r>
            <a:r>
              <a:rPr sz="2200" i="1" dirty="0">
                <a:latin typeface="Arial"/>
                <a:cs typeface="Arial"/>
              </a:rPr>
              <a:t>y</a:t>
            </a:r>
            <a:r>
              <a:rPr sz="2200" i="1" spc="-3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201</a:t>
            </a:r>
            <a:r>
              <a:rPr sz="2200" i="1" spc="5" dirty="0">
                <a:latin typeface="Arial"/>
                <a:cs typeface="Arial"/>
              </a:rPr>
              <a:t>5</a:t>
            </a:r>
            <a:r>
              <a:rPr sz="2200" i="1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This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new po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icy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 al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gn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th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 movement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10" dirty="0">
                <a:latin typeface="Arial"/>
                <a:cs typeface="Arial"/>
              </a:rPr>
              <a:t>4</a:t>
            </a:r>
            <a:r>
              <a:rPr sz="2200" dirty="0">
                <a:latin typeface="Arial"/>
                <a:cs typeface="Arial"/>
              </a:rPr>
              <a:t>0 state l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censu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</a:t>
            </a:r>
            <a:r>
              <a:rPr sz="2200" spc="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s 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fiv</a:t>
            </a:r>
            <a:r>
              <a:rPr sz="2200" spc="-2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-year 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enewal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period,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also reflects e</a:t>
            </a:r>
            <a:r>
              <a:rPr sz="2200" spc="-5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 make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certificat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more a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fordable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e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ficient for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ll teache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s, so that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t can beco</a:t>
            </a:r>
            <a:r>
              <a:rPr sz="2200" spc="10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 norm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 profession.</a:t>
            </a:r>
            <a:r>
              <a:rPr lang="en-US" sz="2200" dirty="0">
                <a:latin typeface="Arial"/>
                <a:cs typeface="Arial"/>
              </a:rPr>
              <a:t> Renews your license if your window is open.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$495 plus $75 National Board registration fee. The WCTP does have independent MOC mentors.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2672" y="333916"/>
            <a:ext cx="7619254" cy="1038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45"/>
              </a:lnSpc>
              <a:spcBef>
                <a:spcPts val="5"/>
              </a:spcBef>
            </a:pPr>
            <a:r>
              <a:rPr lang="en-US" sz="3400" spc="-20" dirty="0">
                <a:latin typeface="Arial"/>
                <a:cs typeface="Arial"/>
              </a:rPr>
              <a:t>Renewal has been replaced with </a:t>
            </a:r>
            <a:r>
              <a:rPr sz="3400" spc="-20" dirty="0">
                <a:latin typeface="Arial"/>
                <a:cs typeface="Arial"/>
              </a:rPr>
              <a:t>Mainten</a:t>
            </a:r>
            <a:r>
              <a:rPr sz="3400" spc="-35" dirty="0">
                <a:latin typeface="Arial"/>
                <a:cs typeface="Arial"/>
              </a:rPr>
              <a:t>a</a:t>
            </a:r>
            <a:r>
              <a:rPr sz="3400" spc="-20" dirty="0">
                <a:latin typeface="Arial"/>
                <a:cs typeface="Arial"/>
              </a:rPr>
              <a:t>nce</a:t>
            </a:r>
            <a:r>
              <a:rPr sz="3400" spc="20" dirty="0">
                <a:latin typeface="Arial"/>
                <a:cs typeface="Arial"/>
              </a:rPr>
              <a:t> </a:t>
            </a:r>
            <a:r>
              <a:rPr sz="3400" spc="-15" dirty="0">
                <a:latin typeface="Arial"/>
                <a:cs typeface="Arial"/>
              </a:rPr>
              <a:t>of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Ce</a:t>
            </a:r>
            <a:r>
              <a:rPr sz="3400" spc="-30" dirty="0">
                <a:latin typeface="Arial"/>
                <a:cs typeface="Arial"/>
              </a:rPr>
              <a:t>r</a:t>
            </a:r>
            <a:r>
              <a:rPr sz="3400" spc="-10" dirty="0">
                <a:latin typeface="Arial"/>
                <a:cs typeface="Arial"/>
              </a:rPr>
              <a:t>tif</a:t>
            </a:r>
            <a:r>
              <a:rPr sz="3400" dirty="0">
                <a:latin typeface="Arial"/>
                <a:cs typeface="Arial"/>
              </a:rPr>
              <a:t>i</a:t>
            </a:r>
            <a:r>
              <a:rPr sz="3400" spc="-20" dirty="0">
                <a:latin typeface="Arial"/>
                <a:cs typeface="Arial"/>
              </a:rPr>
              <a:t>cation</a:t>
            </a:r>
            <a:endParaRPr sz="3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Should I Pursue becoming </a:t>
            </a:r>
            <a:br>
              <a:rPr lang="en-US" sz="3200" b="1" dirty="0"/>
            </a:br>
            <a:r>
              <a:rPr lang="en-US" sz="3200" b="1" dirty="0"/>
              <a:t>a National Board Certified Teacher?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Professional Incentives</a:t>
            </a:r>
            <a:r>
              <a:rPr lang="en-US" dirty="0"/>
              <a:t>: improve your practice, increase student growth, professional recognition</a:t>
            </a:r>
          </a:p>
          <a:p>
            <a:r>
              <a:rPr lang="en-US" b="1" dirty="0">
                <a:solidFill>
                  <a:srgbClr val="00B050"/>
                </a:solidFill>
              </a:rPr>
              <a:t>Financial Incentives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/>
              <a:t>$6000 yearly stipend ($500 a month), MS will reimburse each first time candidate</a:t>
            </a:r>
          </a:p>
          <a:p>
            <a:r>
              <a:rPr lang="en-US" b="1" dirty="0">
                <a:solidFill>
                  <a:srgbClr val="FF0000"/>
                </a:solidFill>
              </a:rPr>
              <a:t>Retirement Incentive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Keep in mind, MS teacher’s retirement pay is based on the average of their four highest paid years so National Board Certification could increase your retirement pay.</a:t>
            </a:r>
          </a:p>
        </p:txBody>
      </p:sp>
    </p:spTree>
    <p:extLst>
      <p:ext uri="{BB962C8B-B14F-4D97-AF65-F5344CB8AC3E}">
        <p14:creationId xmlns:p14="http://schemas.microsoft.com/office/powerpoint/2010/main" val="3762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8000"/>
                </a:solidFill>
              </a:rPr>
              <a:t>$10,000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Incentive for the Following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88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Adams, Amite, Bolivar, Claiborne, Coahoma, Issaquena, Jefferson, Leflore, Quitman, Sharkey, Sunflower, Washington, Wilkinson, Yazoo, Tallahatchie, and Holmes</a:t>
            </a:r>
          </a:p>
          <a:p>
            <a:r>
              <a:rPr lang="en-US" dirty="0"/>
              <a:t>NBCT must remain in one of these counties to continue to receive the additional $4000 stipend</a:t>
            </a:r>
          </a:p>
          <a:p>
            <a:r>
              <a:rPr lang="en-US" dirty="0">
                <a:solidFill>
                  <a:srgbClr val="00B050"/>
                </a:solidFill>
              </a:rPr>
              <a:t>Additional District Stipends: </a:t>
            </a:r>
            <a:r>
              <a:rPr lang="en-US" dirty="0"/>
              <a:t>Oxford School District $3K committed to match the 6K, Madison $2K, Pontotoc County $1025 &amp; City $1000</a:t>
            </a:r>
          </a:p>
        </p:txBody>
      </p:sp>
    </p:spTree>
    <p:extLst>
      <p:ext uri="{BB962C8B-B14F-4D97-AF65-F5344CB8AC3E}">
        <p14:creationId xmlns:p14="http://schemas.microsoft.com/office/powerpoint/2010/main" val="39602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40502" y="609600"/>
            <a:ext cx="6426484" cy="12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dirty="0">
                <a:solidFill>
                  <a:schemeClr val="folHlink"/>
                </a:solidFill>
                <a:latin typeface="Impact" pitchFamily="34" charset="0"/>
              </a:rPr>
              <a:t>At the Center of it All: </a:t>
            </a:r>
            <a:br>
              <a:rPr lang="en-US" sz="4400" dirty="0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 sz="4400" dirty="0">
                <a:solidFill>
                  <a:schemeClr val="folHlink"/>
                </a:solidFill>
                <a:latin typeface="Impact" pitchFamily="34" charset="0"/>
              </a:rPr>
              <a:t>Improved Student Learning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0843" r="23404"/>
          <a:stretch>
            <a:fillRect/>
          </a:stretch>
        </p:blipFill>
        <p:spPr bwMode="auto">
          <a:xfrm>
            <a:off x="2590800" y="2133600"/>
            <a:ext cx="4365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rgbClr val="162B48"/>
      </a:dk1>
      <a:lt1>
        <a:sysClr val="window" lastClr="FFFFFF"/>
      </a:lt1>
      <a:dk2>
        <a:srgbClr val="162B48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le Miss">
  <a:themeElements>
    <a:clrScheme name="Custom 1">
      <a:dk1>
        <a:srgbClr val="162B48"/>
      </a:dk1>
      <a:lt1>
        <a:sysClr val="window" lastClr="FFFFFF"/>
      </a:lt1>
      <a:dk2>
        <a:srgbClr val="162B48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ational Boar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32328</TotalTime>
  <Words>2162</Words>
  <Application>Microsoft Macintosh PowerPoint</Application>
  <PresentationFormat>On-screen Show (4:3)</PresentationFormat>
  <Paragraphs>226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Rounded MT Bold</vt:lpstr>
      <vt:lpstr>Avenir Black Oblique</vt:lpstr>
      <vt:lpstr>Calibri</vt:lpstr>
      <vt:lpstr>Cambria</vt:lpstr>
      <vt:lpstr>Georgia</vt:lpstr>
      <vt:lpstr>Impact</vt:lpstr>
      <vt:lpstr>Times New Roman</vt:lpstr>
      <vt:lpstr>Wingdings</vt:lpstr>
      <vt:lpstr>Custom Design</vt:lpstr>
      <vt:lpstr>Ole Miss</vt:lpstr>
      <vt:lpstr>National Boards</vt:lpstr>
      <vt:lpstr>PowerPoint Presentation</vt:lpstr>
      <vt:lpstr>Curious About National Boards?</vt:lpstr>
      <vt:lpstr>National Board Certification</vt:lpstr>
      <vt:lpstr>The Professional Career Continuum </vt:lpstr>
      <vt:lpstr>Eligibility Prerequisites</vt:lpstr>
      <vt:lpstr>PowerPoint Presentation</vt:lpstr>
      <vt:lpstr>Why Should I Pursue becoming  a National Board Certified Teacher?</vt:lpstr>
      <vt:lpstr>$10,000  Incentive for the Following Counties</vt:lpstr>
      <vt:lpstr>PowerPoint Presentation</vt:lpstr>
      <vt:lpstr>Where do I start?</vt:lpstr>
      <vt:lpstr>PowerPoint Presentation</vt:lpstr>
      <vt:lpstr>What will I be asked to do?</vt:lpstr>
      <vt:lpstr>PowerPoint Presentation</vt:lpstr>
      <vt:lpstr>PowerPoint Presentation</vt:lpstr>
      <vt:lpstr>Weighted Components</vt:lpstr>
      <vt:lpstr>Newest &amp; Most Successful Trend</vt:lpstr>
      <vt:lpstr>PowerPoint Presentation</vt:lpstr>
      <vt:lpstr>PowerPoint Presentation</vt:lpstr>
      <vt:lpstr>Component 1:  Content Knowledge</vt:lpstr>
      <vt:lpstr>Component 2:  Differentiation in Instruction </vt:lpstr>
      <vt:lpstr>Component 3:  Teaching Practice and Learning Environment</vt:lpstr>
      <vt:lpstr>Component 4:  Effective and Reflective Practitioner</vt:lpstr>
      <vt:lpstr>PowerPoint Presentation</vt:lpstr>
      <vt:lpstr>PowerPoint Presentation</vt:lpstr>
      <vt:lpstr>PowerPoint Presentation</vt:lpstr>
      <vt:lpstr>Financial Help and Assistance</vt:lpstr>
      <vt:lpstr>Other Avenues of Financial Support</vt:lpstr>
      <vt:lpstr>All Your Resources in One Place</vt:lpstr>
      <vt:lpstr> The World Class Teaching Program:  How Can We Help You? </vt:lpstr>
      <vt:lpstr>When can I start the process?  Is it too late?</vt:lpstr>
      <vt:lpstr>Who are we?</vt:lpstr>
      <vt:lpstr>World Class Teacher Program A Candidate Support System</vt:lpstr>
      <vt:lpstr>The Mission of the WCTP</vt:lpstr>
      <vt:lpstr>You don’t want to do this alone!</vt:lpstr>
      <vt:lpstr>Mentoring – Two Types</vt:lpstr>
      <vt:lpstr>PowerPoint Presentation</vt:lpstr>
      <vt:lpstr>NEW</vt:lpstr>
      <vt:lpstr>WCTP 601</vt:lpstr>
      <vt:lpstr>A Glimpse at a Component</vt:lpstr>
      <vt:lpstr>WCTP 601</vt:lpstr>
      <vt:lpstr>PowerPoint Presentation</vt:lpstr>
      <vt:lpstr>Next Steps</vt:lpstr>
      <vt:lpstr>What Next? Now What?</vt:lpstr>
      <vt:lpstr>Registering</vt:lpstr>
      <vt:lpstr>Who Can Join us?</vt:lpstr>
      <vt:lpstr>Next Steps: Join US</vt:lpstr>
      <vt:lpstr>Contact us for additional information</vt:lpstr>
      <vt:lpstr>Thank you for interest and allowing us to share about the certification journey and how we can help you.</vt:lpstr>
    </vt:vector>
  </TitlesOfParts>
  <Company>USC Moore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THELIN: CHAPTER 3</dc:title>
  <dc:creator>Christine LaCola</dc:creator>
  <cp:lastModifiedBy>kirkland602</cp:lastModifiedBy>
  <cp:revision>519</cp:revision>
  <cp:lastPrinted>2018-09-14T15:23:11Z</cp:lastPrinted>
  <dcterms:created xsi:type="dcterms:W3CDTF">2010-01-07T12:27:42Z</dcterms:created>
  <dcterms:modified xsi:type="dcterms:W3CDTF">2023-05-02T16:52:00Z</dcterms:modified>
</cp:coreProperties>
</file>