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media/image2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816" r:id="rId3"/>
  </p:sldMasterIdLst>
  <p:notesMasterIdLst>
    <p:notesMasterId r:id="rId71"/>
  </p:notesMasterIdLst>
  <p:handoutMasterIdLst>
    <p:handoutMasterId r:id="rId72"/>
  </p:handoutMasterIdLst>
  <p:sldIdLst>
    <p:sldId id="605" r:id="rId4"/>
    <p:sldId id="682" r:id="rId5"/>
    <p:sldId id="632" r:id="rId6"/>
    <p:sldId id="670" r:id="rId7"/>
    <p:sldId id="634" r:id="rId8"/>
    <p:sldId id="652" r:id="rId9"/>
    <p:sldId id="638" r:id="rId10"/>
    <p:sldId id="630" r:id="rId11"/>
    <p:sldId id="689" r:id="rId12"/>
    <p:sldId id="717" r:id="rId13"/>
    <p:sldId id="635" r:id="rId14"/>
    <p:sldId id="690" r:id="rId15"/>
    <p:sldId id="686" r:id="rId16"/>
    <p:sldId id="688" r:id="rId17"/>
    <p:sldId id="706" r:id="rId18"/>
    <p:sldId id="705" r:id="rId19"/>
    <p:sldId id="611" r:id="rId20"/>
    <p:sldId id="707" r:id="rId21"/>
    <p:sldId id="656" r:id="rId22"/>
    <p:sldId id="691" r:id="rId23"/>
    <p:sldId id="650" r:id="rId24"/>
    <p:sldId id="646" r:id="rId25"/>
    <p:sldId id="668" r:id="rId26"/>
    <p:sldId id="669" r:id="rId27"/>
    <p:sldId id="617" r:id="rId28"/>
    <p:sldId id="693" r:id="rId29"/>
    <p:sldId id="621" r:id="rId30"/>
    <p:sldId id="671" r:id="rId31"/>
    <p:sldId id="672" r:id="rId32"/>
    <p:sldId id="625" r:id="rId33"/>
    <p:sldId id="680" r:id="rId34"/>
    <p:sldId id="612" r:id="rId35"/>
    <p:sldId id="620" r:id="rId36"/>
    <p:sldId id="666" r:id="rId37"/>
    <p:sldId id="667" r:id="rId38"/>
    <p:sldId id="694" r:id="rId39"/>
    <p:sldId id="708" r:id="rId40"/>
    <p:sldId id="700" r:id="rId41"/>
    <p:sldId id="662" r:id="rId42"/>
    <p:sldId id="687" r:id="rId43"/>
    <p:sldId id="658" r:id="rId44"/>
    <p:sldId id="651" r:id="rId45"/>
    <p:sldId id="653" r:id="rId46"/>
    <p:sldId id="659" r:id="rId47"/>
    <p:sldId id="655" r:id="rId48"/>
    <p:sldId id="676" r:id="rId49"/>
    <p:sldId id="718" r:id="rId50"/>
    <p:sldId id="674" r:id="rId51"/>
    <p:sldId id="677" r:id="rId52"/>
    <p:sldId id="709" r:id="rId53"/>
    <p:sldId id="714" r:id="rId54"/>
    <p:sldId id="696" r:id="rId55"/>
    <p:sldId id="710" r:id="rId56"/>
    <p:sldId id="712" r:id="rId57"/>
    <p:sldId id="711" r:id="rId58"/>
    <p:sldId id="663" r:id="rId59"/>
    <p:sldId id="660" r:id="rId60"/>
    <p:sldId id="697" r:id="rId61"/>
    <p:sldId id="698" r:id="rId62"/>
    <p:sldId id="699" r:id="rId63"/>
    <p:sldId id="715" r:id="rId64"/>
    <p:sldId id="703" r:id="rId65"/>
    <p:sldId id="702" r:id="rId66"/>
    <p:sldId id="716" r:id="rId67"/>
    <p:sldId id="704" r:id="rId68"/>
    <p:sldId id="678" r:id="rId69"/>
    <p:sldId id="679" r:id="rId7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78" autoAdjust="0"/>
  </p:normalViewPr>
  <p:slideViewPr>
    <p:cSldViewPr snapToGrid="0" snapToObjects="1">
      <p:cViewPr varScale="1">
        <p:scale>
          <a:sx n="74" d="100"/>
          <a:sy n="74" d="100"/>
        </p:scale>
        <p:origin x="-216"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742805732964"/>
          <c:y val="0.093800299011926"/>
          <c:w val="0.607317341412062"/>
          <c:h val="0.812399401976148"/>
        </c:manualLayout>
      </c:layout>
      <c:pieChart>
        <c:varyColors val="1"/>
        <c:ser>
          <c:idx val="0"/>
          <c:order val="0"/>
          <c:dLbls>
            <c:dLbl>
              <c:idx val="0"/>
              <c:layout>
                <c:manualLayout>
                  <c:x val="-0.195048226334402"/>
                  <c:y val="0.0415225038134827"/>
                </c:manualLayout>
              </c:layout>
              <c:showLegendKey val="0"/>
              <c:showVal val="0"/>
              <c:showCatName val="1"/>
              <c:showSerName val="0"/>
              <c:showPercent val="1"/>
              <c:showBubbleSize val="0"/>
            </c:dLbl>
            <c:dLbl>
              <c:idx val="1"/>
              <c:layout>
                <c:manualLayout>
                  <c:x val="-0.0368732502187227"/>
                  <c:y val="-0.162037037037037"/>
                </c:manualLayout>
              </c:layout>
              <c:showLegendKey val="0"/>
              <c:showVal val="0"/>
              <c:showCatName val="1"/>
              <c:showSerName val="0"/>
              <c:showPercent val="1"/>
              <c:showBubbleSize val="0"/>
            </c:dLbl>
            <c:dLbl>
              <c:idx val="2"/>
              <c:layout>
                <c:manualLayout>
                  <c:x val="0.198415056004227"/>
                  <c:y val="-0.108065928224246"/>
                </c:manualLayout>
              </c:layout>
              <c:showLegendKey val="0"/>
              <c:showVal val="0"/>
              <c:showCatName val="1"/>
              <c:showSerName val="0"/>
              <c:showPercent val="1"/>
              <c:showBubbleSize val="0"/>
            </c:dLbl>
            <c:dLbl>
              <c:idx val="3"/>
              <c:layout>
                <c:manualLayout>
                  <c:x val="0.106177585383912"/>
                  <c:y val="0.1839038990988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[Workbook2]Sheet1!$A$1:$A$4</c:f>
              <c:strCache>
                <c:ptCount val="4"/>
                <c:pt idx="0">
                  <c:v>Component 1</c:v>
                </c:pt>
                <c:pt idx="1">
                  <c:v>Component 2</c:v>
                </c:pt>
                <c:pt idx="2">
                  <c:v>Component 3</c:v>
                </c:pt>
                <c:pt idx="3">
                  <c:v>Component 4</c:v>
                </c:pt>
              </c:strCache>
            </c:strRef>
          </c:cat>
          <c:val>
            <c:numRef>
              <c:f>[Workbook2]Sheet1!$B$1:$B$4</c:f>
              <c:numCache>
                <c:formatCode>General</c:formatCode>
                <c:ptCount val="4"/>
                <c:pt idx="0">
                  <c:v>40.0</c:v>
                </c:pt>
                <c:pt idx="1">
                  <c:v>15.0</c:v>
                </c:pt>
                <c:pt idx="2">
                  <c:v>30.0</c:v>
                </c:pt>
                <c:pt idx="3">
                  <c:v>15.0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4/3/19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4/3/19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4/3/19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4/3/19</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51904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048852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586780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05805220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1040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999202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572584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497663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5517483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68870502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833376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7" name="Picture 6"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4" r:id="rId5"/>
    <p:sldLayoutId id="2147483675" r:id="rId6"/>
    <p:sldLayoutId id="2147483676" r:id="rId7"/>
    <p:sldLayoutId id="2147483677" r:id="rId8"/>
    <p:sldLayoutId id="2147483662" r:id="rId9"/>
    <p:sldLayoutId id="2147483800" r:id="rId10"/>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345189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www.nbpts.org/vision-and-impact/standards-five-core-propos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s://www.nbpts.org/vision-and-impact/standards-five-core-propositions/" TargetMode="External"/><Relationship Id="rId3" Type="http://schemas.openxmlformats.org/officeDocument/2006/relationships/hyperlink" Target="https://www.nbpts.org/national-board-certification/overview/candidate-center/first-time-and-returning-candidate-resourc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online-candidates-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face-to-face-candidates-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s://zoom.u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3.xml"/><Relationship Id="rId2" Type="http://schemas.openxmlformats.org/officeDocument/2006/relationships/image" Target="../media/image2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standard-study-workshops/"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ctp.olemiss.edu" TargetMode="Externa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mailto:kirkland@olemiss.edu" TargetMode="External"/><Relationship Id="rId3" Type="http://schemas.openxmlformats.org/officeDocument/2006/relationships/hyperlink" Target="http://wctp.olemiss.edu"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66" y="3111500"/>
            <a:ext cx="8233833" cy="2308324"/>
          </a:xfrm>
          <a:prstGeom prst="rect">
            <a:avLst/>
          </a:prstGeom>
          <a:noFill/>
        </p:spPr>
        <p:txBody>
          <a:bodyPr wrap="square" rtlCol="0">
            <a:spAutoFit/>
          </a:bodyPr>
          <a:lstStyle/>
          <a:p>
            <a:pPr algn="ctr"/>
            <a:endParaRPr lang="en-US" sz="2400" dirty="0">
              <a:latin typeface="Arial Rounded MT Bold"/>
              <a:cs typeface="Arial Rounded MT Bold"/>
            </a:endParaRPr>
          </a:p>
          <a:p>
            <a:pPr algn="ctr"/>
            <a:r>
              <a:rPr lang="en-US" sz="2400" dirty="0" smtClean="0">
                <a:latin typeface="Arial Rounded MT Bold"/>
                <a:cs typeface="Arial Rounded MT Bold"/>
              </a:rPr>
              <a:t>A Look at National Board Certification for Teachers</a:t>
            </a:r>
            <a:br>
              <a:rPr lang="en-US" sz="2400" dirty="0" smtClean="0">
                <a:latin typeface="Arial Rounded MT Bold"/>
                <a:cs typeface="Arial Rounded MT Bold"/>
              </a:rPr>
            </a:br>
            <a:r>
              <a:rPr lang="en-US" sz="2400" dirty="0" smtClean="0">
                <a:latin typeface="Arial Rounded MT Bold"/>
                <a:cs typeface="Arial Rounded MT Bold"/>
              </a:rPr>
              <a:t>and Candidate Support for MS Teachers</a:t>
            </a:r>
          </a:p>
          <a:p>
            <a:pPr algn="ctr"/>
            <a:endParaRPr lang="en-US" sz="2400" dirty="0">
              <a:latin typeface="Arial Rounded MT Bold"/>
              <a:cs typeface="Arial Rounded MT Bold"/>
            </a:endParaRPr>
          </a:p>
          <a:p>
            <a:pPr algn="ctr"/>
            <a:r>
              <a:rPr lang="en-US" sz="2400" dirty="0" smtClean="0">
                <a:latin typeface="Arial Rounded MT Bold"/>
                <a:cs typeface="Arial Rounded MT Bold"/>
              </a:rPr>
              <a:t>Presented by: </a:t>
            </a:r>
            <a:br>
              <a:rPr lang="en-US" sz="2400" dirty="0" smtClean="0">
                <a:latin typeface="Arial Rounded MT Bold"/>
                <a:cs typeface="Arial Rounded MT Bold"/>
              </a:rPr>
            </a:br>
            <a:r>
              <a:rPr lang="en-US" sz="2400" dirty="0" smtClean="0">
                <a:latin typeface="Arial Rounded MT Bold"/>
                <a:cs typeface="Arial Rounded MT Bold"/>
              </a:rPr>
              <a:t>The World Class Teaching Program</a:t>
            </a:r>
            <a:endParaRPr lang="en-US" sz="2400" dirty="0">
              <a:latin typeface="Arial Rounded MT Bold"/>
              <a:cs typeface="Arial Rounded MT Bold"/>
            </a:endParaRPr>
          </a:p>
        </p:txBody>
      </p:sp>
    </p:spTree>
    <p:extLst>
      <p:ext uri="{BB962C8B-B14F-4D97-AF65-F5344CB8AC3E}">
        <p14:creationId xmlns:p14="http://schemas.microsoft.com/office/powerpoint/2010/main" val="185523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8000"/>
                </a:solidFill>
              </a:rPr>
              <a:t>$10,000 </a:t>
            </a:r>
            <a:r>
              <a:rPr lang="en-US" dirty="0" smtClean="0">
                <a:solidFill>
                  <a:srgbClr val="008000"/>
                </a:solidFill>
              </a:rPr>
              <a:t/>
            </a:r>
            <a:br>
              <a:rPr lang="en-US" dirty="0" smtClean="0">
                <a:solidFill>
                  <a:srgbClr val="008000"/>
                </a:solidFill>
              </a:rPr>
            </a:br>
            <a:r>
              <a:rPr lang="en-US" dirty="0" smtClean="0"/>
              <a:t>Incentive for the Following Counties</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Adams, Amite, </a:t>
            </a:r>
            <a:r>
              <a:rPr lang="en-US" dirty="0" err="1" smtClean="0"/>
              <a:t>Bolviar</a:t>
            </a:r>
            <a:r>
              <a:rPr lang="en-US" dirty="0" smtClean="0"/>
              <a:t>, Claiborne, Coahoma, Issaquena, Jefferson, Leflore, Quitman, Sharkey, Sunflower, Washington, Wilkinson, Yazoo, Tallahatchie, and Holmes</a:t>
            </a:r>
            <a:endParaRPr lang="en-US" dirty="0"/>
          </a:p>
        </p:txBody>
      </p:sp>
    </p:spTree>
    <p:extLst>
      <p:ext uri="{BB962C8B-B14F-4D97-AF65-F5344CB8AC3E}">
        <p14:creationId xmlns:p14="http://schemas.microsoft.com/office/powerpoint/2010/main" val="3960284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40502" y="609600"/>
            <a:ext cx="6426484" cy="1260345"/>
          </a:xfrm>
          <a:prstGeom prst="rect">
            <a:avLst/>
          </a:prstGeom>
          <a:noFill/>
          <a:ln w="9525">
            <a:noFill/>
            <a:miter lim="800000"/>
            <a:headEnd/>
            <a:tailEnd/>
          </a:ln>
        </p:spPr>
        <p:txBody>
          <a:bodyPr wrap="none">
            <a:spAutoFit/>
          </a:bodyPr>
          <a:lstStyle/>
          <a:p>
            <a:pPr algn="ctr">
              <a:lnSpc>
                <a:spcPct val="85000"/>
              </a:lnSpc>
            </a:pPr>
            <a:r>
              <a:rPr lang="en-US" sz="4400" dirty="0">
                <a:solidFill>
                  <a:schemeClr val="folHlink"/>
                </a:solidFill>
                <a:latin typeface="Impact" pitchFamily="34" charset="0"/>
              </a:rPr>
              <a:t>At the Center of it All: </a:t>
            </a:r>
            <a:br>
              <a:rPr lang="en-US" sz="4400" dirty="0">
                <a:solidFill>
                  <a:schemeClr val="folHlink"/>
                </a:solidFill>
                <a:latin typeface="Impact" pitchFamily="34" charset="0"/>
              </a:rPr>
            </a:br>
            <a:r>
              <a:rPr lang="en-US" sz="4400" dirty="0">
                <a:solidFill>
                  <a:schemeClr val="folHlink"/>
                </a:solidFill>
                <a:latin typeface="Impact" pitchFamily="34" charset="0"/>
              </a:rPr>
              <a:t>Improved Student Learning</a:t>
            </a:r>
          </a:p>
        </p:txBody>
      </p:sp>
      <p:pic>
        <p:nvPicPr>
          <p:cNvPr id="7171" name="Picture 3"/>
          <p:cNvPicPr>
            <a:picLocks noChangeAspect="1" noChangeArrowheads="1"/>
          </p:cNvPicPr>
          <p:nvPr/>
        </p:nvPicPr>
        <p:blipFill>
          <a:blip r:embed="rId2" cstate="print"/>
          <a:srcRect l="10843" r="23404"/>
          <a:stretch>
            <a:fillRect/>
          </a:stretch>
        </p:blipFill>
        <p:spPr bwMode="auto">
          <a:xfrm>
            <a:off x="2590800" y="2133600"/>
            <a:ext cx="4365625" cy="4392613"/>
          </a:xfrm>
          <a:prstGeom prst="rect">
            <a:avLst/>
          </a:prstGeom>
          <a:noFill/>
          <a:ln w="9525">
            <a:noFill/>
            <a:miter lim="800000"/>
            <a:headEnd/>
            <a:tailEnd/>
          </a:ln>
        </p:spPr>
      </p:pic>
    </p:spTree>
    <p:extLst>
      <p:ext uri="{BB962C8B-B14F-4D97-AF65-F5344CB8AC3E}">
        <p14:creationId xmlns:p14="http://schemas.microsoft.com/office/powerpoint/2010/main" val="1722687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What are my odds of certifying?</a:t>
            </a:r>
            <a:br>
              <a:rPr lang="en-US" sz="3200" b="1" dirty="0" smtClean="0"/>
            </a:br>
            <a:r>
              <a:rPr lang="en-US" sz="3200" b="1" dirty="0" smtClean="0"/>
              <a:t> Is this really a possibility? </a:t>
            </a:r>
            <a:endParaRPr lang="en-US" sz="3200" b="1" dirty="0"/>
          </a:p>
        </p:txBody>
      </p:sp>
      <p:sp>
        <p:nvSpPr>
          <p:cNvPr id="3" name="Content Placeholder 2"/>
          <p:cNvSpPr>
            <a:spLocks noGrp="1"/>
          </p:cNvSpPr>
          <p:nvPr>
            <p:ph idx="1"/>
          </p:nvPr>
        </p:nvSpPr>
        <p:spPr/>
        <p:txBody>
          <a:bodyPr>
            <a:normAutofit/>
          </a:bodyPr>
          <a:lstStyle/>
          <a:p>
            <a:r>
              <a:rPr lang="en-US" dirty="0" smtClean="0"/>
              <a:t>In 2018 and 2019, our program certified over 50% of the state’s candidates. Over 60% of our candidates certified the first attempt; the national average is ~ 35%. Our advanced candidate certification rate is over 90%. </a:t>
            </a:r>
          </a:p>
          <a:p>
            <a:r>
              <a:rPr lang="en-US" dirty="0" smtClean="0"/>
              <a:t>Certification is based on candidate’s individual effort, but is increased when they utilize the provided resources.</a:t>
            </a:r>
          </a:p>
        </p:txBody>
      </p:sp>
    </p:spTree>
    <p:extLst>
      <p:ext uri="{BB962C8B-B14F-4D97-AF65-F5344CB8AC3E}">
        <p14:creationId xmlns:p14="http://schemas.microsoft.com/office/powerpoint/2010/main" val="25455761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be asked to do?</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0000"/>
                </a:solidFill>
              </a:rPr>
              <a:t>The certification process requires that teachers demonstrate standards-based evidence of the positive effect they have on student learning in alignment with the </a:t>
            </a:r>
            <a:r>
              <a:rPr lang="en-US" dirty="0">
                <a:solidFill>
                  <a:srgbClr val="000000"/>
                </a:solidFill>
                <a:hlinkClick r:id="rId2"/>
              </a:rPr>
              <a:t>Five Core Propositions</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pPr marL="0" indent="0">
              <a:lnSpc>
                <a:spcPct val="100000"/>
              </a:lnSpc>
              <a:buNone/>
            </a:pPr>
            <a:r>
              <a:rPr lang="en-US" b="1" spc="-185" dirty="0">
                <a:latin typeface="Arial"/>
                <a:cs typeface="Arial"/>
              </a:rPr>
              <a:t>T</a:t>
            </a:r>
            <a:r>
              <a:rPr lang="en-US" b="1" dirty="0">
                <a:latin typeface="Arial"/>
                <a:cs typeface="Arial"/>
              </a:rPr>
              <a:t>ea</a:t>
            </a:r>
            <a:r>
              <a:rPr lang="en-US" b="1" spc="-10" dirty="0">
                <a:latin typeface="Arial"/>
                <a:cs typeface="Arial"/>
              </a:rPr>
              <a:t>c</a:t>
            </a:r>
            <a:r>
              <a:rPr lang="en-US" b="1" dirty="0">
                <a:latin typeface="Arial"/>
                <a:cs typeface="Arial"/>
              </a:rPr>
              <a:t>hers…</a:t>
            </a:r>
            <a:endParaRPr lang="en-US" dirty="0">
              <a:latin typeface="Arial"/>
              <a:cs typeface="Arial"/>
            </a:endParaRPr>
          </a:p>
          <a:p>
            <a:pPr marL="469900" indent="-457200">
              <a:spcBef>
                <a:spcPts val="575"/>
              </a:spcBef>
              <a:buFont typeface="Arial"/>
              <a:buAutoNum type="arabicPeriod"/>
              <a:tabLst>
                <a:tab pos="470534" algn="l"/>
              </a:tabLst>
            </a:pPr>
            <a:r>
              <a:rPr lang="en-US" spc="-5" dirty="0">
                <a:latin typeface="Arial"/>
                <a:cs typeface="Arial"/>
              </a:rPr>
              <a:t>A</a:t>
            </a:r>
            <a:r>
              <a:rPr lang="en-US" dirty="0">
                <a:latin typeface="Arial"/>
                <a:cs typeface="Arial"/>
              </a:rPr>
              <a:t>re co</a:t>
            </a:r>
            <a:r>
              <a:rPr lang="en-US" spc="5" dirty="0">
                <a:latin typeface="Arial"/>
                <a:cs typeface="Arial"/>
              </a:rPr>
              <a:t>m</a:t>
            </a:r>
            <a:r>
              <a:rPr lang="en-US" dirty="0">
                <a:latin typeface="Arial"/>
                <a:cs typeface="Arial"/>
              </a:rPr>
              <a:t>mit</a:t>
            </a:r>
            <a:r>
              <a:rPr lang="en-US" spc="5" dirty="0">
                <a:latin typeface="Arial"/>
                <a:cs typeface="Arial"/>
              </a:rPr>
              <a:t>t</a:t>
            </a:r>
            <a:r>
              <a:rPr lang="en-US" dirty="0">
                <a:latin typeface="Arial"/>
                <a:cs typeface="Arial"/>
              </a:rPr>
              <a:t>ed</a:t>
            </a:r>
            <a:r>
              <a:rPr lang="en-US" spc="-15" dirty="0">
                <a:latin typeface="Arial"/>
                <a:cs typeface="Arial"/>
              </a:rPr>
              <a:t> </a:t>
            </a:r>
            <a:r>
              <a:rPr lang="en-US" dirty="0">
                <a:latin typeface="Arial"/>
                <a:cs typeface="Arial"/>
              </a:rPr>
              <a:t>to stud</a:t>
            </a:r>
            <a:r>
              <a:rPr lang="en-US" spc="-10" dirty="0">
                <a:latin typeface="Arial"/>
                <a:cs typeface="Arial"/>
              </a:rPr>
              <a:t>e</a:t>
            </a:r>
            <a:r>
              <a:rPr lang="en-US" dirty="0">
                <a:latin typeface="Arial"/>
                <a:cs typeface="Arial"/>
              </a:rPr>
              <a:t>nts </a:t>
            </a:r>
            <a:r>
              <a:rPr lang="en-US" spc="-10" dirty="0">
                <a:latin typeface="Arial"/>
                <a:cs typeface="Arial"/>
              </a:rPr>
              <a:t>a</a:t>
            </a:r>
            <a:r>
              <a:rPr lang="en-US" dirty="0">
                <a:latin typeface="Arial"/>
                <a:cs typeface="Arial"/>
              </a:rPr>
              <a:t>nd</a:t>
            </a:r>
            <a:r>
              <a:rPr lang="en-US" spc="5" dirty="0">
                <a:latin typeface="Arial"/>
                <a:cs typeface="Arial"/>
              </a:rPr>
              <a:t> </a:t>
            </a:r>
            <a:r>
              <a:rPr lang="en-US" dirty="0">
                <a:latin typeface="Arial"/>
                <a:cs typeface="Arial"/>
              </a:rPr>
              <a:t>their learn</a:t>
            </a:r>
            <a:r>
              <a:rPr lang="en-US" spc="-10" dirty="0">
                <a:latin typeface="Arial"/>
                <a:cs typeface="Arial"/>
              </a:rPr>
              <a:t>i</a:t>
            </a:r>
            <a:r>
              <a:rPr lang="en-US" dirty="0">
                <a:latin typeface="Arial"/>
                <a:cs typeface="Arial"/>
              </a:rPr>
              <a:t>ng.</a:t>
            </a:r>
          </a:p>
          <a:p>
            <a:pPr marL="469900" marR="394335" indent="-457200">
              <a:spcBef>
                <a:spcPts val="1175"/>
              </a:spcBef>
              <a:buFont typeface="Arial"/>
              <a:buAutoNum type="arabicPeriod"/>
              <a:tabLst>
                <a:tab pos="470534" algn="l"/>
              </a:tabLst>
            </a:pPr>
            <a:r>
              <a:rPr lang="en-US" dirty="0">
                <a:latin typeface="Arial"/>
                <a:cs typeface="Arial"/>
              </a:rPr>
              <a:t>K</a:t>
            </a:r>
            <a:r>
              <a:rPr lang="en-US" spc="-10" dirty="0">
                <a:latin typeface="Arial"/>
                <a:cs typeface="Arial"/>
              </a:rPr>
              <a:t>n</a:t>
            </a:r>
            <a:r>
              <a:rPr lang="en-US" dirty="0">
                <a:latin typeface="Arial"/>
                <a:cs typeface="Arial"/>
              </a:rPr>
              <a:t>ow</a:t>
            </a:r>
            <a:r>
              <a:rPr lang="en-US" spc="5" dirty="0">
                <a:latin typeface="Arial"/>
                <a:cs typeface="Arial"/>
              </a:rPr>
              <a:t> </a:t>
            </a:r>
            <a:r>
              <a:rPr lang="en-US" dirty="0">
                <a:latin typeface="Arial"/>
                <a:cs typeface="Arial"/>
              </a:rPr>
              <a:t>the subjects they teach</a:t>
            </a:r>
            <a:r>
              <a:rPr lang="en-US" spc="-10" dirty="0">
                <a:latin typeface="Arial"/>
                <a:cs typeface="Arial"/>
              </a:rPr>
              <a:t> </a:t>
            </a:r>
            <a:r>
              <a:rPr lang="en-US" dirty="0">
                <a:latin typeface="Arial"/>
                <a:cs typeface="Arial"/>
              </a:rPr>
              <a:t>and</a:t>
            </a:r>
            <a:r>
              <a:rPr lang="en-US" spc="5" dirty="0">
                <a:latin typeface="Arial"/>
                <a:cs typeface="Arial"/>
              </a:rPr>
              <a:t> </a:t>
            </a:r>
            <a:r>
              <a:rPr lang="en-US" dirty="0">
                <a:latin typeface="Arial"/>
                <a:cs typeface="Arial"/>
              </a:rPr>
              <a:t>how to teach those subjects to stude</a:t>
            </a:r>
            <a:r>
              <a:rPr lang="en-US" spc="-10" dirty="0">
                <a:latin typeface="Arial"/>
                <a:cs typeface="Arial"/>
              </a:rPr>
              <a:t>n</a:t>
            </a:r>
            <a:r>
              <a:rPr lang="en-US" dirty="0">
                <a:latin typeface="Arial"/>
                <a:cs typeface="Arial"/>
              </a:rPr>
              <a:t>ts.</a:t>
            </a:r>
          </a:p>
          <a:p>
            <a:pPr marL="469900" marR="681355" indent="-457200">
              <a:spcBef>
                <a:spcPts val="1175"/>
              </a:spcBef>
              <a:buFont typeface="Arial"/>
              <a:buAutoNum type="arabicPeriod"/>
              <a:tabLst>
                <a:tab pos="470534" algn="l"/>
              </a:tabLst>
            </a:pPr>
            <a:r>
              <a:rPr lang="en-US" dirty="0">
                <a:latin typeface="Arial"/>
                <a:cs typeface="Arial"/>
              </a:rPr>
              <a:t>Are respo</a:t>
            </a:r>
            <a:r>
              <a:rPr lang="en-US" spc="-10" dirty="0">
                <a:latin typeface="Arial"/>
                <a:cs typeface="Arial"/>
              </a:rPr>
              <a:t>n</a:t>
            </a:r>
            <a:r>
              <a:rPr lang="en-US" dirty="0">
                <a:latin typeface="Arial"/>
                <a:cs typeface="Arial"/>
              </a:rPr>
              <a:t>si</a:t>
            </a:r>
            <a:r>
              <a:rPr lang="en-US" spc="-10" dirty="0">
                <a:latin typeface="Arial"/>
                <a:cs typeface="Arial"/>
              </a:rPr>
              <a:t>b</a:t>
            </a:r>
            <a:r>
              <a:rPr lang="en-US" dirty="0">
                <a:latin typeface="Arial"/>
                <a:cs typeface="Arial"/>
              </a:rPr>
              <a:t>le</a:t>
            </a:r>
            <a:r>
              <a:rPr lang="en-US" spc="30" dirty="0">
                <a:latin typeface="Arial"/>
                <a:cs typeface="Arial"/>
              </a:rPr>
              <a:t> </a:t>
            </a:r>
            <a:r>
              <a:rPr lang="en-US" dirty="0">
                <a:latin typeface="Arial"/>
                <a:cs typeface="Arial"/>
              </a:rPr>
              <a:t>for</a:t>
            </a:r>
            <a:r>
              <a:rPr lang="en-US" spc="-15" dirty="0">
                <a:latin typeface="Arial"/>
                <a:cs typeface="Arial"/>
              </a:rPr>
              <a:t> </a:t>
            </a:r>
            <a:r>
              <a:rPr lang="en-US" dirty="0">
                <a:latin typeface="Arial"/>
                <a:cs typeface="Arial"/>
              </a:rPr>
              <a:t>manag</a:t>
            </a:r>
            <a:r>
              <a:rPr lang="en-US" spc="-10" dirty="0">
                <a:latin typeface="Arial"/>
                <a:cs typeface="Arial"/>
              </a:rPr>
              <a:t>i</a:t>
            </a:r>
            <a:r>
              <a:rPr lang="en-US" dirty="0">
                <a:latin typeface="Arial"/>
                <a:cs typeface="Arial"/>
              </a:rPr>
              <a:t>ng</a:t>
            </a:r>
            <a:r>
              <a:rPr lang="en-US" spc="30" dirty="0">
                <a:latin typeface="Arial"/>
                <a:cs typeface="Arial"/>
              </a:rPr>
              <a:t> </a:t>
            </a:r>
            <a:r>
              <a:rPr lang="en-US" dirty="0">
                <a:latin typeface="Arial"/>
                <a:cs typeface="Arial"/>
              </a:rPr>
              <a:t>and</a:t>
            </a:r>
            <a:r>
              <a:rPr lang="en-US" spc="-10" dirty="0">
                <a:latin typeface="Arial"/>
                <a:cs typeface="Arial"/>
              </a:rPr>
              <a:t> </a:t>
            </a:r>
            <a:r>
              <a:rPr lang="en-US" spc="5" dirty="0">
                <a:latin typeface="Arial"/>
                <a:cs typeface="Arial"/>
              </a:rPr>
              <a:t>m</a:t>
            </a:r>
            <a:r>
              <a:rPr lang="en-US" dirty="0">
                <a:latin typeface="Arial"/>
                <a:cs typeface="Arial"/>
              </a:rPr>
              <a:t>on</a:t>
            </a:r>
            <a:r>
              <a:rPr lang="en-US" spc="-10" dirty="0">
                <a:latin typeface="Arial"/>
                <a:cs typeface="Arial"/>
              </a:rPr>
              <a:t>i</a:t>
            </a:r>
            <a:r>
              <a:rPr lang="en-US" dirty="0">
                <a:latin typeface="Arial"/>
                <a:cs typeface="Arial"/>
              </a:rPr>
              <a:t>tori</a:t>
            </a:r>
            <a:r>
              <a:rPr lang="en-US" spc="-10" dirty="0">
                <a:latin typeface="Arial"/>
                <a:cs typeface="Arial"/>
              </a:rPr>
              <a:t>n</a:t>
            </a:r>
            <a:r>
              <a:rPr lang="en-US" dirty="0">
                <a:latin typeface="Arial"/>
                <a:cs typeface="Arial"/>
              </a:rPr>
              <a:t>g student </a:t>
            </a:r>
            <a:r>
              <a:rPr lang="en-US" spc="-15" dirty="0">
                <a:latin typeface="Arial"/>
                <a:cs typeface="Arial"/>
              </a:rPr>
              <a:t>l</a:t>
            </a:r>
            <a:r>
              <a:rPr lang="en-US" dirty="0">
                <a:latin typeface="Arial"/>
                <a:cs typeface="Arial"/>
              </a:rPr>
              <a:t>earn</a:t>
            </a:r>
            <a:r>
              <a:rPr lang="en-US" spc="-10" dirty="0">
                <a:latin typeface="Arial"/>
                <a:cs typeface="Arial"/>
              </a:rPr>
              <a:t>i</a:t>
            </a:r>
            <a:r>
              <a:rPr lang="en-US" dirty="0">
                <a:latin typeface="Arial"/>
                <a:cs typeface="Arial"/>
              </a:rPr>
              <a:t>ng.</a:t>
            </a:r>
          </a:p>
          <a:p>
            <a:pPr marL="469900" marR="5080" indent="-457200">
              <a:spcBef>
                <a:spcPts val="1175"/>
              </a:spcBef>
              <a:buFont typeface="Arial"/>
              <a:buAutoNum type="arabicPeriod"/>
              <a:tabLst>
                <a:tab pos="470534" algn="l"/>
              </a:tabLst>
            </a:pPr>
            <a:r>
              <a:rPr lang="en-US" dirty="0">
                <a:latin typeface="Arial"/>
                <a:cs typeface="Arial"/>
              </a:rPr>
              <a:t>Th</a:t>
            </a:r>
            <a:r>
              <a:rPr lang="en-US" spc="-10" dirty="0">
                <a:latin typeface="Arial"/>
                <a:cs typeface="Arial"/>
              </a:rPr>
              <a:t>i</a:t>
            </a:r>
            <a:r>
              <a:rPr lang="en-US" dirty="0">
                <a:latin typeface="Arial"/>
                <a:cs typeface="Arial"/>
              </a:rPr>
              <a:t>nk</a:t>
            </a:r>
            <a:r>
              <a:rPr lang="en-US" spc="10" dirty="0">
                <a:latin typeface="Arial"/>
                <a:cs typeface="Arial"/>
              </a:rPr>
              <a:t> </a:t>
            </a:r>
            <a:r>
              <a:rPr lang="en-US" dirty="0">
                <a:latin typeface="Arial"/>
                <a:cs typeface="Arial"/>
              </a:rPr>
              <a:t>systematica</a:t>
            </a:r>
            <a:r>
              <a:rPr lang="en-US" spc="-10" dirty="0">
                <a:latin typeface="Arial"/>
                <a:cs typeface="Arial"/>
              </a:rPr>
              <a:t>l</a:t>
            </a:r>
            <a:r>
              <a:rPr lang="en-US" dirty="0">
                <a:latin typeface="Arial"/>
                <a:cs typeface="Arial"/>
              </a:rPr>
              <a:t>ly</a:t>
            </a:r>
            <a:r>
              <a:rPr lang="en-US" spc="5" dirty="0">
                <a:latin typeface="Arial"/>
                <a:cs typeface="Arial"/>
              </a:rPr>
              <a:t> </a:t>
            </a:r>
            <a:r>
              <a:rPr lang="en-US" dirty="0">
                <a:latin typeface="Arial"/>
                <a:cs typeface="Arial"/>
              </a:rPr>
              <a:t>ab</a:t>
            </a:r>
            <a:r>
              <a:rPr lang="en-US" spc="-10" dirty="0">
                <a:latin typeface="Arial"/>
                <a:cs typeface="Arial"/>
              </a:rPr>
              <a:t>o</a:t>
            </a:r>
            <a:r>
              <a:rPr lang="en-US" dirty="0">
                <a:latin typeface="Arial"/>
                <a:cs typeface="Arial"/>
              </a:rPr>
              <a:t>ut their practice and</a:t>
            </a:r>
            <a:r>
              <a:rPr lang="en-US" spc="5"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 f</a:t>
            </a:r>
            <a:r>
              <a:rPr lang="en-US" spc="5" dirty="0">
                <a:latin typeface="Arial"/>
                <a:cs typeface="Arial"/>
              </a:rPr>
              <a:t>r</a:t>
            </a:r>
            <a:r>
              <a:rPr lang="en-US" dirty="0">
                <a:latin typeface="Arial"/>
                <a:cs typeface="Arial"/>
              </a:rPr>
              <a:t>om</a:t>
            </a:r>
            <a:r>
              <a:rPr lang="en-US" spc="-20" dirty="0">
                <a:latin typeface="Arial"/>
                <a:cs typeface="Arial"/>
              </a:rPr>
              <a:t> </a:t>
            </a:r>
            <a:r>
              <a:rPr lang="en-US" dirty="0">
                <a:latin typeface="Arial"/>
                <a:cs typeface="Arial"/>
              </a:rPr>
              <a:t>e</a:t>
            </a:r>
            <a:r>
              <a:rPr lang="en-US" spc="-15" dirty="0">
                <a:latin typeface="Arial"/>
                <a:cs typeface="Arial"/>
              </a:rPr>
              <a:t>x</a:t>
            </a:r>
            <a:r>
              <a:rPr lang="en-US" dirty="0">
                <a:latin typeface="Arial"/>
                <a:cs typeface="Arial"/>
              </a:rPr>
              <a:t>peri</a:t>
            </a:r>
            <a:r>
              <a:rPr lang="en-US" spc="-10" dirty="0">
                <a:latin typeface="Arial"/>
                <a:cs typeface="Arial"/>
              </a:rPr>
              <a:t>e</a:t>
            </a:r>
            <a:r>
              <a:rPr lang="en-US" dirty="0">
                <a:latin typeface="Arial"/>
                <a:cs typeface="Arial"/>
              </a:rPr>
              <a:t>nce.</a:t>
            </a:r>
          </a:p>
          <a:p>
            <a:pPr marL="469900" indent="-457200">
              <a:spcBef>
                <a:spcPts val="1175"/>
              </a:spcBef>
              <a:buFont typeface="Arial"/>
              <a:buAutoNum type="arabicPeriod"/>
              <a:tabLst>
                <a:tab pos="470534" algn="l"/>
              </a:tabLst>
            </a:pPr>
            <a:r>
              <a:rPr lang="en-US" dirty="0">
                <a:latin typeface="Arial"/>
                <a:cs typeface="Arial"/>
              </a:rPr>
              <a:t>Are members of</a:t>
            </a:r>
            <a:r>
              <a:rPr lang="en-US" spc="-10" dirty="0">
                <a:latin typeface="Arial"/>
                <a:cs typeface="Arial"/>
              </a:rPr>
              <a:t> </a:t>
            </a:r>
            <a:r>
              <a:rPr lang="en-US" dirty="0">
                <a:latin typeface="Arial"/>
                <a:cs typeface="Arial"/>
              </a:rPr>
              <a:t>l</a:t>
            </a:r>
            <a:r>
              <a:rPr lang="en-US" spc="-10" dirty="0">
                <a:latin typeface="Arial"/>
                <a:cs typeface="Arial"/>
              </a:rPr>
              <a:t>e</a:t>
            </a:r>
            <a:r>
              <a:rPr lang="en-US" dirty="0">
                <a:latin typeface="Arial"/>
                <a:cs typeface="Arial"/>
              </a:rPr>
              <a:t>arni</a:t>
            </a:r>
            <a:r>
              <a:rPr lang="en-US" spc="-10" dirty="0">
                <a:latin typeface="Arial"/>
                <a:cs typeface="Arial"/>
              </a:rPr>
              <a:t>n</a:t>
            </a:r>
            <a:r>
              <a:rPr lang="en-US" dirty="0">
                <a:latin typeface="Arial"/>
                <a:cs typeface="Arial"/>
              </a:rPr>
              <a:t>g</a:t>
            </a:r>
            <a:r>
              <a:rPr lang="en-US" spc="35" dirty="0">
                <a:latin typeface="Arial"/>
                <a:cs typeface="Arial"/>
              </a:rPr>
              <a:t> </a:t>
            </a:r>
            <a:r>
              <a:rPr lang="en-US" dirty="0">
                <a:latin typeface="Arial"/>
                <a:cs typeface="Arial"/>
              </a:rPr>
              <a:t>commun</a:t>
            </a:r>
            <a:r>
              <a:rPr lang="en-US" spc="-10" dirty="0">
                <a:latin typeface="Arial"/>
                <a:cs typeface="Arial"/>
              </a:rPr>
              <a:t>i</a:t>
            </a:r>
            <a:r>
              <a:rPr lang="en-US" dirty="0">
                <a:latin typeface="Arial"/>
                <a:cs typeface="Arial"/>
              </a:rPr>
              <a:t>ties</a:t>
            </a:r>
            <a:endParaRPr lang="en-US" dirty="0"/>
          </a:p>
        </p:txBody>
      </p:sp>
    </p:spTree>
    <p:extLst>
      <p:ext uri="{BB962C8B-B14F-4D97-AF65-F5344CB8AC3E}">
        <p14:creationId xmlns:p14="http://schemas.microsoft.com/office/powerpoint/2010/main" val="15336301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25" y="2279468"/>
            <a:ext cx="4654550" cy="4319680"/>
          </a:xfrm>
        </p:spPr>
        <p:txBody>
          <a:bodyPr>
            <a:normAutofit fontScale="85000" lnSpcReduction="20000"/>
          </a:bodyPr>
          <a:lstStyle/>
          <a:p>
            <a:pPr algn="ctr"/>
            <a:endParaRPr lang="en-US" dirty="0"/>
          </a:p>
          <a:p>
            <a:pPr algn="ctr"/>
            <a:r>
              <a:rPr lang="en-US" sz="4800" dirty="0">
                <a:solidFill>
                  <a:srgbClr val="FF0000"/>
                </a:solidFill>
              </a:rPr>
              <a:t>Your choice</a:t>
            </a:r>
          </a:p>
          <a:p>
            <a:pPr algn="ctr"/>
            <a:endParaRPr lang="en-US" sz="4000" dirty="0">
              <a:solidFill>
                <a:srgbClr val="FF0000"/>
              </a:solidFill>
            </a:endParaRPr>
          </a:p>
          <a:p>
            <a:pPr algn="ctr"/>
            <a:r>
              <a:rPr lang="en-US" sz="4800" dirty="0">
                <a:solidFill>
                  <a:srgbClr val="3366FF"/>
                </a:solidFill>
              </a:rPr>
              <a:t>Your pace</a:t>
            </a:r>
          </a:p>
          <a:p>
            <a:pPr marL="0" indent="0" algn="ctr">
              <a:buNone/>
            </a:pPr>
            <a:endParaRPr lang="en-US" dirty="0" smtClean="0"/>
          </a:p>
          <a:p>
            <a:pPr marL="0" indent="0" algn="ctr">
              <a:buNone/>
            </a:pPr>
            <a:endParaRPr lang="en-US" dirty="0" smtClean="0"/>
          </a:p>
          <a:p>
            <a:pPr marL="0" indent="0" algn="ctr">
              <a:buNone/>
            </a:pPr>
            <a:r>
              <a:rPr lang="en-US" dirty="0" smtClean="0"/>
              <a:t>We even have suggested timelines </a:t>
            </a:r>
          </a:p>
          <a:p>
            <a:pPr marL="0" indent="0" algn="ctr">
              <a:buNone/>
            </a:pPr>
            <a:r>
              <a:rPr lang="en-US" dirty="0" smtClean="0"/>
              <a:t>and suggested assignments.</a:t>
            </a:r>
            <a:endParaRPr lang="en-US" dirty="0"/>
          </a:p>
        </p:txBody>
      </p:sp>
      <p:pic>
        <p:nvPicPr>
          <p:cNvPr id="4" name="Content Placeholder 5" descr="relax.jpg"/>
          <p:cNvPicPr>
            <a:picLocks noChangeAspect="1"/>
          </p:cNvPicPr>
          <p:nvPr/>
        </p:nvPicPr>
        <p:blipFill>
          <a:blip r:embed="rId2">
            <a:extLst>
              <a:ext uri="{28A0092B-C50C-407E-A947-70E740481C1C}">
                <a14:useLocalDpi xmlns:a14="http://schemas.microsoft.com/office/drawing/2010/main" val="0"/>
              </a:ext>
            </a:extLst>
          </a:blip>
          <a:srcRect l="-44444" r="-44444"/>
          <a:stretch>
            <a:fillRect/>
          </a:stretch>
        </p:blipFill>
        <p:spPr>
          <a:xfrm>
            <a:off x="-1483800" y="2279468"/>
            <a:ext cx="7373425" cy="4114800"/>
          </a:xfrm>
          <a:prstGeom prst="rect">
            <a:avLst/>
          </a:prstGeom>
        </p:spPr>
      </p:pic>
      <p:sp>
        <p:nvSpPr>
          <p:cNvPr id="6" name="TextBox 5"/>
          <p:cNvSpPr txBox="1"/>
          <p:nvPr/>
        </p:nvSpPr>
        <p:spPr>
          <a:xfrm>
            <a:off x="5318125" y="539750"/>
            <a:ext cx="184666" cy="369332"/>
          </a:xfrm>
          <a:prstGeom prst="rect">
            <a:avLst/>
          </a:prstGeom>
          <a:noFill/>
        </p:spPr>
        <p:txBody>
          <a:bodyPr wrap="none" rtlCol="0">
            <a:spAutoFit/>
          </a:bodyPr>
          <a:lstStyle/>
          <a:p>
            <a:endParaRPr lang="en-US" dirty="0"/>
          </a:p>
        </p:txBody>
      </p:sp>
      <p:sp>
        <p:nvSpPr>
          <p:cNvPr id="8" name="TextBox 7"/>
          <p:cNvSpPr txBox="1"/>
          <p:nvPr/>
        </p:nvSpPr>
        <p:spPr>
          <a:xfrm>
            <a:off x="1333500" y="539750"/>
            <a:ext cx="6604000" cy="369332"/>
          </a:xfrm>
          <a:prstGeom prst="rect">
            <a:avLst/>
          </a:prstGeom>
          <a:noFill/>
        </p:spPr>
        <p:txBody>
          <a:bodyPr wrap="square" rtlCol="0">
            <a:spAutoFit/>
          </a:bodyPr>
          <a:lstStyle/>
          <a:p>
            <a:endParaRPr lang="en-US" dirty="0"/>
          </a:p>
        </p:txBody>
      </p:sp>
      <p:sp>
        <p:nvSpPr>
          <p:cNvPr id="10" name="TextBox 9"/>
          <p:cNvSpPr txBox="1"/>
          <p:nvPr/>
        </p:nvSpPr>
        <p:spPr>
          <a:xfrm>
            <a:off x="587375" y="539750"/>
            <a:ext cx="7972425" cy="1477328"/>
          </a:xfrm>
          <a:prstGeom prst="rect">
            <a:avLst/>
          </a:prstGeom>
          <a:noFill/>
        </p:spPr>
        <p:txBody>
          <a:bodyPr wrap="square" rtlCol="0">
            <a:spAutoFit/>
          </a:bodyPr>
          <a:lstStyle/>
          <a:p>
            <a:pPr algn="ctr"/>
            <a:r>
              <a:rPr lang="en-US" sz="3600" b="1" dirty="0"/>
              <a:t>You may complete the process in </a:t>
            </a:r>
            <a:r>
              <a:rPr lang="en-US" sz="3600" dirty="0"/>
              <a:t/>
            </a:r>
            <a:br>
              <a:rPr lang="en-US" sz="3600" dirty="0"/>
            </a:br>
            <a:r>
              <a:rPr lang="en-US" sz="3600" b="1" dirty="0">
                <a:solidFill>
                  <a:srgbClr val="FF0000"/>
                </a:solidFill>
              </a:rPr>
              <a:t>one</a:t>
            </a:r>
            <a:r>
              <a:rPr lang="en-US" sz="3600" dirty="0"/>
              <a:t>, </a:t>
            </a:r>
            <a:r>
              <a:rPr lang="en-US" sz="3600" b="1" dirty="0">
                <a:solidFill>
                  <a:srgbClr val="008000"/>
                </a:solidFill>
              </a:rPr>
              <a:t>two</a:t>
            </a:r>
            <a:r>
              <a:rPr lang="en-US" sz="3600" dirty="0"/>
              <a:t>, or </a:t>
            </a:r>
            <a:r>
              <a:rPr lang="en-US" sz="3600" b="1" dirty="0">
                <a:solidFill>
                  <a:srgbClr val="3366FF"/>
                </a:solidFill>
              </a:rPr>
              <a:t>three</a:t>
            </a:r>
            <a:r>
              <a:rPr lang="en-US" sz="3600" dirty="0"/>
              <a:t> years</a:t>
            </a:r>
          </a:p>
          <a:p>
            <a:endParaRPr lang="en-US" dirty="0"/>
          </a:p>
        </p:txBody>
      </p:sp>
    </p:spTree>
    <p:extLst>
      <p:ext uri="{BB962C8B-B14F-4D97-AF65-F5344CB8AC3E}">
        <p14:creationId xmlns:p14="http://schemas.microsoft.com/office/powerpoint/2010/main" val="28311755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Newest &amp; Most Successful Trend</a:t>
            </a:r>
            <a:endParaRPr lang="en-US" b="1" dirty="0"/>
          </a:p>
        </p:txBody>
      </p:sp>
      <p:sp>
        <p:nvSpPr>
          <p:cNvPr id="3" name="Content Placeholder 2"/>
          <p:cNvSpPr>
            <a:spLocks noGrp="1"/>
          </p:cNvSpPr>
          <p:nvPr>
            <p:ph idx="1"/>
          </p:nvPr>
        </p:nvSpPr>
        <p:spPr/>
        <p:txBody>
          <a:bodyPr/>
          <a:lstStyle/>
          <a:p>
            <a:r>
              <a:rPr lang="en-US" dirty="0" smtClean="0"/>
              <a:t>Complete the process in TWO years</a:t>
            </a:r>
          </a:p>
          <a:p>
            <a:r>
              <a:rPr lang="en-US" b="1" u="sng" dirty="0" smtClean="0"/>
              <a:t>Only ONE component per semester</a:t>
            </a:r>
          </a:p>
          <a:p>
            <a:r>
              <a:rPr lang="en-US" dirty="0" smtClean="0">
                <a:solidFill>
                  <a:srgbClr val="008000"/>
                </a:solidFill>
              </a:rPr>
              <a:t>Use Pay As You Go </a:t>
            </a:r>
            <a:r>
              <a:rPr lang="en-US" dirty="0" smtClean="0"/>
              <a:t>and pay for the two components in year 1 then use your reimburse from MDE to pay for the final two components!</a:t>
            </a:r>
          </a:p>
          <a:p>
            <a:r>
              <a:rPr lang="en-US" dirty="0" smtClean="0"/>
              <a:t>Eliminates the stress often associated with National Boards. Teachers LOVE this plan!</a:t>
            </a:r>
            <a:endParaRPr lang="en-US" dirty="0"/>
          </a:p>
        </p:txBody>
      </p:sp>
    </p:spTree>
    <p:extLst>
      <p:ext uri="{BB962C8B-B14F-4D97-AF65-F5344CB8AC3E}">
        <p14:creationId xmlns:p14="http://schemas.microsoft.com/office/powerpoint/2010/main" val="6463173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en-US" dirty="0" smtClean="0"/>
              <a:t>1 </a:t>
            </a:r>
            <a:r>
              <a:rPr lang="en-US" b="0" dirty="0" smtClean="0"/>
              <a:t>(year)  </a:t>
            </a:r>
            <a:r>
              <a:rPr lang="en-US" dirty="0" smtClean="0"/>
              <a:t>+ 1 </a:t>
            </a:r>
            <a:r>
              <a:rPr lang="en-US" b="0" dirty="0" smtClean="0"/>
              <a:t>(year) </a:t>
            </a:r>
            <a:r>
              <a:rPr lang="en-US" dirty="0" smtClean="0"/>
              <a:t>= 4 </a:t>
            </a:r>
            <a:r>
              <a:rPr lang="en-US" b="0" dirty="0" smtClean="0"/>
              <a:t>(components completed)</a:t>
            </a:r>
            <a:endParaRPr lang="en-US" b="0" dirty="0"/>
          </a:p>
        </p:txBody>
      </p:sp>
      <p:pic>
        <p:nvPicPr>
          <p:cNvPr id="6" name="Picture 5" descr="December Recru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8566"/>
            <a:ext cx="9144000" cy="5749433"/>
          </a:xfrm>
          <a:prstGeom prst="rect">
            <a:avLst/>
          </a:prstGeom>
        </p:spPr>
      </p:pic>
    </p:spTree>
    <p:extLst>
      <p:ext uri="{BB962C8B-B14F-4D97-AF65-F5344CB8AC3E}">
        <p14:creationId xmlns:p14="http://schemas.microsoft.com/office/powerpoint/2010/main" val="17485881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1,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If you do it in two or three years, we always recommend that you save Component 1, the assessment for last. It’s worth 40%, and we want to help prepare you!</a:t>
            </a:r>
          </a:p>
          <a:p>
            <a:r>
              <a:rPr lang="en-US" dirty="0" smtClean="0"/>
              <a:t>Component 4 is our program’s highest scoring component, BUT do not do it until you understand it!</a:t>
            </a:r>
          </a:p>
          <a:p>
            <a:r>
              <a:rPr lang="en-US" dirty="0" smtClean="0"/>
              <a:t>We always suggest that you start with Component 2 or Component 3 – your choice!</a:t>
            </a:r>
            <a:endParaRPr lang="en-US" dirty="0"/>
          </a:p>
        </p:txBody>
      </p:sp>
      <p:sp>
        <p:nvSpPr>
          <p:cNvPr id="3" name="Text Placeholder 2"/>
          <p:cNvSpPr>
            <a:spLocks noGrp="1"/>
          </p:cNvSpPr>
          <p:nvPr>
            <p:ph type="body" sz="quarter" idx="10"/>
          </p:nvPr>
        </p:nvSpPr>
        <p:spPr/>
        <p:txBody>
          <a:bodyPr>
            <a:normAutofit/>
          </a:bodyPr>
          <a:lstStyle/>
          <a:p>
            <a:r>
              <a:rPr lang="en-US" dirty="0" smtClean="0"/>
              <a:t>Where Should I Start? </a:t>
            </a:r>
            <a:endParaRPr lang="en-US" dirty="0"/>
          </a:p>
        </p:txBody>
      </p:sp>
    </p:spTree>
    <p:extLst>
      <p:ext uri="{BB962C8B-B14F-4D97-AF65-F5344CB8AC3E}">
        <p14:creationId xmlns:p14="http://schemas.microsoft.com/office/powerpoint/2010/main" val="25773426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065063"/>
            <a:ext cx="8741460" cy="492443"/>
          </a:xfrm>
        </p:spPr>
        <p:txBody>
          <a:bodyPr>
            <a:normAutofit fontScale="90000"/>
          </a:bodyPr>
          <a:lstStyle/>
          <a:p>
            <a:r>
              <a:rPr lang="en-US" dirty="0" smtClean="0"/>
              <a:t>Completing National Board </a:t>
            </a:r>
            <a:r>
              <a:rPr lang="en-US" dirty="0"/>
              <a:t/>
            </a:r>
            <a:br>
              <a:rPr lang="en-US" dirty="0"/>
            </a:br>
            <a:r>
              <a:rPr lang="en-US" dirty="0" smtClean="0"/>
              <a:t>1 to 5 years</a:t>
            </a:r>
            <a:endParaRPr lang="en-US" dirty="0"/>
          </a:p>
        </p:txBody>
      </p:sp>
      <p:sp>
        <p:nvSpPr>
          <p:cNvPr id="3" name="Text Placeholder 2"/>
          <p:cNvSpPr>
            <a:spLocks noGrp="1"/>
          </p:cNvSpPr>
          <p:nvPr>
            <p:ph idx="1"/>
          </p:nvPr>
        </p:nvSpPr>
        <p:spPr>
          <a:xfrm>
            <a:off x="887069" y="2670981"/>
            <a:ext cx="7369860" cy="3077766"/>
          </a:xfrm>
        </p:spPr>
        <p:txBody>
          <a:bodyPr>
            <a:normAutofit lnSpcReduction="10000"/>
          </a:bodyPr>
          <a:lstStyle/>
          <a:p>
            <a:pPr marL="342900" indent="-342900">
              <a:buFont typeface="Arial"/>
              <a:buChar char="•"/>
            </a:pPr>
            <a:r>
              <a:rPr lang="en-US" sz="2000" dirty="0" smtClean="0"/>
              <a:t>You </a:t>
            </a:r>
            <a:r>
              <a:rPr lang="en-US" sz="2000" dirty="0"/>
              <a:t>must attempt each of the four components within the first three years of your candidacy. </a:t>
            </a:r>
            <a:endParaRPr lang="en-US" sz="2000" dirty="0" smtClean="0"/>
          </a:p>
          <a:p>
            <a:endParaRPr lang="en-US" sz="2000" dirty="0"/>
          </a:p>
          <a:p>
            <a:pPr marL="342900" indent="-342900">
              <a:buFont typeface="Arial"/>
              <a:buChar char="•"/>
            </a:pPr>
            <a:r>
              <a:rPr lang="en-US" sz="2000" dirty="0"/>
              <a:t> You have up to two retake attempts for each component and you can retake at </a:t>
            </a:r>
            <a:r>
              <a:rPr lang="en-US" sz="2000" b="1" u="sng" dirty="0">
                <a:solidFill>
                  <a:srgbClr val="FF0000"/>
                </a:solidFill>
              </a:rPr>
              <a:t>any ti</a:t>
            </a:r>
            <a:r>
              <a:rPr lang="en-US" sz="2000" b="1" dirty="0">
                <a:solidFill>
                  <a:srgbClr val="FF0000"/>
                </a:solidFill>
              </a:rPr>
              <a:t>me </a:t>
            </a:r>
            <a:r>
              <a:rPr lang="en-US" sz="2000" dirty="0"/>
              <a:t>during the five-year window; retake years do not have to be concurrent or consecutive. </a:t>
            </a:r>
            <a:endParaRPr lang="en-US" sz="2000" dirty="0" smtClean="0"/>
          </a:p>
          <a:p>
            <a:endParaRPr lang="en-US" sz="2000" dirty="0"/>
          </a:p>
          <a:p>
            <a:pPr marL="342900" indent="-342900">
              <a:buFont typeface="Arial"/>
              <a:buChar char="•"/>
            </a:pPr>
            <a:r>
              <a:rPr lang="en-US" sz="2000" dirty="0" smtClean="0"/>
              <a:t>The </a:t>
            </a:r>
            <a:r>
              <a:rPr lang="en-US" sz="2000" dirty="0"/>
              <a:t>highest score received for an individual component will always be used for total score calculation. </a:t>
            </a:r>
          </a:p>
          <a:p>
            <a:endParaRPr lang="en-US" sz="2000" dirty="0"/>
          </a:p>
        </p:txBody>
      </p:sp>
    </p:spTree>
    <p:extLst>
      <p:ext uri="{BB962C8B-B14F-4D97-AF65-F5344CB8AC3E}">
        <p14:creationId xmlns:p14="http://schemas.microsoft.com/office/powerpoint/2010/main" val="4036921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Objectives</a:t>
            </a:r>
            <a:endParaRPr lang="en-US" dirty="0"/>
          </a:p>
        </p:txBody>
      </p:sp>
      <p:sp>
        <p:nvSpPr>
          <p:cNvPr id="3" name="Content Placeholder 2"/>
          <p:cNvSpPr>
            <a:spLocks noGrp="1"/>
          </p:cNvSpPr>
          <p:nvPr>
            <p:ph idx="1"/>
          </p:nvPr>
        </p:nvSpPr>
        <p:spPr/>
        <p:txBody>
          <a:bodyPr/>
          <a:lstStyle/>
          <a:p>
            <a:r>
              <a:rPr lang="en-US" dirty="0" smtClean="0"/>
              <a:t>Answer your questions about the National Board process</a:t>
            </a:r>
          </a:p>
          <a:p>
            <a:r>
              <a:rPr lang="en-US" dirty="0" smtClean="0"/>
              <a:t>Explain how to register for National Boards</a:t>
            </a:r>
          </a:p>
          <a:p>
            <a:r>
              <a:rPr lang="en-US" dirty="0" smtClean="0"/>
              <a:t>Explain how the World Class Teaching Program, WCTP, at the University of Mississippi can help you achieve certification</a:t>
            </a:r>
          </a:p>
          <a:p>
            <a:r>
              <a:rPr lang="en-US" dirty="0" smtClean="0"/>
              <a:t>Explain how to register for candidate support with the WCTP</a:t>
            </a:r>
            <a:endParaRPr lang="en-US" dirty="0"/>
          </a:p>
        </p:txBody>
      </p:sp>
    </p:spTree>
    <p:extLst>
      <p:ext uri="{BB962C8B-B14F-4D97-AF65-F5344CB8AC3E}">
        <p14:creationId xmlns:p14="http://schemas.microsoft.com/office/powerpoint/2010/main" val="338530076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Choose your certificate area (There are 25 available) </a:t>
            </a:r>
          </a:p>
          <a:p>
            <a:r>
              <a:rPr lang="en-US" dirty="0" smtClean="0"/>
              <a:t>Your choice is not based on your areas of certification but who your students are and the content that you currently teach</a:t>
            </a:r>
          </a:p>
          <a:p>
            <a:r>
              <a:rPr lang="en-US" dirty="0" smtClean="0"/>
              <a:t>Notice the </a:t>
            </a:r>
            <a:r>
              <a:rPr lang="en-US" b="1" dirty="0" smtClean="0"/>
              <a:t>Student Age Range </a:t>
            </a:r>
            <a:r>
              <a:rPr lang="en-US" dirty="0" smtClean="0"/>
              <a:t>on the next slide</a:t>
            </a:r>
          </a:p>
          <a:p>
            <a:endParaRPr lang="en-US" dirty="0"/>
          </a:p>
        </p:txBody>
      </p:sp>
    </p:spTree>
    <p:extLst>
      <p:ext uri="{BB962C8B-B14F-4D97-AF65-F5344CB8AC3E}">
        <p14:creationId xmlns:p14="http://schemas.microsoft.com/office/powerpoint/2010/main" val="25930575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37" y="3237985"/>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
        <p:nvSpPr>
          <p:cNvPr id="3" name="10-Point Star 2"/>
          <p:cNvSpPr/>
          <p:nvPr/>
        </p:nvSpPr>
        <p:spPr>
          <a:xfrm>
            <a:off x="751194" y="1484745"/>
            <a:ext cx="2302902" cy="2345479"/>
          </a:xfrm>
          <a:prstGeom prst="star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965821" y="2225213"/>
            <a:ext cx="1734901" cy="923330"/>
          </a:xfrm>
          <a:prstGeom prst="rect">
            <a:avLst/>
          </a:prstGeom>
          <a:noFill/>
        </p:spPr>
        <p:txBody>
          <a:bodyPr wrap="square" rtlCol="0">
            <a:spAutoFit/>
          </a:bodyPr>
          <a:lstStyle/>
          <a:p>
            <a:pPr algn="ctr"/>
            <a:r>
              <a:rPr lang="en-US" dirty="0" smtClean="0"/>
              <a:t>A VERY Important </a:t>
            </a:r>
          </a:p>
          <a:p>
            <a:pPr algn="ctr"/>
            <a:r>
              <a:rPr lang="en-US" dirty="0" smtClean="0"/>
              <a:t>Decision</a:t>
            </a:r>
            <a:endParaRPr lang="en-US" dirty="0"/>
          </a:p>
        </p:txBody>
      </p:sp>
    </p:spTree>
    <p:extLst>
      <p:ext uri="{BB962C8B-B14F-4D97-AF65-F5344CB8AC3E}">
        <p14:creationId xmlns:p14="http://schemas.microsoft.com/office/powerpoint/2010/main" val="9858497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Components</a:t>
            </a:r>
            <a:endParaRPr lang="en-US" dirty="0"/>
          </a:p>
        </p:txBody>
      </p:sp>
      <p:sp>
        <p:nvSpPr>
          <p:cNvPr id="3" name="Text Placeholder 2"/>
          <p:cNvSpPr>
            <a:spLocks noGrp="1"/>
          </p:cNvSpPr>
          <p:nvPr>
            <p:ph idx="1"/>
          </p:nvPr>
        </p:nvSpPr>
        <p:spPr>
          <a:xfrm>
            <a:off x="887069" y="1696751"/>
            <a:ext cx="7369860" cy="4265960"/>
          </a:xfrm>
        </p:spPr>
        <p:txBody>
          <a:bodyPr>
            <a:normAutofit lnSpcReduction="10000"/>
          </a:bodyPr>
          <a:lstStyle/>
          <a:p>
            <a:pPr marL="342900" indent="-342900">
              <a:buFont typeface="Arial"/>
              <a:buChar char="•"/>
            </a:pPr>
            <a:r>
              <a:rPr lang="en-US" dirty="0" smtClean="0"/>
              <a:t>There are four</a:t>
            </a:r>
          </a:p>
          <a:p>
            <a:pPr marL="342900" indent="-342900">
              <a:buFont typeface="Arial"/>
              <a:buChar char="•"/>
            </a:pPr>
            <a:r>
              <a:rPr lang="en-US" dirty="0" smtClean="0"/>
              <a:t>Three portfolio entries               (Components 2, 3, and 4)</a:t>
            </a:r>
          </a:p>
          <a:p>
            <a:pPr marL="342900" indent="-342900">
              <a:buFont typeface="Arial"/>
              <a:buChar char="•"/>
            </a:pPr>
            <a:r>
              <a:rPr lang="en-US" dirty="0" smtClean="0"/>
              <a:t>One assessment (Component 1)</a:t>
            </a:r>
          </a:p>
          <a:p>
            <a:pPr marL="342900" indent="-342900">
              <a:buFont typeface="Arial"/>
              <a:buChar char="•"/>
            </a:pPr>
            <a:r>
              <a:rPr lang="en-US" dirty="0" smtClean="0"/>
              <a:t>Each Component requires the integration of identified standards. </a:t>
            </a:r>
          </a:p>
          <a:p>
            <a:pPr marL="342900" indent="-342900">
              <a:buFont typeface="Arial"/>
              <a:buChar char="•"/>
            </a:pPr>
            <a:r>
              <a:rPr lang="en-US" dirty="0" smtClean="0"/>
              <a:t>No single Component requires the integration of all the certificate standards</a:t>
            </a:r>
            <a:endParaRPr lang="en-US" dirty="0"/>
          </a:p>
        </p:txBody>
      </p:sp>
    </p:spTree>
    <p:extLst>
      <p:ext uri="{BB962C8B-B14F-4D97-AF65-F5344CB8AC3E}">
        <p14:creationId xmlns:p14="http://schemas.microsoft.com/office/powerpoint/2010/main" val="27801447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3693319"/>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dirty="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dirty="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Weighted Components</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37987031"/>
              </p:ext>
            </p:extLst>
          </p:nvPr>
        </p:nvGraphicFramePr>
        <p:xfrm>
          <a:off x="-705590" y="1424524"/>
          <a:ext cx="7055896" cy="52747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5122323" y="2532321"/>
            <a:ext cx="3810000" cy="2862323"/>
          </a:xfrm>
          <a:prstGeom prst="rect">
            <a:avLst/>
          </a:prstGeom>
          <a:noFill/>
        </p:spPr>
        <p:txBody>
          <a:bodyPr wrap="square" rtlCol="0">
            <a:spAutoFit/>
          </a:bodyPr>
          <a:lstStyle/>
          <a:p>
            <a:r>
              <a:rPr lang="en-US" dirty="0" smtClean="0"/>
              <a:t>Component 1: Content Knowledge</a:t>
            </a:r>
          </a:p>
          <a:p>
            <a:endParaRPr lang="en-US" dirty="0"/>
          </a:p>
          <a:p>
            <a:r>
              <a:rPr lang="en-US" dirty="0" smtClean="0"/>
              <a:t>Component 2: Differentiation in </a:t>
            </a:r>
            <a:br>
              <a:rPr lang="en-US" dirty="0" smtClean="0"/>
            </a:br>
            <a:r>
              <a:rPr lang="en-US" dirty="0" smtClean="0"/>
              <a:t>                           Instruction</a:t>
            </a:r>
          </a:p>
          <a:p>
            <a:endParaRPr lang="en-US" dirty="0"/>
          </a:p>
          <a:p>
            <a:r>
              <a:rPr lang="en-US" dirty="0" smtClean="0"/>
              <a:t>Component 3:  Teaching Practice &amp; </a:t>
            </a:r>
            <a:br>
              <a:rPr lang="en-US" dirty="0" smtClean="0"/>
            </a:br>
            <a:r>
              <a:rPr lang="en-US" dirty="0" smtClean="0"/>
              <a:t>                            Learning Environment</a:t>
            </a:r>
          </a:p>
          <a:p>
            <a:endParaRPr lang="en-US" dirty="0"/>
          </a:p>
          <a:p>
            <a:r>
              <a:rPr lang="en-US" dirty="0" smtClean="0"/>
              <a:t>Component 4: Effective and </a:t>
            </a:r>
            <a:br>
              <a:rPr lang="en-US" dirty="0" smtClean="0"/>
            </a:br>
            <a:r>
              <a:rPr lang="en-US" dirty="0" smtClean="0"/>
              <a:t>                           Reflective Practitioner</a:t>
            </a:r>
            <a:endParaRPr lang="en-US" dirty="0"/>
          </a:p>
        </p:txBody>
      </p:sp>
    </p:spTree>
    <p:extLst>
      <p:ext uri="{BB962C8B-B14F-4D97-AF65-F5344CB8AC3E}">
        <p14:creationId xmlns:p14="http://schemas.microsoft.com/office/powerpoint/2010/main" val="6819017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008" y="1391936"/>
            <a:ext cx="7224395" cy="1584325"/>
          </a:xfrm>
          <a:prstGeom prst="rect">
            <a:avLst/>
          </a:prstGeom>
        </p:spPr>
        <p:txBody>
          <a:bodyPr vert="horz" wrap="square" lIns="0" tIns="0" rIns="0" bIns="0" rtlCol="0">
            <a:spAutoFit/>
          </a:bodyPr>
          <a:lstStyle/>
          <a:p>
            <a:pPr marL="12700" marR="5080">
              <a:lnSpc>
                <a:spcPct val="100000"/>
              </a:lnSpc>
            </a:pPr>
            <a:r>
              <a:rPr sz="2200" spc="-15" dirty="0">
                <a:latin typeface="Arial"/>
                <a:cs typeface="Arial"/>
              </a:rPr>
              <a:t>A</a:t>
            </a:r>
            <a:r>
              <a:rPr sz="2200" spc="-125" dirty="0">
                <a:latin typeface="Arial"/>
                <a:cs typeface="Arial"/>
              </a:rPr>
              <a:t> </a:t>
            </a:r>
            <a:r>
              <a:rPr sz="2200" spc="-15" dirty="0">
                <a:latin typeface="Arial"/>
                <a:cs typeface="Arial"/>
              </a:rPr>
              <a:t>c</a:t>
            </a:r>
            <a:r>
              <a:rPr sz="2200" spc="-10" dirty="0">
                <a:latin typeface="Arial"/>
                <a:cs typeface="Arial"/>
              </a:rPr>
              <a:t>o</a:t>
            </a:r>
            <a:r>
              <a:rPr sz="2200" spc="-15" dirty="0">
                <a:latin typeface="Arial"/>
                <a:cs typeface="Arial"/>
              </a:rPr>
              <a:t>mpute</a:t>
            </a:r>
            <a:r>
              <a:rPr sz="2200" spc="-5" dirty="0">
                <a:latin typeface="Arial"/>
                <a:cs typeface="Arial"/>
              </a:rPr>
              <a:t>r</a:t>
            </a:r>
            <a:r>
              <a:rPr sz="2200" spc="-15" dirty="0">
                <a:latin typeface="Arial"/>
                <a:cs typeface="Arial"/>
              </a:rPr>
              <a:t>-ba</a:t>
            </a:r>
            <a:r>
              <a:rPr sz="2200" spc="-10" dirty="0">
                <a:latin typeface="Arial"/>
                <a:cs typeface="Arial"/>
              </a:rPr>
              <a:t>s</a:t>
            </a:r>
            <a:r>
              <a:rPr sz="2200" spc="-15" dirty="0">
                <a:latin typeface="Arial"/>
                <a:cs typeface="Arial"/>
              </a:rPr>
              <a:t>ed</a:t>
            </a:r>
            <a:r>
              <a:rPr sz="2200" spc="25" dirty="0">
                <a:latin typeface="Arial"/>
                <a:cs typeface="Arial"/>
              </a:rPr>
              <a:t> </a:t>
            </a:r>
            <a:r>
              <a:rPr sz="2200" spc="-15" dirty="0">
                <a:latin typeface="Arial"/>
                <a:cs typeface="Arial"/>
              </a:rPr>
              <a:t>a</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s</a:t>
            </a:r>
            <a:r>
              <a:rPr sz="2200" spc="-10" dirty="0">
                <a:latin typeface="Arial"/>
                <a:cs typeface="Arial"/>
              </a:rPr>
              <a:t>s</a:t>
            </a:r>
            <a:r>
              <a:rPr sz="2200" spc="-15" dirty="0">
                <a:latin typeface="Arial"/>
                <a:cs typeface="Arial"/>
              </a:rPr>
              <a:t>ment</a:t>
            </a:r>
            <a:r>
              <a:rPr sz="2200" spc="20" dirty="0">
                <a:latin typeface="Arial"/>
                <a:cs typeface="Arial"/>
              </a:rPr>
              <a:t> </a:t>
            </a:r>
            <a:r>
              <a:rPr sz="2200" spc="-10" dirty="0">
                <a:latin typeface="Arial"/>
                <a:cs typeface="Arial"/>
              </a:rPr>
              <a:t>to</a:t>
            </a:r>
            <a:r>
              <a:rPr sz="2200" spc="-5" dirty="0">
                <a:latin typeface="Arial"/>
                <a:cs typeface="Arial"/>
              </a:rPr>
              <a:t> </a:t>
            </a:r>
            <a:r>
              <a:rPr sz="2200" spc="-10" dirty="0">
                <a:latin typeface="Arial"/>
                <a:cs typeface="Arial"/>
              </a:rPr>
              <a:t>d</a:t>
            </a:r>
            <a:r>
              <a:rPr sz="2200" spc="-15" dirty="0">
                <a:latin typeface="Arial"/>
                <a:cs typeface="Arial"/>
              </a:rPr>
              <a:t>emon</a:t>
            </a:r>
            <a:r>
              <a:rPr sz="2200" spc="-10" dirty="0">
                <a:latin typeface="Arial"/>
                <a:cs typeface="Arial"/>
              </a:rPr>
              <a:t>strate</a:t>
            </a:r>
            <a:r>
              <a:rPr sz="2200" spc="35" dirty="0">
                <a:latin typeface="Arial"/>
                <a:cs typeface="Arial"/>
              </a:rPr>
              <a:t> </a:t>
            </a:r>
            <a:r>
              <a:rPr sz="2200" spc="-15" dirty="0">
                <a:latin typeface="Arial"/>
                <a:cs typeface="Arial"/>
              </a:rPr>
              <a:t>k</a:t>
            </a:r>
            <a:r>
              <a:rPr sz="2200" spc="-10" dirty="0">
                <a:latin typeface="Arial"/>
                <a:cs typeface="Arial"/>
              </a:rPr>
              <a:t>n</a:t>
            </a:r>
            <a:r>
              <a:rPr sz="2200" spc="-15" dirty="0">
                <a:latin typeface="Arial"/>
                <a:cs typeface="Arial"/>
              </a:rPr>
              <a:t>owl</a:t>
            </a:r>
            <a:r>
              <a:rPr sz="2200" spc="-10" dirty="0">
                <a:latin typeface="Arial"/>
                <a:cs typeface="Arial"/>
              </a:rPr>
              <a:t>e</a:t>
            </a:r>
            <a:r>
              <a:rPr sz="2200" spc="-15" dirty="0">
                <a:latin typeface="Arial"/>
                <a:cs typeface="Arial"/>
              </a:rPr>
              <a:t>dge and</a:t>
            </a:r>
            <a:r>
              <a:rPr sz="2200" spc="5" dirty="0">
                <a:latin typeface="Arial"/>
                <a:cs typeface="Arial"/>
              </a:rPr>
              <a:t> </a:t>
            </a:r>
            <a:r>
              <a:rPr sz="2200" spc="-15" dirty="0">
                <a:latin typeface="Arial"/>
                <a:cs typeface="Arial"/>
              </a:rPr>
              <a:t>peda</a:t>
            </a:r>
            <a:r>
              <a:rPr sz="2200" spc="-10" dirty="0">
                <a:latin typeface="Arial"/>
                <a:cs typeface="Arial"/>
              </a:rPr>
              <a:t>g</a:t>
            </a:r>
            <a:r>
              <a:rPr sz="2200" spc="-15" dirty="0">
                <a:latin typeface="Arial"/>
                <a:cs typeface="Arial"/>
              </a:rPr>
              <a:t>og</a:t>
            </a:r>
            <a:r>
              <a:rPr sz="2200" dirty="0">
                <a:latin typeface="Arial"/>
                <a:cs typeface="Arial"/>
              </a:rPr>
              <a:t>i</a:t>
            </a:r>
            <a:r>
              <a:rPr sz="2200" spc="-15" dirty="0">
                <a:latin typeface="Arial"/>
                <a:cs typeface="Arial"/>
              </a:rPr>
              <a:t>c</a:t>
            </a:r>
            <a:r>
              <a:rPr sz="2200" spc="-10" dirty="0">
                <a:latin typeface="Arial"/>
                <a:cs typeface="Arial"/>
              </a:rPr>
              <a:t>a</a:t>
            </a:r>
            <a:r>
              <a:rPr sz="2200" spc="-5" dirty="0">
                <a:latin typeface="Arial"/>
                <a:cs typeface="Arial"/>
              </a:rPr>
              <a:t>l </a:t>
            </a:r>
            <a:r>
              <a:rPr sz="2200" spc="-10" dirty="0">
                <a:latin typeface="Arial"/>
                <a:cs typeface="Arial"/>
              </a:rPr>
              <a:t>practic</a:t>
            </a:r>
            <a:r>
              <a:rPr sz="2200" spc="-15" dirty="0">
                <a:latin typeface="Arial"/>
                <a:cs typeface="Arial"/>
              </a:rPr>
              <a:t>es</a:t>
            </a:r>
            <a:r>
              <a:rPr sz="2200" spc="-10" dirty="0">
                <a:latin typeface="Arial"/>
                <a:cs typeface="Arial"/>
              </a:rPr>
              <a:t> for</a:t>
            </a:r>
            <a:r>
              <a:rPr sz="2200" spc="45" dirty="0">
                <a:latin typeface="Arial"/>
                <a:cs typeface="Arial"/>
              </a:rPr>
              <a:t> </a:t>
            </a:r>
            <a:r>
              <a:rPr sz="2200" spc="-10" dirty="0">
                <a:latin typeface="Arial"/>
                <a:cs typeface="Arial"/>
              </a:rPr>
              <a:t>their</a:t>
            </a:r>
            <a:r>
              <a:rPr sz="2200" dirty="0">
                <a:latin typeface="Arial"/>
                <a:cs typeface="Arial"/>
              </a:rPr>
              <a:t> </a:t>
            </a:r>
            <a:r>
              <a:rPr sz="2200" spc="-15" dirty="0">
                <a:latin typeface="Arial"/>
                <a:cs typeface="Arial"/>
              </a:rPr>
              <a:t>c</a:t>
            </a:r>
            <a:r>
              <a:rPr sz="2200" spc="-10" dirty="0">
                <a:latin typeface="Arial"/>
                <a:cs typeface="Arial"/>
              </a:rPr>
              <a:t>ertific</a:t>
            </a:r>
            <a:r>
              <a:rPr sz="2200" spc="-15" dirty="0">
                <a:latin typeface="Arial"/>
                <a:cs typeface="Arial"/>
              </a:rPr>
              <a:t>ate</a:t>
            </a:r>
            <a:r>
              <a:rPr sz="2200" dirty="0">
                <a:latin typeface="Arial"/>
                <a:cs typeface="Arial"/>
              </a:rPr>
              <a:t> </a:t>
            </a:r>
            <a:r>
              <a:rPr sz="2200" spc="-10" dirty="0">
                <a:latin typeface="Arial"/>
                <a:cs typeface="Arial"/>
              </a:rPr>
              <a:t>area.</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3</a:t>
            </a:r>
            <a:r>
              <a:rPr sz="2200" spc="-5" dirty="0">
                <a:latin typeface="Arial"/>
                <a:cs typeface="Arial"/>
              </a:rPr>
              <a:t> </a:t>
            </a:r>
            <a:r>
              <a:rPr sz="2200" spc="-10" dirty="0">
                <a:latin typeface="Arial"/>
                <a:cs typeface="Arial"/>
              </a:rPr>
              <a:t>c</a:t>
            </a:r>
            <a:r>
              <a:rPr sz="2200" spc="-15" dirty="0">
                <a:latin typeface="Arial"/>
                <a:cs typeface="Arial"/>
              </a:rPr>
              <a:t>on</a:t>
            </a:r>
            <a:r>
              <a:rPr sz="2200" spc="-10" dirty="0">
                <a:latin typeface="Arial"/>
                <a:cs typeface="Arial"/>
              </a:rPr>
              <a:t>struc</a:t>
            </a:r>
            <a:r>
              <a:rPr sz="2200" spc="-15" dirty="0">
                <a:latin typeface="Arial"/>
                <a:cs typeface="Arial"/>
              </a:rPr>
              <a:t>ted</a:t>
            </a:r>
            <a:r>
              <a:rPr sz="2200" dirty="0">
                <a:latin typeface="Arial"/>
                <a:cs typeface="Arial"/>
              </a:rPr>
              <a:t> </a:t>
            </a:r>
            <a:r>
              <a:rPr sz="2200" spc="-10" dirty="0">
                <a:latin typeface="Arial"/>
                <a:cs typeface="Arial"/>
              </a:rPr>
              <a:t>res</a:t>
            </a:r>
            <a:r>
              <a:rPr sz="2200" spc="-15" dirty="0">
                <a:latin typeface="Arial"/>
                <a:cs typeface="Arial"/>
              </a:rPr>
              <a:t>po</a:t>
            </a:r>
            <a:r>
              <a:rPr sz="2200" spc="-10" dirty="0">
                <a:latin typeface="Arial"/>
                <a:cs typeface="Arial"/>
              </a:rPr>
              <a:t>n</a:t>
            </a:r>
            <a:r>
              <a:rPr sz="2200" spc="-15" dirty="0">
                <a:latin typeface="Arial"/>
                <a:cs typeface="Arial"/>
              </a:rPr>
              <a:t>se</a:t>
            </a:r>
            <a:r>
              <a:rPr sz="2200" spc="5" dirty="0">
                <a:latin typeface="Arial"/>
                <a:cs typeface="Arial"/>
              </a:rPr>
              <a:t> </a:t>
            </a:r>
            <a:r>
              <a:rPr sz="2200" spc="-15" dirty="0">
                <a:latin typeface="Arial"/>
                <a:cs typeface="Arial"/>
              </a:rPr>
              <a:t>exer</a:t>
            </a:r>
            <a:r>
              <a:rPr sz="2200" spc="-10" dirty="0">
                <a:latin typeface="Arial"/>
                <a:cs typeface="Arial"/>
              </a:rPr>
              <a:t>c</a:t>
            </a:r>
            <a:r>
              <a:rPr sz="2200" spc="-5" dirty="0">
                <a:latin typeface="Arial"/>
                <a:cs typeface="Arial"/>
              </a:rPr>
              <a:t>i</a:t>
            </a:r>
            <a:r>
              <a:rPr sz="2200" spc="-10" dirty="0">
                <a:latin typeface="Arial"/>
                <a:cs typeface="Arial"/>
              </a:rPr>
              <a:t>s</a:t>
            </a:r>
            <a:r>
              <a:rPr sz="2200" spc="-15" dirty="0">
                <a:latin typeface="Arial"/>
                <a:cs typeface="Arial"/>
              </a:rPr>
              <a:t>es</a:t>
            </a:r>
            <a:endParaRPr sz="2200" dirty="0">
              <a:latin typeface="Arial"/>
              <a:cs typeface="Arial"/>
            </a:endParaRPr>
          </a:p>
          <a:p>
            <a:pPr marL="355600" indent="-342900">
              <a:lnSpc>
                <a:spcPct val="100000"/>
              </a:lnSpc>
              <a:spcBef>
                <a:spcPts val="1125"/>
              </a:spcBef>
              <a:buFont typeface="Arial"/>
              <a:buChar char="•"/>
              <a:tabLst>
                <a:tab pos="355600" algn="l"/>
              </a:tabLst>
            </a:pPr>
            <a:r>
              <a:rPr sz="2200" spc="-15" dirty="0">
                <a:latin typeface="Arial"/>
                <a:cs typeface="Arial"/>
              </a:rPr>
              <a:t>Approxi</a:t>
            </a:r>
            <a:r>
              <a:rPr sz="2200" spc="-30" dirty="0">
                <a:latin typeface="Arial"/>
                <a:cs typeface="Arial"/>
              </a:rPr>
              <a:t>m</a:t>
            </a:r>
            <a:r>
              <a:rPr sz="2200" spc="-15" dirty="0">
                <a:latin typeface="Arial"/>
                <a:cs typeface="Arial"/>
              </a:rPr>
              <a:t>ate</a:t>
            </a:r>
            <a:r>
              <a:rPr sz="2200" dirty="0">
                <a:latin typeface="Arial"/>
                <a:cs typeface="Arial"/>
              </a:rPr>
              <a:t>l</a:t>
            </a:r>
            <a:r>
              <a:rPr sz="2200" spc="-15" dirty="0">
                <a:latin typeface="Arial"/>
                <a:cs typeface="Arial"/>
              </a:rPr>
              <a:t>y</a:t>
            </a:r>
            <a:r>
              <a:rPr sz="2200" spc="25" dirty="0">
                <a:latin typeface="Arial"/>
                <a:cs typeface="Arial"/>
              </a:rPr>
              <a:t> </a:t>
            </a:r>
            <a:r>
              <a:rPr sz="2200" spc="-15" dirty="0">
                <a:latin typeface="Arial"/>
                <a:cs typeface="Arial"/>
              </a:rPr>
              <a:t>45</a:t>
            </a:r>
            <a:r>
              <a:rPr sz="2200" spc="-5" dirty="0">
                <a:latin typeface="Arial"/>
                <a:cs typeface="Arial"/>
              </a:rPr>
              <a:t> </a:t>
            </a:r>
            <a:r>
              <a:rPr sz="2200" spc="-10" dirty="0">
                <a:latin typeface="Arial"/>
                <a:cs typeface="Arial"/>
              </a:rPr>
              <a:t>s</a:t>
            </a:r>
            <a:r>
              <a:rPr sz="2200" spc="-15" dirty="0">
                <a:latin typeface="Arial"/>
                <a:cs typeface="Arial"/>
              </a:rPr>
              <a:t>elected</a:t>
            </a:r>
            <a:r>
              <a:rPr sz="2200" spc="-10" dirty="0">
                <a:latin typeface="Arial"/>
                <a:cs typeface="Arial"/>
              </a:rPr>
              <a:t> </a:t>
            </a:r>
            <a:r>
              <a:rPr sz="2200" spc="-15" dirty="0">
                <a:latin typeface="Arial"/>
                <a:cs typeface="Arial"/>
              </a:rPr>
              <a:t>res</a:t>
            </a:r>
            <a:r>
              <a:rPr sz="2200" spc="-10" dirty="0">
                <a:latin typeface="Arial"/>
                <a:cs typeface="Arial"/>
              </a:rPr>
              <a:t>p</a:t>
            </a:r>
            <a:r>
              <a:rPr sz="2200" spc="-15" dirty="0">
                <a:latin typeface="Arial"/>
                <a:cs typeface="Arial"/>
              </a:rPr>
              <a:t>on</a:t>
            </a:r>
            <a:r>
              <a:rPr sz="2200" spc="-10" dirty="0">
                <a:latin typeface="Arial"/>
                <a:cs typeface="Arial"/>
              </a:rPr>
              <a:t>s</a:t>
            </a:r>
            <a:r>
              <a:rPr sz="2200" spc="-15" dirty="0">
                <a:latin typeface="Arial"/>
                <a:cs typeface="Arial"/>
              </a:rPr>
              <a:t>e</a:t>
            </a:r>
            <a:r>
              <a:rPr sz="2200" spc="20" dirty="0">
                <a:latin typeface="Arial"/>
                <a:cs typeface="Arial"/>
              </a:rPr>
              <a:t> </a:t>
            </a:r>
            <a:r>
              <a:rPr sz="2200" spc="-15" dirty="0">
                <a:latin typeface="Arial"/>
                <a:cs typeface="Arial"/>
              </a:rPr>
              <a:t>items</a:t>
            </a:r>
            <a:r>
              <a:rPr sz="2200" spc="15" dirty="0">
                <a:latin typeface="Arial"/>
                <a:cs typeface="Arial"/>
              </a:rPr>
              <a:t> </a:t>
            </a:r>
            <a:r>
              <a:rPr sz="2200" spc="-15" dirty="0">
                <a:latin typeface="Arial"/>
                <a:cs typeface="Arial"/>
              </a:rPr>
              <a:t>(SRIs)</a:t>
            </a:r>
            <a:endParaRPr sz="2200" dirty="0">
              <a:latin typeface="Arial"/>
              <a:cs typeface="Arial"/>
            </a:endParaRPr>
          </a:p>
        </p:txBody>
      </p:sp>
      <p:sp>
        <p:nvSpPr>
          <p:cNvPr id="3" name="object 3"/>
          <p:cNvSpPr txBox="1"/>
          <p:nvPr/>
        </p:nvSpPr>
        <p:spPr>
          <a:xfrm>
            <a:off x="1064463" y="521260"/>
            <a:ext cx="7012940" cy="549189"/>
          </a:xfrm>
          <a:prstGeom prst="rect">
            <a:avLst/>
          </a:prstGeom>
        </p:spPr>
        <p:txBody>
          <a:bodyPr vert="horz" wrap="square" lIns="0" tIns="0" rIns="0" bIns="0" rtlCol="0">
            <a:spAutoFit/>
          </a:bodyPr>
          <a:lstStyle/>
          <a:p>
            <a:pPr algn="ctr">
              <a:lnSpc>
                <a:spcPts val="4275"/>
              </a:lnSpc>
              <a:tabLst>
                <a:tab pos="2996565" algn="l"/>
              </a:tabLst>
            </a:pPr>
            <a:r>
              <a:rPr sz="3600" dirty="0" smtClean="0">
                <a:latin typeface="Arial"/>
                <a:cs typeface="Arial"/>
              </a:rPr>
              <a:t>Comp</a:t>
            </a:r>
            <a:r>
              <a:rPr sz="3600" spc="10" dirty="0" smtClean="0">
                <a:latin typeface="Arial"/>
                <a:cs typeface="Arial"/>
              </a:rPr>
              <a:t>o</a:t>
            </a:r>
            <a:r>
              <a:rPr sz="3600" dirty="0" smtClean="0">
                <a:latin typeface="Arial"/>
                <a:cs typeface="Arial"/>
              </a:rPr>
              <a:t>nent</a:t>
            </a:r>
            <a:r>
              <a:rPr sz="3600" spc="-30" dirty="0" smtClean="0">
                <a:latin typeface="Arial"/>
                <a:cs typeface="Arial"/>
              </a:rPr>
              <a:t> </a:t>
            </a:r>
            <a:r>
              <a:rPr sz="3600" dirty="0">
                <a:latin typeface="Arial"/>
                <a:cs typeface="Arial"/>
              </a:rPr>
              <a:t>1:	C</a:t>
            </a:r>
            <a:r>
              <a:rPr sz="3600" spc="5" dirty="0">
                <a:latin typeface="Arial"/>
                <a:cs typeface="Arial"/>
              </a:rPr>
              <a:t>o</a:t>
            </a:r>
            <a:r>
              <a:rPr sz="3600" dirty="0">
                <a:latin typeface="Arial"/>
                <a:cs typeface="Arial"/>
              </a:rPr>
              <a:t>ntent</a:t>
            </a:r>
            <a:r>
              <a:rPr sz="3600" spc="-20" dirty="0">
                <a:latin typeface="Arial"/>
                <a:cs typeface="Arial"/>
              </a:rPr>
              <a:t> </a:t>
            </a:r>
            <a:r>
              <a:rPr sz="3600" dirty="0">
                <a:latin typeface="Arial"/>
                <a:cs typeface="Arial"/>
              </a:rPr>
              <a:t>Know</a:t>
            </a:r>
            <a:r>
              <a:rPr sz="3600" spc="10" dirty="0">
                <a:latin typeface="Arial"/>
                <a:cs typeface="Arial"/>
              </a:rPr>
              <a:t>l</a:t>
            </a:r>
            <a:r>
              <a:rPr sz="3600" dirty="0">
                <a:latin typeface="Arial"/>
                <a:cs typeface="Arial"/>
              </a:rPr>
              <a:t>edge</a:t>
            </a:r>
          </a:p>
        </p:txBody>
      </p:sp>
      <p:sp>
        <p:nvSpPr>
          <p:cNvPr id="4" name="object 4"/>
          <p:cNvSpPr/>
          <p:nvPr/>
        </p:nvSpPr>
        <p:spPr>
          <a:xfrm>
            <a:off x="1569196" y="3216241"/>
            <a:ext cx="5518403" cy="2520696"/>
          </a:xfrm>
          <a:prstGeom prst="rect">
            <a:avLst/>
          </a:prstGeom>
          <a:blipFill>
            <a:blip r:embed="rId3" cstate="print"/>
            <a:stretch>
              <a:fillRect/>
            </a:stretch>
          </a:blipFill>
        </p:spPr>
        <p:txBody>
          <a:bodyPr wrap="square" lIns="0" tIns="0" rIns="0" bIns="0" rtlCol="0"/>
          <a:lstStyle/>
          <a:p>
            <a:endParaRPr/>
          </a:p>
        </p:txBody>
      </p:sp>
      <p:sp>
        <p:nvSpPr>
          <p:cNvPr id="5" name="TextBox 4"/>
          <p:cNvSpPr txBox="1"/>
          <p:nvPr/>
        </p:nvSpPr>
        <p:spPr>
          <a:xfrm>
            <a:off x="1064463" y="6033275"/>
            <a:ext cx="4886208" cy="461665"/>
          </a:xfrm>
          <a:prstGeom prst="rect">
            <a:avLst/>
          </a:prstGeom>
          <a:noFill/>
        </p:spPr>
        <p:txBody>
          <a:bodyPr wrap="square" rtlCol="0">
            <a:spAutoFit/>
          </a:bodyPr>
          <a:lstStyle/>
          <a:p>
            <a:r>
              <a:rPr lang="en-US" dirty="0" smtClean="0"/>
              <a:t>W</a:t>
            </a:r>
            <a:r>
              <a:rPr lang="en-US" sz="2400" dirty="0" smtClean="0"/>
              <a:t>e mentor for the assessment center</a:t>
            </a:r>
            <a:endParaRPr lang="en-US" sz="2400" dirty="0"/>
          </a:p>
        </p:txBody>
      </p:sp>
    </p:spTree>
    <p:extLst>
      <p:ext uri="{BB962C8B-B14F-4D97-AF65-F5344CB8AC3E}">
        <p14:creationId xmlns:p14="http://schemas.microsoft.com/office/powerpoint/2010/main" val="25904160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754781"/>
            <a:ext cx="8741460" cy="492443"/>
          </a:xfrm>
        </p:spPr>
        <p:txBody>
          <a:bodyPr>
            <a:normAutofit fontScale="90000"/>
          </a:bodyPr>
          <a:lstStyle/>
          <a:p>
            <a:r>
              <a:rPr lang="en-US" dirty="0" smtClean="0"/>
              <a:t>Component 2</a:t>
            </a:r>
            <a:br>
              <a:rPr lang="en-US" dirty="0" smtClean="0"/>
            </a:br>
            <a:r>
              <a:rPr lang="en-US" dirty="0" smtClean="0"/>
              <a:t>Differentiation in Instruction</a:t>
            </a:r>
            <a:endParaRPr lang="en-US" dirty="0"/>
          </a:p>
        </p:txBody>
      </p:sp>
      <p:sp>
        <p:nvSpPr>
          <p:cNvPr id="3" name="Text Placeholder 2"/>
          <p:cNvSpPr>
            <a:spLocks noGrp="1"/>
          </p:cNvSpPr>
          <p:nvPr>
            <p:ph idx="1"/>
          </p:nvPr>
        </p:nvSpPr>
        <p:spPr>
          <a:xfrm>
            <a:off x="887069" y="1936193"/>
            <a:ext cx="7369860" cy="4058263"/>
          </a:xfrm>
        </p:spPr>
        <p:txBody>
          <a:bodyPr>
            <a:normAutofit fontScale="77500" lnSpcReduction="20000"/>
          </a:bodyPr>
          <a:lstStyle/>
          <a:p>
            <a:r>
              <a:rPr lang="en-US" sz="2800" dirty="0"/>
              <a:t>This classroom-based portfolio entry is primarily </a:t>
            </a:r>
            <a:r>
              <a:rPr lang="en-US" sz="2800" dirty="0">
                <a:solidFill>
                  <a:srgbClr val="FF0000"/>
                </a:solidFill>
              </a:rPr>
              <a:t>comprised of samples of student work</a:t>
            </a:r>
            <a:r>
              <a:rPr lang="en-US" sz="2800" dirty="0"/>
              <a:t> and an accompanying written commentary. You will submit selected work samples that demonstrate the students’ growth over time and a written commentary that analyzes your instructional </a:t>
            </a:r>
            <a:r>
              <a:rPr lang="en-US" sz="2800" dirty="0" smtClean="0"/>
              <a:t>choices</a:t>
            </a:r>
            <a:r>
              <a:rPr lang="en-US" sz="2800" dirty="0"/>
              <a:t> </a:t>
            </a:r>
            <a:r>
              <a:rPr lang="en-US" sz="2800" dirty="0" smtClean="0"/>
              <a:t>and what you do based on your knowledge of student (</a:t>
            </a:r>
            <a:r>
              <a:rPr lang="en-US" sz="2800" dirty="0" smtClean="0">
                <a:solidFill>
                  <a:srgbClr val="FF0000"/>
                </a:solidFill>
              </a:rPr>
              <a:t>differentiate</a:t>
            </a:r>
            <a:r>
              <a:rPr lang="en-US" sz="2800" dirty="0" smtClean="0"/>
              <a:t>) to help them meet their goal.</a:t>
            </a:r>
          </a:p>
          <a:p>
            <a:pPr marL="0" indent="0">
              <a:buNone/>
            </a:pPr>
            <a:endParaRPr lang="en-US" sz="2800" dirty="0" smtClean="0"/>
          </a:p>
          <a:p>
            <a:r>
              <a:rPr lang="en-US" sz="2800" dirty="0" smtClean="0"/>
              <a:t>The same goals/lessons will be taught to your whole class but for most certificates you will choose two students to focus your attention on by showing how you use your knowledge of students to differentiate for their individual needs.</a:t>
            </a:r>
            <a:endParaRPr lang="en-US" dirty="0"/>
          </a:p>
        </p:txBody>
      </p:sp>
    </p:spTree>
    <p:extLst>
      <p:ext uri="{BB962C8B-B14F-4D97-AF65-F5344CB8AC3E}">
        <p14:creationId xmlns:p14="http://schemas.microsoft.com/office/powerpoint/2010/main" val="42680276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Autofit/>
          </a:bodyPr>
          <a:lstStyle/>
          <a:p>
            <a:r>
              <a:rPr lang="en-US" sz="3800" dirty="0" smtClean="0"/>
              <a:t>Component 3</a:t>
            </a:r>
            <a:br>
              <a:rPr lang="en-US" sz="3800" dirty="0" smtClean="0"/>
            </a:br>
            <a:r>
              <a:rPr lang="en-US" sz="3800" dirty="0" smtClean="0"/>
              <a:t>Teaching Practice &amp; Learning Environment</a:t>
            </a:r>
            <a:endParaRPr lang="en-US" sz="3800" dirty="0"/>
          </a:p>
        </p:txBody>
      </p:sp>
      <p:sp>
        <p:nvSpPr>
          <p:cNvPr id="3" name="Text Placeholder 2"/>
          <p:cNvSpPr>
            <a:spLocks noGrp="1"/>
          </p:cNvSpPr>
          <p:nvPr>
            <p:ph idx="1"/>
          </p:nvPr>
        </p:nvSpPr>
        <p:spPr>
          <a:xfrm>
            <a:off x="887069" y="1584678"/>
            <a:ext cx="7369860" cy="4247317"/>
          </a:xfrm>
        </p:spPr>
        <p:txBody>
          <a:bodyPr>
            <a:normAutofit fontScale="85000" lnSpcReduction="10000"/>
          </a:bodyPr>
          <a:lstStyle/>
          <a:p>
            <a:r>
              <a:rPr lang="en-US" sz="2800" dirty="0"/>
              <a:t>This is a classroom-based portfolio entry that requires video </a:t>
            </a:r>
            <a:r>
              <a:rPr lang="en-US" sz="2800" dirty="0" smtClean="0"/>
              <a:t>recordings (two 10-15 minutes) </a:t>
            </a:r>
            <a:r>
              <a:rPr lang="en-US" sz="2800" dirty="0"/>
              <a:t>of interactions between you and your students. A written commentary in which you describe, analyze and reflect on your teaching and interactions will also be submitted. Both the video and the written commentary should demonstrate how you engage students and impact their learning</a:t>
            </a:r>
            <a:r>
              <a:rPr lang="en-US" sz="2800" dirty="0" smtClean="0"/>
              <a:t>.</a:t>
            </a:r>
          </a:p>
          <a:p>
            <a:r>
              <a:rPr lang="en-US" sz="2800" dirty="0" smtClean="0"/>
              <a:t>The video focus is on lessons rather than a unit.</a:t>
            </a:r>
          </a:p>
          <a:p>
            <a:r>
              <a:rPr lang="en-US" sz="2800" dirty="0" smtClean="0"/>
              <a:t>Each video should demonstrate a different teaching strategy/grouping. </a:t>
            </a:r>
            <a:r>
              <a:rPr lang="en-US" sz="2800" dirty="0" err="1" smtClean="0"/>
              <a:t>Eg</a:t>
            </a:r>
            <a:r>
              <a:rPr lang="en-US" sz="2800" dirty="0" smtClean="0"/>
              <a:t>. Cooperative group/whole group/partner…etc.</a:t>
            </a:r>
          </a:p>
          <a:p>
            <a:endParaRPr lang="en-US" dirty="0"/>
          </a:p>
        </p:txBody>
      </p:sp>
    </p:spTree>
    <p:extLst>
      <p:ext uri="{BB962C8B-B14F-4D97-AF65-F5344CB8AC3E}">
        <p14:creationId xmlns:p14="http://schemas.microsoft.com/office/powerpoint/2010/main" val="280667061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762000" y="1371600"/>
            <a:ext cx="7772400" cy="1143000"/>
          </a:xfrm>
        </p:spPr>
        <p:txBody>
          <a:bodyPr>
            <a:normAutofit/>
          </a:bodyPr>
          <a:lstStyle/>
          <a:p>
            <a:pPr eaLnBrk="1" hangingPunct="1">
              <a:defRPr/>
            </a:pPr>
            <a:r>
              <a:rPr lang="en-US" dirty="0" smtClean="0"/>
              <a:t>Curious About National Boards?</a:t>
            </a:r>
          </a:p>
        </p:txBody>
      </p:sp>
      <p:sp>
        <p:nvSpPr>
          <p:cNvPr id="3075" name="Rectangle 3"/>
          <p:cNvSpPr>
            <a:spLocks noGrp="1" noChangeArrowheads="1"/>
          </p:cNvSpPr>
          <p:nvPr>
            <p:ph type="subTitle" idx="1"/>
          </p:nvPr>
        </p:nvSpPr>
        <p:spPr>
          <a:xfrm>
            <a:off x="609600" y="2736224"/>
            <a:ext cx="7543800" cy="1752600"/>
          </a:xfrm>
        </p:spPr>
        <p:txBody>
          <a:bodyPr/>
          <a:lstStyle/>
          <a:p>
            <a:pPr eaLnBrk="1" hangingPunct="1"/>
            <a:r>
              <a:rPr lang="en-US" b="1" dirty="0" smtClean="0">
                <a:latin typeface="Arial" charset="0"/>
              </a:rPr>
              <a:t>Unraveling the Mystery of</a:t>
            </a:r>
          </a:p>
          <a:p>
            <a:pPr eaLnBrk="1" hangingPunct="1"/>
            <a:r>
              <a:rPr lang="en-US" b="1" dirty="0" smtClean="0">
                <a:latin typeface="Arial" charset="0"/>
              </a:rPr>
              <a:t> National Board Certification</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584795"/>
            <a:ext cx="8229600" cy="1045372"/>
          </a:xfrm>
          <a:prstGeom prst="rect">
            <a:avLst/>
          </a:prstGeom>
        </p:spPr>
        <p:txBody>
          <a:bodyPr vert="horz" wrap="square" lIns="0" tIns="0" rIns="0" bIns="0" rtlCol="0">
            <a:spAutoFit/>
          </a:bodyPr>
          <a:lstStyle/>
          <a:p>
            <a:pPr marL="0" algn="ctr">
              <a:lnSpc>
                <a:spcPts val="4075"/>
              </a:lnSpc>
            </a:pPr>
            <a:r>
              <a:rPr lang="en-US" sz="3800" spc="-20" dirty="0" smtClean="0"/>
              <a:t>Component 4</a:t>
            </a:r>
            <a:br>
              <a:rPr lang="en-US" sz="3800" spc="-20" dirty="0" smtClean="0"/>
            </a:br>
            <a:r>
              <a:rPr lang="en-US" sz="3800" spc="-20" dirty="0" smtClean="0"/>
              <a:t>Effective and Reflective Practitioner</a:t>
            </a:r>
            <a:endParaRPr sz="3800" dirty="0"/>
          </a:p>
        </p:txBody>
      </p:sp>
      <p:sp>
        <p:nvSpPr>
          <p:cNvPr id="4" name="Text Placeholder 2"/>
          <p:cNvSpPr>
            <a:spLocks noGrp="1"/>
          </p:cNvSpPr>
          <p:nvPr>
            <p:ph idx="1"/>
          </p:nvPr>
        </p:nvSpPr>
        <p:spPr>
          <a:xfrm>
            <a:off x="914400" y="2083366"/>
            <a:ext cx="7369860" cy="4020475"/>
          </a:xfrm>
        </p:spPr>
        <p:txBody>
          <a:bodyPr>
            <a:normAutofit fontScale="70000" lnSpcReduction="20000"/>
          </a:bodyPr>
          <a:lstStyle/>
          <a:p>
            <a:r>
              <a:rPr lang="en-US" dirty="0" smtClean="0"/>
              <a:t>This </a:t>
            </a:r>
            <a:r>
              <a:rPr lang="en-US" dirty="0"/>
              <a:t>is a portfolio </a:t>
            </a:r>
            <a:r>
              <a:rPr lang="en-US" dirty="0" smtClean="0"/>
              <a:t>entry provides you with the opportunity to highlight your abilities an an effective and reflective practitioner in developing and applying your knowledge of your students. </a:t>
            </a:r>
          </a:p>
          <a:p>
            <a:pPr marL="0" indent="0">
              <a:buNone/>
            </a:pPr>
            <a:endParaRPr lang="en-US" dirty="0" smtClean="0"/>
          </a:p>
          <a:p>
            <a:r>
              <a:rPr lang="en-US" dirty="0" smtClean="0"/>
              <a:t>Four Parts: Knowledge of Students, Generation and Use of Assessment Data, Participation in Learning Communities.</a:t>
            </a:r>
          </a:p>
          <a:p>
            <a:endParaRPr lang="en-US" dirty="0"/>
          </a:p>
          <a:p>
            <a:r>
              <a:rPr lang="en-US" b="1" dirty="0" smtClean="0"/>
              <a:t>Focus</a:t>
            </a:r>
            <a:r>
              <a:rPr lang="en-US" dirty="0" smtClean="0"/>
              <a:t>: Using knowledge of your students to demonstrate data driven instruction and decision making that impact student learning.  </a:t>
            </a:r>
            <a:endParaRPr lang="en-US" dirty="0"/>
          </a:p>
        </p:txBody>
      </p:sp>
    </p:spTree>
    <p:extLst>
      <p:ext uri="{BB962C8B-B14F-4D97-AF65-F5344CB8AC3E}">
        <p14:creationId xmlns:p14="http://schemas.microsoft.com/office/powerpoint/2010/main" val="264972033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Your Resources in One Place</a:t>
            </a:r>
            <a:endParaRPr lang="en-US" dirty="0"/>
          </a:p>
        </p:txBody>
      </p:sp>
      <p:pic>
        <p:nvPicPr>
          <p:cNvPr id="4" name="Content Placeholder 3" descr="Screen Shot 2018-07-26 at 2.29.05 PM.png"/>
          <p:cNvPicPr>
            <a:picLocks noGrp="1" noChangeAspect="1"/>
          </p:cNvPicPr>
          <p:nvPr>
            <p:ph idx="1"/>
          </p:nvPr>
        </p:nvPicPr>
        <p:blipFill>
          <a:blip r:embed="rId2">
            <a:extLst>
              <a:ext uri="{28A0092B-C50C-407E-A947-70E740481C1C}">
                <a14:useLocalDpi xmlns:a14="http://schemas.microsoft.com/office/drawing/2010/main" val="0"/>
              </a:ext>
            </a:extLst>
          </a:blip>
          <a:srcRect t="8385" b="8385"/>
          <a:stretch>
            <a:fillRect/>
          </a:stretch>
        </p:blipFill>
        <p:spPr>
          <a:xfrm>
            <a:off x="2129365" y="1417638"/>
            <a:ext cx="5024967" cy="2763538"/>
          </a:xfrm>
        </p:spPr>
      </p:pic>
      <p:sp>
        <p:nvSpPr>
          <p:cNvPr id="5" name="TextBox 4"/>
          <p:cNvSpPr txBox="1"/>
          <p:nvPr/>
        </p:nvSpPr>
        <p:spPr>
          <a:xfrm>
            <a:off x="973666" y="4426189"/>
            <a:ext cx="7344833" cy="2308324"/>
          </a:xfrm>
          <a:prstGeom prst="rect">
            <a:avLst/>
          </a:prstGeom>
          <a:noFill/>
        </p:spPr>
        <p:txBody>
          <a:bodyPr wrap="square" rtlCol="0">
            <a:spAutoFit/>
          </a:bodyPr>
          <a:lstStyle/>
          <a:p>
            <a:pPr algn="ctr"/>
            <a:r>
              <a:rPr lang="en-US" sz="2400" b="1" u="sng" dirty="0" smtClean="0"/>
              <a:t>Located on the WCTP website, lower right-hand corner</a:t>
            </a:r>
            <a:r>
              <a:rPr lang="en-US" sz="2400" dirty="0" smtClean="0"/>
              <a:t>. Includes: Standards, </a:t>
            </a:r>
            <a:r>
              <a:rPr lang="en-US" sz="2400" b="1" dirty="0" smtClean="0">
                <a:solidFill>
                  <a:srgbClr val="FF0000"/>
                </a:solidFill>
              </a:rPr>
              <a:t>Components</a:t>
            </a:r>
            <a:r>
              <a:rPr lang="en-US" sz="2400" dirty="0" smtClean="0"/>
              <a:t>, Guide to National Board Certification, Scoring Guide, Timelines, Assignments with Deadlines, Pay as You Go Schedule, </a:t>
            </a:r>
            <a:br>
              <a:rPr lang="en-US" sz="2400" dirty="0" smtClean="0"/>
            </a:br>
            <a:r>
              <a:rPr lang="en-US" sz="2400" dirty="0" smtClean="0"/>
              <a:t>and more!</a:t>
            </a:r>
            <a:endParaRPr lang="en-US" sz="2400" dirty="0">
              <a:solidFill>
                <a:srgbClr val="FF0000"/>
              </a:solidFill>
            </a:endParaRPr>
          </a:p>
          <a:p>
            <a:pPr algn="ctr"/>
            <a:r>
              <a:rPr lang="en-US" sz="2400" dirty="0" smtClean="0">
                <a:solidFill>
                  <a:srgbClr val="FF0000"/>
                </a:solidFill>
              </a:rPr>
              <a:t>Take a look at what you’ll be asked to do!</a:t>
            </a:r>
            <a:endParaRPr lang="en-US" sz="2400" dirty="0">
              <a:solidFill>
                <a:srgbClr val="FF0000"/>
              </a:solidFill>
            </a:endParaRPr>
          </a:p>
        </p:txBody>
      </p:sp>
    </p:spTree>
    <p:extLst>
      <p:ext uri="{BB962C8B-B14F-4D97-AF65-F5344CB8AC3E}">
        <p14:creationId xmlns:p14="http://schemas.microsoft.com/office/powerpoint/2010/main" val="18447142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024982" y="1762252"/>
            <a:ext cx="7106939" cy="2585323"/>
          </a:xfrm>
          <a:prstGeom prst="rect">
            <a:avLst/>
          </a:prstGeom>
        </p:spPr>
        <p:txBody>
          <a:bodyPr vert="horz" wrap="square" lIns="0" tIns="0" rIns="0" bIns="0" rtlCol="0">
            <a:spAutoFit/>
          </a:bodyPr>
          <a:lstStyle/>
          <a:p>
            <a:pPr marL="342900" indent="-342900">
              <a:lnSpc>
                <a:spcPct val="100000"/>
              </a:lnSpc>
              <a:buFont typeface="Arial"/>
              <a:buChar char="•"/>
            </a:pPr>
            <a:r>
              <a:rPr lang="en-US" sz="2400" spc="-10" dirty="0" smtClean="0"/>
              <a:t>A</a:t>
            </a:r>
            <a:r>
              <a:rPr sz="2400" spc="-10" dirty="0" smtClean="0">
                <a:latin typeface="Arial"/>
                <a:cs typeface="Arial"/>
              </a:rPr>
              <a:t>p</a:t>
            </a:r>
            <a:r>
              <a:rPr sz="2400" dirty="0" smtClean="0">
                <a:latin typeface="Arial"/>
                <a:cs typeface="Arial"/>
              </a:rPr>
              <a:t>p</a:t>
            </a:r>
            <a:r>
              <a:rPr sz="2400" spc="-10" dirty="0" smtClean="0">
                <a:latin typeface="Arial"/>
                <a:cs typeface="Arial"/>
              </a:rPr>
              <a:t>l</a:t>
            </a:r>
            <a:r>
              <a:rPr sz="2400" dirty="0" smtClean="0">
                <a:latin typeface="Arial"/>
                <a:cs typeface="Arial"/>
              </a:rPr>
              <a:t>ic</a:t>
            </a:r>
            <a:r>
              <a:rPr sz="2400" spc="-10" dirty="0" smtClean="0">
                <a:latin typeface="Arial"/>
                <a:cs typeface="Arial"/>
              </a:rPr>
              <a:t>a</a:t>
            </a:r>
            <a:r>
              <a:rPr sz="2400" dirty="0" smtClean="0">
                <a:latin typeface="Arial"/>
                <a:cs typeface="Arial"/>
              </a:rPr>
              <a:t>tion</a:t>
            </a:r>
            <a:r>
              <a:rPr sz="2400" spc="30" dirty="0" smtClean="0">
                <a:latin typeface="Arial"/>
                <a:cs typeface="Arial"/>
              </a:rPr>
              <a:t> </a:t>
            </a:r>
            <a:r>
              <a:rPr sz="2400" dirty="0">
                <a:latin typeface="Arial"/>
                <a:cs typeface="Arial"/>
              </a:rPr>
              <a:t>de</a:t>
            </a:r>
            <a:r>
              <a:rPr sz="2400" spc="-10" dirty="0">
                <a:latin typeface="Arial"/>
                <a:cs typeface="Arial"/>
              </a:rPr>
              <a:t>a</a:t>
            </a:r>
            <a:r>
              <a:rPr sz="2400" dirty="0">
                <a:latin typeface="Arial"/>
                <a:cs typeface="Arial"/>
              </a:rPr>
              <a:t>d</a:t>
            </a:r>
            <a:r>
              <a:rPr sz="2400" spc="-10" dirty="0">
                <a:latin typeface="Arial"/>
                <a:cs typeface="Arial"/>
              </a:rPr>
              <a:t>l</a:t>
            </a:r>
            <a:r>
              <a:rPr sz="2400" dirty="0">
                <a:latin typeface="Arial"/>
                <a:cs typeface="Arial"/>
              </a:rPr>
              <a:t>i</a:t>
            </a:r>
            <a:r>
              <a:rPr sz="2400" spc="-10" dirty="0">
                <a:latin typeface="Arial"/>
                <a:cs typeface="Arial"/>
              </a:rPr>
              <a:t>n</a:t>
            </a:r>
            <a:r>
              <a:rPr sz="2400" dirty="0">
                <a:latin typeface="Arial"/>
                <a:cs typeface="Arial"/>
              </a:rPr>
              <a:t>e:</a:t>
            </a:r>
            <a:r>
              <a:rPr sz="2400" spc="40"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F</a:t>
            </a:r>
            <a:r>
              <a:rPr sz="2400" spc="-10" dirty="0" smtClean="0">
                <a:latin typeface="Arial"/>
                <a:cs typeface="Arial"/>
              </a:rPr>
              <a:t>u</a:t>
            </a:r>
            <a:r>
              <a:rPr sz="2400" dirty="0" smtClean="0">
                <a:latin typeface="Arial"/>
                <a:cs typeface="Arial"/>
              </a:rPr>
              <a:t>ll</a:t>
            </a:r>
            <a:r>
              <a:rPr sz="2400" spc="5" dirty="0" smtClean="0">
                <a:latin typeface="Arial"/>
                <a:cs typeface="Arial"/>
              </a:rPr>
              <a:t> </a:t>
            </a:r>
            <a:r>
              <a:rPr sz="2400" dirty="0">
                <a:latin typeface="Arial"/>
                <a:cs typeface="Arial"/>
              </a:rPr>
              <a:t>p</a:t>
            </a:r>
            <a:r>
              <a:rPr sz="2400" spc="-10" dirty="0">
                <a:latin typeface="Arial"/>
                <a:cs typeface="Arial"/>
              </a:rPr>
              <a:t>a</a:t>
            </a:r>
            <a:r>
              <a:rPr sz="2400" dirty="0">
                <a:latin typeface="Arial"/>
                <a:cs typeface="Arial"/>
              </a:rPr>
              <a:t>yment</a:t>
            </a:r>
            <a:r>
              <a:rPr sz="2400" spc="5" dirty="0">
                <a:latin typeface="Arial"/>
                <a:cs typeface="Arial"/>
              </a:rPr>
              <a:t> </a:t>
            </a:r>
            <a:r>
              <a:rPr sz="2400" dirty="0">
                <a:latin typeface="Arial"/>
                <a:cs typeface="Arial"/>
              </a:rPr>
              <a:t>d</a:t>
            </a:r>
            <a:r>
              <a:rPr sz="2400" spc="-10" dirty="0">
                <a:latin typeface="Arial"/>
                <a:cs typeface="Arial"/>
              </a:rPr>
              <a:t>u</a:t>
            </a:r>
            <a:r>
              <a:rPr sz="2400" dirty="0">
                <a:latin typeface="Arial"/>
                <a:cs typeface="Arial"/>
              </a:rPr>
              <a:t>e: </a:t>
            </a:r>
            <a:r>
              <a:rPr lang="en-US" sz="2400" dirty="0" smtClean="0">
                <a:solidFill>
                  <a:srgbClr val="FF0000"/>
                </a:solidFill>
                <a:latin typeface="Arial"/>
                <a:cs typeface="Arial"/>
              </a:rPr>
              <a:t>February 28</a:t>
            </a:r>
            <a:endParaRPr lang="en-US" sz="2400" spc="-10" dirty="0">
              <a:solidFill>
                <a:srgbClr val="FF0000"/>
              </a:solidFill>
            </a:endParaRPr>
          </a:p>
          <a:p>
            <a:pPr marL="342900" indent="-342900">
              <a:lnSpc>
                <a:spcPct val="100000"/>
              </a:lnSpc>
              <a:buFont typeface="Arial"/>
              <a:buChar char="•"/>
            </a:pPr>
            <a:r>
              <a:rPr sz="2400" dirty="0" smtClean="0">
                <a:latin typeface="Arial"/>
                <a:cs typeface="Arial"/>
              </a:rPr>
              <a:t>Withdrawal</a:t>
            </a:r>
            <a:r>
              <a:rPr sz="2400" spc="10" dirty="0" smtClean="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r</a:t>
            </a:r>
            <a:r>
              <a:rPr sz="2400" dirty="0">
                <a:latin typeface="Arial"/>
                <a:cs typeface="Arial"/>
              </a:rPr>
              <a:t>efund dea</a:t>
            </a:r>
            <a:r>
              <a:rPr sz="2400" spc="-10" dirty="0">
                <a:latin typeface="Arial"/>
                <a:cs typeface="Arial"/>
              </a:rPr>
              <a:t>d</a:t>
            </a:r>
            <a:r>
              <a:rPr sz="2400" dirty="0">
                <a:latin typeface="Arial"/>
                <a:cs typeface="Arial"/>
              </a:rPr>
              <a:t>l</a:t>
            </a:r>
            <a:r>
              <a:rPr sz="2400" spc="-10" dirty="0">
                <a:latin typeface="Arial"/>
                <a:cs typeface="Arial"/>
              </a:rPr>
              <a:t>i</a:t>
            </a:r>
            <a:r>
              <a:rPr sz="2400" dirty="0">
                <a:latin typeface="Arial"/>
                <a:cs typeface="Arial"/>
              </a:rPr>
              <a:t>ne:</a:t>
            </a:r>
            <a:r>
              <a:rPr sz="2400" spc="35" dirty="0">
                <a:latin typeface="Arial"/>
                <a:cs typeface="Arial"/>
              </a:rPr>
              <a:t> </a:t>
            </a:r>
            <a:r>
              <a:rPr lang="en-US" sz="2400" dirty="0" smtClean="0">
                <a:solidFill>
                  <a:srgbClr val="FF0000"/>
                </a:solidFill>
                <a:latin typeface="Arial"/>
                <a:cs typeface="Arial"/>
              </a:rPr>
              <a:t>February 28</a:t>
            </a:r>
            <a:endParaRPr lang="en-US" sz="2400" dirty="0">
              <a:solidFill>
                <a:srgbClr val="FF0000"/>
              </a:solidFill>
            </a:endParaRPr>
          </a:p>
          <a:p>
            <a:pPr marL="342900" indent="-342900">
              <a:lnSpc>
                <a:spcPct val="100000"/>
              </a:lnSpc>
              <a:buFont typeface="Arial"/>
              <a:buChar char="•"/>
            </a:pPr>
            <a:r>
              <a:rPr sz="2400" dirty="0" smtClean="0">
                <a:latin typeface="Arial"/>
                <a:cs typeface="Arial"/>
              </a:rPr>
              <a:t>e</a:t>
            </a:r>
            <a:r>
              <a:rPr sz="2400" spc="-10" dirty="0" smtClean="0">
                <a:latin typeface="Arial"/>
                <a:cs typeface="Arial"/>
              </a:rPr>
              <a:t>P</a:t>
            </a:r>
            <a:r>
              <a:rPr sz="2400" dirty="0" smtClean="0">
                <a:latin typeface="Arial"/>
                <a:cs typeface="Arial"/>
              </a:rPr>
              <a:t>ort</a:t>
            </a:r>
            <a:r>
              <a:rPr sz="2400" spc="5" dirty="0" smtClean="0">
                <a:latin typeface="Arial"/>
                <a:cs typeface="Arial"/>
              </a:rPr>
              <a:t>f</a:t>
            </a:r>
            <a:r>
              <a:rPr sz="2400" dirty="0" smtClean="0">
                <a:latin typeface="Arial"/>
                <a:cs typeface="Arial"/>
              </a:rPr>
              <a:t>o</a:t>
            </a:r>
            <a:r>
              <a:rPr sz="2400" spc="-10" dirty="0" smtClean="0">
                <a:latin typeface="Arial"/>
                <a:cs typeface="Arial"/>
              </a:rPr>
              <a:t>l</a:t>
            </a:r>
            <a:r>
              <a:rPr sz="2400" dirty="0" smtClean="0">
                <a:latin typeface="Arial"/>
                <a:cs typeface="Arial"/>
              </a:rPr>
              <a:t>io</a:t>
            </a:r>
            <a:r>
              <a:rPr sz="2400" spc="5" dirty="0" smtClean="0">
                <a:latin typeface="Arial"/>
                <a:cs typeface="Arial"/>
              </a:rPr>
              <a:t> </a:t>
            </a:r>
            <a:r>
              <a:rPr lang="en-US" sz="2400" spc="5" dirty="0" smtClean="0">
                <a:latin typeface="Arial"/>
                <a:cs typeface="Arial"/>
              </a:rPr>
              <a:t>Submission</a:t>
            </a:r>
            <a:r>
              <a:rPr sz="2400" dirty="0" smtClean="0">
                <a:latin typeface="Arial"/>
                <a:cs typeface="Arial"/>
              </a:rPr>
              <a:t>:</a:t>
            </a:r>
            <a:r>
              <a:rPr sz="2400" spc="-105" dirty="0" smtClean="0">
                <a:latin typeface="Arial"/>
                <a:cs typeface="Arial"/>
              </a:rPr>
              <a:t> </a:t>
            </a:r>
            <a:r>
              <a:rPr sz="2400" dirty="0" smtClean="0">
                <a:latin typeface="Arial"/>
                <a:cs typeface="Arial"/>
              </a:rPr>
              <a:t>A</a:t>
            </a:r>
            <a:r>
              <a:rPr sz="2400" spc="-10" dirty="0" smtClean="0">
                <a:latin typeface="Arial"/>
                <a:cs typeface="Arial"/>
              </a:rPr>
              <a:t>p</a:t>
            </a:r>
            <a:r>
              <a:rPr sz="2400" dirty="0" smtClean="0">
                <a:latin typeface="Arial"/>
                <a:cs typeface="Arial"/>
              </a:rPr>
              <a:t>ril</a:t>
            </a:r>
            <a:r>
              <a:rPr sz="2400" spc="10" dirty="0" smtClean="0">
                <a:latin typeface="Arial"/>
                <a:cs typeface="Arial"/>
              </a:rPr>
              <a:t> </a:t>
            </a:r>
            <a:r>
              <a:rPr sz="2400" dirty="0">
                <a:latin typeface="Arial"/>
                <a:cs typeface="Arial"/>
              </a:rPr>
              <a:t>– </a:t>
            </a:r>
            <a:r>
              <a:rPr sz="2400" dirty="0" smtClean="0">
                <a:latin typeface="Arial"/>
                <a:cs typeface="Arial"/>
              </a:rPr>
              <a:t>May</a:t>
            </a:r>
            <a:endParaRPr lang="en-US" sz="2400" dirty="0">
              <a:latin typeface="Arial"/>
              <a:cs typeface="Arial"/>
            </a:endParaRPr>
          </a:p>
          <a:p>
            <a:pPr marL="342900" indent="-342900">
              <a:lnSpc>
                <a:spcPct val="100000"/>
              </a:lnSpc>
              <a:buFont typeface="Arial"/>
              <a:buChar char="•"/>
            </a:pPr>
            <a:r>
              <a:rPr sz="2400" dirty="0" smtClean="0">
                <a:latin typeface="Arial"/>
                <a:cs typeface="Arial"/>
              </a:rPr>
              <a:t>Ass</a:t>
            </a:r>
            <a:r>
              <a:rPr sz="2400" spc="-10" dirty="0" smtClean="0">
                <a:latin typeface="Arial"/>
                <a:cs typeface="Arial"/>
              </a:rPr>
              <a:t>e</a:t>
            </a:r>
            <a:r>
              <a:rPr sz="2400" dirty="0" smtClean="0">
                <a:latin typeface="Arial"/>
                <a:cs typeface="Arial"/>
              </a:rPr>
              <a:t>ssment</a:t>
            </a:r>
            <a:r>
              <a:rPr sz="2400" spc="5" dirty="0" smtClean="0">
                <a:latin typeface="Arial"/>
                <a:cs typeface="Arial"/>
              </a:rPr>
              <a:t> </a:t>
            </a:r>
            <a:r>
              <a:rPr lang="en-US" sz="2400" dirty="0" smtClean="0"/>
              <a:t>C</a:t>
            </a:r>
            <a:r>
              <a:rPr sz="2400" dirty="0" smtClean="0">
                <a:latin typeface="Arial"/>
                <a:cs typeface="Arial"/>
              </a:rPr>
              <a:t>enter:</a:t>
            </a:r>
            <a:r>
              <a:rPr sz="2400" spc="40" dirty="0" smtClean="0">
                <a:latin typeface="Arial"/>
                <a:cs typeface="Arial"/>
              </a:rPr>
              <a:t> </a:t>
            </a:r>
            <a:r>
              <a:rPr lang="en-US" sz="2400" spc="40" dirty="0" smtClean="0">
                <a:latin typeface="Arial"/>
                <a:cs typeface="Arial"/>
              </a:rPr>
              <a:t> Late May </a:t>
            </a:r>
            <a:r>
              <a:rPr sz="2400" dirty="0" smtClean="0">
                <a:latin typeface="Arial"/>
                <a:cs typeface="Arial"/>
              </a:rPr>
              <a:t>– </a:t>
            </a:r>
            <a:r>
              <a:rPr lang="en-US" sz="2400" dirty="0" smtClean="0">
                <a:latin typeface="Arial"/>
                <a:cs typeface="Arial"/>
              </a:rPr>
              <a:t>Early </a:t>
            </a:r>
            <a:r>
              <a:rPr sz="2400" dirty="0" smtClean="0">
                <a:latin typeface="Arial"/>
                <a:cs typeface="Arial"/>
              </a:rPr>
              <a:t>June</a:t>
            </a:r>
            <a:endParaRPr lang="en-US" sz="2400" dirty="0">
              <a:latin typeface="Arial"/>
              <a:cs typeface="Arial"/>
            </a:endParaRPr>
          </a:p>
          <a:p>
            <a:pPr marL="342900" indent="-342900">
              <a:lnSpc>
                <a:spcPct val="100000"/>
              </a:lnSpc>
              <a:buFont typeface="Arial"/>
              <a:buChar char="•"/>
            </a:pPr>
            <a:r>
              <a:rPr sz="2400" dirty="0" smtClean="0">
                <a:latin typeface="Arial"/>
                <a:cs typeface="Arial"/>
              </a:rPr>
              <a:t>Sc</a:t>
            </a:r>
            <a:r>
              <a:rPr sz="2400" spc="-10" dirty="0" smtClean="0">
                <a:latin typeface="Arial"/>
                <a:cs typeface="Arial"/>
              </a:rPr>
              <a:t>o</a:t>
            </a:r>
            <a:r>
              <a:rPr sz="2400" dirty="0" smtClean="0">
                <a:latin typeface="Arial"/>
                <a:cs typeface="Arial"/>
              </a:rPr>
              <a:t>res</a:t>
            </a:r>
            <a:r>
              <a:rPr sz="2400" spc="5" dirty="0" smtClean="0">
                <a:latin typeface="Arial"/>
                <a:cs typeface="Arial"/>
              </a:rPr>
              <a:t> </a:t>
            </a:r>
            <a:r>
              <a:rPr sz="2400" dirty="0">
                <a:latin typeface="Arial"/>
                <a:cs typeface="Arial"/>
              </a:rPr>
              <a:t>rele</a:t>
            </a:r>
            <a:r>
              <a:rPr sz="2400" spc="-10" dirty="0">
                <a:latin typeface="Arial"/>
                <a:cs typeface="Arial"/>
              </a:rPr>
              <a:t>a</a:t>
            </a:r>
            <a:r>
              <a:rPr sz="2400" dirty="0">
                <a:latin typeface="Arial"/>
                <a:cs typeface="Arial"/>
              </a:rPr>
              <a:t>sed:</a:t>
            </a:r>
            <a:r>
              <a:rPr sz="2400" spc="10" dirty="0">
                <a:latin typeface="Arial"/>
                <a:cs typeface="Arial"/>
              </a:rPr>
              <a:t> </a:t>
            </a:r>
            <a:r>
              <a:rPr sz="2400" dirty="0">
                <a:latin typeface="Arial"/>
                <a:cs typeface="Arial"/>
              </a:rPr>
              <a:t>On</a:t>
            </a:r>
            <a:r>
              <a:rPr sz="2400" spc="-5" dirty="0">
                <a:latin typeface="Arial"/>
                <a:cs typeface="Arial"/>
              </a:rPr>
              <a:t> </a:t>
            </a:r>
            <a:r>
              <a:rPr sz="2400" dirty="0">
                <a:latin typeface="Arial"/>
                <a:cs typeface="Arial"/>
              </a:rPr>
              <a:t>or</a:t>
            </a:r>
            <a:r>
              <a:rPr sz="2400" spc="10" dirty="0">
                <a:latin typeface="Arial"/>
                <a:cs typeface="Arial"/>
              </a:rPr>
              <a:t> </a:t>
            </a:r>
            <a:r>
              <a:rPr sz="2400" dirty="0">
                <a:latin typeface="Arial"/>
                <a:cs typeface="Arial"/>
              </a:rPr>
              <a:t>before</a:t>
            </a:r>
            <a:r>
              <a:rPr sz="2400" spc="-10"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cember</a:t>
            </a:r>
            <a:r>
              <a:rPr sz="2400" spc="25" dirty="0">
                <a:latin typeface="Arial"/>
                <a:cs typeface="Arial"/>
              </a:rPr>
              <a:t> </a:t>
            </a:r>
            <a:r>
              <a:rPr sz="2400" dirty="0" smtClean="0">
                <a:latin typeface="Arial"/>
                <a:cs typeface="Arial"/>
              </a:rPr>
              <a:t>31</a:t>
            </a:r>
            <a:endParaRPr sz="2400" dirty="0">
              <a:latin typeface="Arial"/>
              <a:cs typeface="Arial"/>
            </a:endParaRPr>
          </a:p>
        </p:txBody>
      </p:sp>
      <p:sp>
        <p:nvSpPr>
          <p:cNvPr id="3" name="Text Placeholder 2"/>
          <p:cNvSpPr>
            <a:spLocks noGrp="1"/>
          </p:cNvSpPr>
          <p:nvPr>
            <p:ph type="body" sz="quarter" idx="10"/>
          </p:nvPr>
        </p:nvSpPr>
        <p:spPr/>
        <p:txBody>
          <a:bodyPr/>
          <a:lstStyle/>
          <a:p>
            <a:r>
              <a:rPr lang="en-US" dirty="0" smtClean="0"/>
              <a:t>The General Cadence</a:t>
            </a:r>
            <a:endParaRPr lang="en-US" dirty="0"/>
          </a:p>
        </p:txBody>
      </p:sp>
    </p:spTree>
    <p:extLst>
      <p:ext uri="{BB962C8B-B14F-4D97-AF65-F5344CB8AC3E}">
        <p14:creationId xmlns:p14="http://schemas.microsoft.com/office/powerpoint/2010/main" val="245189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Financial Help and Assistance</a:t>
            </a:r>
            <a:endParaRPr lang="en-US" dirty="0"/>
          </a:p>
        </p:txBody>
      </p:sp>
      <p:sp>
        <p:nvSpPr>
          <p:cNvPr id="3" name="Text Placeholder 2"/>
          <p:cNvSpPr>
            <a:spLocks noGrp="1"/>
          </p:cNvSpPr>
          <p:nvPr>
            <p:ph idx="1"/>
          </p:nvPr>
        </p:nvSpPr>
        <p:spPr>
          <a:xfrm>
            <a:off x="887069" y="1696751"/>
            <a:ext cx="7369860" cy="3323987"/>
          </a:xfrm>
        </p:spPr>
        <p:txBody>
          <a:bodyPr>
            <a:normAutofit fontScale="77500" lnSpcReduction="20000"/>
          </a:bodyPr>
          <a:lstStyle/>
          <a:p>
            <a:pPr marL="342900" indent="-342900">
              <a:buFont typeface="Arial"/>
              <a:buChar char="•"/>
            </a:pPr>
            <a:r>
              <a:rPr lang="en-US" dirty="0" smtClean="0"/>
              <a:t>Mississippi will reimburse EVERY candidate </a:t>
            </a:r>
            <a:r>
              <a:rPr lang="en-US" b="1" u="sng" dirty="0" smtClean="0"/>
              <a:t>after </a:t>
            </a:r>
            <a:r>
              <a:rPr lang="en-US" dirty="0" smtClean="0"/>
              <a:t>they complete components. </a:t>
            </a:r>
          </a:p>
          <a:p>
            <a:pPr marL="0" indent="0">
              <a:buNone/>
            </a:pPr>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endParaRPr lang="en-US" dirty="0"/>
          </a:p>
        </p:txBody>
      </p:sp>
    </p:spTree>
    <p:extLst>
      <p:ext uri="{BB962C8B-B14F-4D97-AF65-F5344CB8AC3E}">
        <p14:creationId xmlns:p14="http://schemas.microsoft.com/office/powerpoint/2010/main" val="127629374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Other Avenues of Financial Support</a:t>
            </a:r>
            <a:endParaRPr lang="en-US" dirty="0"/>
          </a:p>
        </p:txBody>
      </p:sp>
      <p:sp>
        <p:nvSpPr>
          <p:cNvPr id="3" name="Text Placeholder 2"/>
          <p:cNvSpPr>
            <a:spLocks noGrp="1"/>
          </p:cNvSpPr>
          <p:nvPr>
            <p:ph idx="1"/>
          </p:nvPr>
        </p:nvSpPr>
        <p:spPr>
          <a:xfrm>
            <a:off x="887069" y="1696751"/>
            <a:ext cx="7369860" cy="4265960"/>
          </a:xfrm>
        </p:spPr>
        <p:txBody>
          <a:bodyPr>
            <a:normAutofit fontScale="77500" lnSpcReduction="20000"/>
          </a:bodyPr>
          <a:lstStyle/>
          <a:p>
            <a:pPr marL="342900" indent="-342900">
              <a:buFont typeface="Arial"/>
              <a:buChar char="•"/>
            </a:pPr>
            <a:r>
              <a:rPr lang="en-US" b="1" dirty="0" smtClean="0">
                <a:solidFill>
                  <a:srgbClr val="FF0000"/>
                </a:solidFill>
              </a:rPr>
              <a:t>Local Banks: </a:t>
            </a:r>
            <a:r>
              <a:rPr lang="en-US" dirty="0" smtClean="0"/>
              <a:t>assistance varies by bank. Visit your local bank and talk to your personal banker.</a:t>
            </a:r>
          </a:p>
          <a:p>
            <a:pPr marL="342900" indent="-342900">
              <a:buFont typeface="Arial"/>
              <a:buChar char="•"/>
            </a:pPr>
            <a:endParaRPr lang="en-US" dirty="0"/>
          </a:p>
          <a:p>
            <a:pPr marL="342900" indent="-342900">
              <a:buFont typeface="Arial"/>
              <a:buChar char="•"/>
            </a:pPr>
            <a:r>
              <a:rPr lang="en-US" dirty="0" smtClean="0"/>
              <a:t>National Board Scholarships: are often awarded in the fall. They are presented on first come first served basis sometimes to specific certificates. Candidates must be registered to be eligible for a scholarship.</a:t>
            </a:r>
          </a:p>
          <a:p>
            <a:pPr marL="342900" indent="-342900">
              <a:buFont typeface="Arial"/>
              <a:buChar char="•"/>
            </a:pPr>
            <a:endParaRPr lang="en-US" dirty="0"/>
          </a:p>
          <a:p>
            <a:pPr marL="342900" indent="-342900">
              <a:buFont typeface="Arial"/>
              <a:buChar char="•"/>
            </a:pPr>
            <a:r>
              <a:rPr lang="en-US" dirty="0" smtClean="0">
                <a:solidFill>
                  <a:srgbClr val="008000"/>
                </a:solidFill>
              </a:rPr>
              <a:t>Pay as You Go </a:t>
            </a:r>
            <a:r>
              <a:rPr lang="en-US" dirty="0" smtClean="0"/>
              <a:t>(next slide)</a:t>
            </a:r>
          </a:p>
          <a:p>
            <a:pPr marL="342900" indent="-342900">
              <a:buFont typeface="Arial"/>
              <a:buChar char="•"/>
            </a:pPr>
            <a:endParaRPr lang="en-US" dirty="0"/>
          </a:p>
          <a:p>
            <a:pPr marL="342900" indent="-342900">
              <a:buFont typeface="Arial"/>
              <a:buChar char="•"/>
            </a:pPr>
            <a:r>
              <a:rPr lang="en-US" dirty="0" smtClean="0"/>
              <a:t>MPE Scholarship</a:t>
            </a:r>
            <a:endParaRPr lang="en-US" dirty="0"/>
          </a:p>
        </p:txBody>
      </p:sp>
    </p:spTree>
    <p:extLst>
      <p:ext uri="{BB962C8B-B14F-4D97-AF65-F5344CB8AC3E}">
        <p14:creationId xmlns:p14="http://schemas.microsoft.com/office/powerpoint/2010/main" val="4296757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Pay as You Go!</a:t>
            </a:r>
            <a:br>
              <a:rPr lang="en-US" dirty="0" smtClean="0">
                <a:solidFill>
                  <a:srgbClr val="008000"/>
                </a:solidFill>
              </a:rPr>
            </a:br>
            <a:r>
              <a:rPr lang="en-US" sz="3100" dirty="0" smtClean="0">
                <a:solidFill>
                  <a:srgbClr val="FF0000"/>
                </a:solidFill>
              </a:rPr>
              <a:t>Another Option</a:t>
            </a:r>
            <a:endParaRPr lang="en-US" sz="31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You may </a:t>
            </a:r>
            <a:r>
              <a:rPr lang="en-US" b="1" dirty="0" smtClean="0">
                <a:solidFill>
                  <a:srgbClr val="008000"/>
                </a:solidFill>
              </a:rPr>
              <a:t>pay as you go </a:t>
            </a:r>
            <a:r>
              <a:rPr lang="en-US" dirty="0" smtClean="0"/>
              <a:t>on your components this makes it easy and affordable.</a:t>
            </a:r>
          </a:p>
          <a:p>
            <a:r>
              <a:rPr lang="en-US" dirty="0" smtClean="0"/>
              <a:t>If you do two components the first year ($475 x 2 = $950), you can get reimbursed for those two when your scores come in next year, and then use your reimbursement money to pay for the remaining two components, which will also be reimbursed. </a:t>
            </a:r>
          </a:p>
          <a:p>
            <a:r>
              <a:rPr lang="en-US" dirty="0" smtClean="0"/>
              <a:t>If you do want to commit to two components the first you,  </a:t>
            </a:r>
            <a:endParaRPr lang="en-US" dirty="0"/>
          </a:p>
        </p:txBody>
      </p:sp>
    </p:spTree>
    <p:extLst>
      <p:ext uri="{BB962C8B-B14F-4D97-AF65-F5344CB8AC3E}">
        <p14:creationId xmlns:p14="http://schemas.microsoft.com/office/powerpoint/2010/main" val="20689305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gested Pay As You Go Schedule.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1612609" y="524047"/>
            <a:ext cx="12252550" cy="6328911"/>
          </a:xfr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Available in the Candidate’s Toolbox</a:t>
            </a:r>
            <a:endParaRPr lang="en-US" dirty="0"/>
          </a:p>
        </p:txBody>
      </p:sp>
    </p:spTree>
    <p:extLst>
      <p:ext uri="{BB962C8B-B14F-4D97-AF65-F5344CB8AC3E}">
        <p14:creationId xmlns:p14="http://schemas.microsoft.com/office/powerpoint/2010/main" val="199371970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08"/>
            <a:ext cx="8229600" cy="1143000"/>
          </a:xfrm>
        </p:spPr>
        <p:txBody>
          <a:bodyPr/>
          <a:lstStyle/>
          <a:p>
            <a:r>
              <a:rPr lang="en-US" dirty="0" smtClean="0"/>
              <a:t>Suggested Component Timelines</a:t>
            </a:r>
            <a:endParaRPr lang="en-US" dirty="0"/>
          </a:p>
        </p:txBody>
      </p:sp>
      <p:pic>
        <p:nvPicPr>
          <p:cNvPr id="6" name="Content Placeholder 5" descr="Screen Shot 2018-09-14 at 10.32.16 AM.png"/>
          <p:cNvPicPr>
            <a:picLocks noGrp="1" noChangeAspect="1"/>
          </p:cNvPicPr>
          <p:nvPr>
            <p:ph idx="1"/>
          </p:nvPr>
        </p:nvPicPr>
        <p:blipFill>
          <a:blip r:embed="rId2">
            <a:extLst>
              <a:ext uri="{28A0092B-C50C-407E-A947-70E740481C1C}">
                <a14:useLocalDpi xmlns:a14="http://schemas.microsoft.com/office/drawing/2010/main" val="0"/>
              </a:ext>
            </a:extLst>
          </a:blip>
          <a:srcRect l="-17321" r="-17321"/>
          <a:stretch>
            <a:fillRect/>
          </a:stretch>
        </p:blipFill>
        <p:spPr>
          <a:xfrm>
            <a:off x="-917266" y="1011892"/>
            <a:ext cx="10795520" cy="5709389"/>
          </a:xfrm>
        </p:spPr>
      </p:pic>
    </p:spTree>
    <p:extLst>
      <p:ext uri="{BB962C8B-B14F-4D97-AF65-F5344CB8AC3E}">
        <p14:creationId xmlns:p14="http://schemas.microsoft.com/office/powerpoint/2010/main" val="42901031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493445"/>
            <a:ext cx="3714564" cy="3374888"/>
          </a:xfrm>
        </p:spPr>
        <p:txBody>
          <a:bodyPr>
            <a:normAutofit fontScale="90000"/>
          </a:bodyPr>
          <a:lstStyle/>
          <a:p>
            <a:r>
              <a:rPr lang="en-US" b="1" dirty="0"/>
              <a:t/>
            </a:r>
            <a:br>
              <a:rPr lang="en-US" b="1" dirty="0"/>
            </a:br>
            <a:r>
              <a:rPr lang="en-US" b="1" dirty="0"/>
              <a:t>The </a:t>
            </a:r>
            <a:r>
              <a:rPr lang="en-US" b="1" dirty="0" smtClean="0"/>
              <a:t>World Class Teaching Program: </a:t>
            </a:r>
            <a:br>
              <a:rPr lang="en-US" b="1" dirty="0" smtClean="0"/>
            </a:br>
            <a:r>
              <a:rPr lang="en-US" b="1" dirty="0" smtClean="0"/>
              <a:t>How Can We Help You? </a:t>
            </a:r>
            <a:endParaRPr lang="en-US" dirty="0"/>
          </a:p>
        </p:txBody>
      </p:sp>
      <p:pic>
        <p:nvPicPr>
          <p:cNvPr id="3" name="Picture 2"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1407582"/>
            <a:ext cx="3481917" cy="3481917"/>
          </a:xfrm>
          <a:prstGeom prst="rect">
            <a:avLst/>
          </a:prstGeom>
        </p:spPr>
      </p:pic>
    </p:spTree>
    <p:extLst>
      <p:ext uri="{BB962C8B-B14F-4D97-AF65-F5344CB8AC3E}">
        <p14:creationId xmlns:p14="http://schemas.microsoft.com/office/powerpoint/2010/main" val="2888571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072"/>
            <a:ext cx="9295863" cy="861774"/>
          </a:xfrm>
        </p:spPr>
        <p:txBody>
          <a:bodyPr>
            <a:normAutofit/>
          </a:bodyPr>
          <a:lstStyle/>
          <a:p>
            <a:r>
              <a:rPr lang="en-US" sz="2800" b="1" dirty="0" smtClean="0"/>
              <a:t>What is The National Boards Certification Process?</a:t>
            </a:r>
            <a:endParaRPr lang="en-US" sz="2800" b="1" dirty="0"/>
          </a:p>
        </p:txBody>
      </p:sp>
      <p:sp>
        <p:nvSpPr>
          <p:cNvPr id="3" name="Subtitle 2"/>
          <p:cNvSpPr>
            <a:spLocks noGrp="1"/>
          </p:cNvSpPr>
          <p:nvPr>
            <p:ph type="subTitle" idx="1"/>
          </p:nvPr>
        </p:nvSpPr>
        <p:spPr>
          <a:xfrm>
            <a:off x="929308" y="1347168"/>
            <a:ext cx="7171158" cy="3564733"/>
          </a:xfrm>
        </p:spPr>
        <p:txBody>
          <a:bodyPr>
            <a:noAutofit/>
          </a:bodyPr>
          <a:lstStyle/>
          <a:p>
            <a:pPr marL="457200" indent="-457200" algn="l" fontAlgn="base">
              <a:buFont typeface="Arial"/>
              <a:buChar char="•"/>
            </a:pPr>
            <a:r>
              <a:rPr lang="en-US" sz="2800" dirty="0">
                <a:solidFill>
                  <a:srgbClr val="000000"/>
                </a:solidFill>
              </a:rPr>
              <a:t>National Board Certification is the most respected professional certification available in K-12 education. The process was created by teachers, for teachers, the </a:t>
            </a:r>
            <a:r>
              <a:rPr lang="en-US" sz="2800" dirty="0">
                <a:solidFill>
                  <a:srgbClr val="000000"/>
                </a:solidFill>
                <a:hlinkClick r:id="rId2"/>
              </a:rPr>
              <a:t>National Board Standards</a:t>
            </a:r>
            <a:r>
              <a:rPr lang="en-US" sz="2800" dirty="0">
                <a:solidFill>
                  <a:srgbClr val="000000"/>
                </a:solidFill>
              </a:rPr>
              <a:t> represent a consensus among educators about what accomplished teachers should know and be able to do. Board certification is available in </a:t>
            </a:r>
            <a:r>
              <a:rPr lang="en-US" sz="2800" dirty="0">
                <a:solidFill>
                  <a:srgbClr val="000000"/>
                </a:solidFill>
                <a:hlinkClick r:id="rId3"/>
              </a:rPr>
              <a:t>25 certificate areas</a:t>
            </a:r>
            <a:r>
              <a:rPr lang="en-US" sz="2800" dirty="0">
                <a:solidFill>
                  <a:srgbClr val="000000"/>
                </a:solidFill>
              </a:rPr>
              <a:t>.  </a:t>
            </a:r>
          </a:p>
          <a:p>
            <a:r>
              <a:rPr lang="en-US" sz="2400" dirty="0"/>
              <a:t> </a:t>
            </a:r>
          </a:p>
          <a:p>
            <a:pPr algn="l"/>
            <a:endParaRPr lang="en-US" sz="2400" dirty="0">
              <a:solidFill>
                <a:schemeClr val="tx1"/>
              </a:solidFill>
            </a:endParaRPr>
          </a:p>
        </p:txBody>
      </p:sp>
    </p:spTree>
    <p:extLst>
      <p:ext uri="{BB962C8B-B14F-4D97-AF65-F5344CB8AC3E}">
        <p14:creationId xmlns:p14="http://schemas.microsoft.com/office/powerpoint/2010/main" val="7305112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can I start the process? </a:t>
            </a:r>
            <a:br>
              <a:rPr lang="en-US" dirty="0" smtClean="0"/>
            </a:br>
            <a:r>
              <a:rPr lang="en-US" dirty="0" smtClean="0"/>
              <a:t>Is it too late?</a:t>
            </a:r>
            <a:endParaRPr lang="en-US" dirty="0"/>
          </a:p>
        </p:txBody>
      </p:sp>
      <p:sp>
        <p:nvSpPr>
          <p:cNvPr id="3" name="Content Placeholder 2"/>
          <p:cNvSpPr>
            <a:spLocks noGrp="1"/>
          </p:cNvSpPr>
          <p:nvPr>
            <p:ph idx="1"/>
          </p:nvPr>
        </p:nvSpPr>
        <p:spPr/>
        <p:txBody>
          <a:bodyPr/>
          <a:lstStyle/>
          <a:p>
            <a:r>
              <a:rPr lang="en-US" dirty="0" smtClean="0"/>
              <a:t>Mentoring starts the second week in September.</a:t>
            </a:r>
          </a:p>
          <a:p>
            <a:r>
              <a:rPr lang="en-US" dirty="0"/>
              <a:t>Candidates join us all year long until registration closes, which is February 28</a:t>
            </a:r>
            <a:r>
              <a:rPr lang="en-US" dirty="0" smtClean="0"/>
              <a:t>.</a:t>
            </a:r>
          </a:p>
          <a:p>
            <a:r>
              <a:rPr lang="en-US" dirty="0" smtClean="0"/>
              <a:t>If you join in the fall, you have time to complete the entire process in one year.</a:t>
            </a:r>
          </a:p>
          <a:p>
            <a:r>
              <a:rPr lang="en-US" dirty="0" smtClean="0"/>
              <a:t>If you join after Christmas, you have time to complete one component.</a:t>
            </a:r>
            <a:endParaRPr lang="en-US" dirty="0"/>
          </a:p>
          <a:p>
            <a:endParaRPr lang="en-US" dirty="0" smtClean="0"/>
          </a:p>
          <a:p>
            <a:endParaRPr lang="en-US" dirty="0"/>
          </a:p>
        </p:txBody>
      </p:sp>
    </p:spTree>
    <p:extLst>
      <p:ext uri="{BB962C8B-B14F-4D97-AF65-F5344CB8AC3E}">
        <p14:creationId xmlns:p14="http://schemas.microsoft.com/office/powerpoint/2010/main" val="17851640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Who are we?</a:t>
            </a:r>
            <a:endParaRPr lang="en-US" dirty="0"/>
          </a:p>
        </p:txBody>
      </p:sp>
      <p:sp>
        <p:nvSpPr>
          <p:cNvPr id="3" name="Text Placeholder 2"/>
          <p:cNvSpPr>
            <a:spLocks noGrp="1"/>
          </p:cNvSpPr>
          <p:nvPr>
            <p:ph idx="1"/>
          </p:nvPr>
        </p:nvSpPr>
        <p:spPr>
          <a:xfrm>
            <a:off x="887069" y="1696751"/>
            <a:ext cx="7369860" cy="4062650"/>
          </a:xfrm>
        </p:spPr>
        <p:txBody>
          <a:bodyPr>
            <a:normAutofit fontScale="77500" lnSpcReduction="20000"/>
          </a:bodyPr>
          <a:lstStyle/>
          <a:p>
            <a:r>
              <a:rPr lang="en-US" dirty="0"/>
              <a:t>The World Class Teaching Program at the </a:t>
            </a:r>
            <a:r>
              <a:rPr lang="en-US" dirty="0" smtClean="0"/>
              <a:t>University of Mississippi is a </a:t>
            </a:r>
            <a:r>
              <a:rPr lang="en-US" b="1" u="sng" dirty="0" smtClean="0"/>
              <a:t>candidate support program </a:t>
            </a:r>
            <a:r>
              <a:rPr lang="en-US" dirty="0" smtClean="0"/>
              <a:t>that assists teachers in understanding National Board Certification and provides high quality candidate support mentors and resources to aid candidates in their certification journey.  </a:t>
            </a:r>
          </a:p>
          <a:p>
            <a:endParaRPr lang="en-US" u="sng" dirty="0"/>
          </a:p>
          <a:p>
            <a:pPr marL="342900" indent="-342900">
              <a:buFont typeface="Arial"/>
              <a:buChar char="•"/>
            </a:pPr>
            <a:r>
              <a:rPr lang="en-US" dirty="0" smtClean="0"/>
              <a:t>In 2018 &amp; 2019, we certified over 50% of the state’s candidates</a:t>
            </a:r>
          </a:p>
          <a:p>
            <a:pPr marL="342900" indent="-342900">
              <a:buFont typeface="Arial"/>
              <a:buChar char="•"/>
            </a:pPr>
            <a:r>
              <a:rPr lang="en-US" dirty="0" smtClean="0"/>
              <a:t>Our certification rate is 60%.                                                  The national rate is ~35%</a:t>
            </a:r>
          </a:p>
          <a:p>
            <a:pPr marL="342900" indent="-342900">
              <a:buFont typeface="Arial"/>
              <a:buChar char="•"/>
            </a:pPr>
            <a:r>
              <a:rPr lang="en-US" dirty="0" smtClean="0"/>
              <a:t>Advanced candidates certification rate is over 90%</a:t>
            </a:r>
            <a:endParaRPr lang="en-US" dirty="0"/>
          </a:p>
        </p:txBody>
      </p:sp>
    </p:spTree>
    <p:extLst>
      <p:ext uri="{BB962C8B-B14F-4D97-AF65-F5344CB8AC3E}">
        <p14:creationId xmlns:p14="http://schemas.microsoft.com/office/powerpoint/2010/main" val="16874610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7" y="933953"/>
            <a:ext cx="7772400" cy="1046440"/>
          </a:xfrm>
        </p:spPr>
        <p:txBody>
          <a:bodyPr>
            <a:normAutofit fontScale="90000"/>
          </a:bodyPr>
          <a:lstStyle/>
          <a:p>
            <a:r>
              <a:rPr lang="en-US" sz="4000" b="1" dirty="0" smtClean="0"/>
              <a:t>World Class Teacher Program</a:t>
            </a:r>
            <a:r>
              <a:rPr lang="en-US" dirty="0" smtClean="0"/>
              <a:t/>
            </a:r>
            <a:br>
              <a:rPr lang="en-US" dirty="0" smtClean="0"/>
            </a:br>
            <a:r>
              <a:rPr lang="en-US" sz="2800" dirty="0" smtClean="0"/>
              <a:t>A Candidate Support System</a:t>
            </a:r>
            <a:endParaRPr lang="en-US" sz="2800" dirty="0"/>
          </a:p>
        </p:txBody>
      </p:sp>
      <p:sp>
        <p:nvSpPr>
          <p:cNvPr id="3" name="Subtitle 2"/>
          <p:cNvSpPr>
            <a:spLocks noGrp="1"/>
          </p:cNvSpPr>
          <p:nvPr>
            <p:ph type="subTitle" idx="1"/>
          </p:nvPr>
        </p:nvSpPr>
        <p:spPr>
          <a:xfrm>
            <a:off x="1293813" y="2842916"/>
            <a:ext cx="6400800" cy="2308966"/>
          </a:xfrm>
        </p:spPr>
        <p:txBody>
          <a:bodyPr>
            <a:normAutofit fontScale="85000" lnSpcReduction="10000"/>
          </a:bodyPr>
          <a:lstStyle/>
          <a:p>
            <a:pPr marL="342900" indent="-342900" algn="l">
              <a:buFont typeface="Arial"/>
              <a:buChar char="•"/>
            </a:pPr>
            <a:r>
              <a:rPr lang="en-US" b="1" dirty="0" smtClean="0">
                <a:solidFill>
                  <a:srgbClr val="FF0000"/>
                </a:solidFill>
              </a:rPr>
              <a:t>The University of Mississippi *</a:t>
            </a:r>
          </a:p>
          <a:p>
            <a:pPr marL="342900" indent="-342900" algn="l">
              <a:buFont typeface="Arial"/>
              <a:buChar char="•"/>
            </a:pPr>
            <a:r>
              <a:rPr lang="en-US" dirty="0" smtClean="0"/>
              <a:t>Delta State University</a:t>
            </a:r>
          </a:p>
          <a:p>
            <a:pPr marL="342900" indent="-342900" algn="l">
              <a:buFont typeface="Arial"/>
              <a:buChar char="•"/>
            </a:pPr>
            <a:r>
              <a:rPr lang="en-US" dirty="0" smtClean="0"/>
              <a:t>Mississippi State University</a:t>
            </a:r>
          </a:p>
          <a:p>
            <a:pPr marL="342900" indent="-342900" algn="l">
              <a:buFont typeface="Arial"/>
              <a:buChar char="•"/>
            </a:pPr>
            <a:r>
              <a:rPr lang="en-US" dirty="0" smtClean="0"/>
              <a:t>Jackson State University</a:t>
            </a:r>
          </a:p>
          <a:p>
            <a:pPr marL="342900" indent="-342900" algn="l">
              <a:buFont typeface="Arial"/>
              <a:buChar char="•"/>
            </a:pPr>
            <a:r>
              <a:rPr lang="en-US" dirty="0" smtClean="0"/>
              <a:t>The University of Southern Mississippi</a:t>
            </a:r>
          </a:p>
        </p:txBody>
      </p:sp>
    </p:spTree>
    <p:extLst>
      <p:ext uri="{BB962C8B-B14F-4D97-AF65-F5344CB8AC3E}">
        <p14:creationId xmlns:p14="http://schemas.microsoft.com/office/powerpoint/2010/main" val="24314381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480" y="1020338"/>
            <a:ext cx="7772400" cy="492443"/>
          </a:xfrm>
        </p:spPr>
        <p:txBody>
          <a:bodyPr>
            <a:normAutofit fontScale="90000"/>
          </a:bodyPr>
          <a:lstStyle/>
          <a:p>
            <a:r>
              <a:rPr lang="en-US" dirty="0" smtClean="0"/>
              <a:t>The Mission of the WCTP</a:t>
            </a:r>
            <a:endParaRPr lang="en-US" dirty="0"/>
          </a:p>
        </p:txBody>
      </p:sp>
      <p:pic>
        <p:nvPicPr>
          <p:cNvPr id="4" name="Picture 3" descr="Screen Shot 2016-04-29 at 8.30.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7" y="2050348"/>
            <a:ext cx="9037406" cy="3703540"/>
          </a:xfrm>
          <a:prstGeom prst="rect">
            <a:avLst/>
          </a:prstGeom>
        </p:spPr>
      </p:pic>
    </p:spTree>
    <p:extLst>
      <p:ext uri="{BB962C8B-B14F-4D97-AF65-F5344CB8AC3E}">
        <p14:creationId xmlns:p14="http://schemas.microsoft.com/office/powerpoint/2010/main" val="40657065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You don’t want to do this alone!</a:t>
            </a:r>
            <a:endParaRPr lang="en-US" dirty="0"/>
          </a:p>
        </p:txBody>
      </p:sp>
      <p:pic>
        <p:nvPicPr>
          <p:cNvPr id="4" name="Picture 3" descr="busy-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35" y="1351660"/>
            <a:ext cx="6704445" cy="4463749"/>
          </a:xfrm>
          <a:prstGeom prst="rect">
            <a:avLst/>
          </a:prstGeom>
        </p:spPr>
      </p:pic>
    </p:spTree>
    <p:extLst>
      <p:ext uri="{BB962C8B-B14F-4D97-AF65-F5344CB8AC3E}">
        <p14:creationId xmlns:p14="http://schemas.microsoft.com/office/powerpoint/2010/main" val="6463578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4616648"/>
          </a:xfrm>
        </p:spPr>
        <p:txBody>
          <a:bodyPr>
            <a:normAutofit lnSpcReduction="10000"/>
          </a:bodyPr>
          <a:lstStyle/>
          <a:p>
            <a:pPr marL="0" lvl="0" indent="0">
              <a:buNone/>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 (available for most certificates)</a:t>
            </a:r>
            <a:endParaRPr lang="en-US" sz="2000" b="1" dirty="0">
              <a:solidFill>
                <a:srgbClr val="FF0000"/>
              </a:solidFill>
            </a:endParaRPr>
          </a:p>
          <a:p>
            <a:r>
              <a:rPr lang="en-US" sz="2000" dirty="0" smtClean="0"/>
              <a:t>Meets </a:t>
            </a:r>
            <a:r>
              <a:rPr lang="en-US" sz="2000" dirty="0"/>
              <a:t>twice a month on Tuesdays from 5:00 to 7:00 p.m.</a:t>
            </a:r>
          </a:p>
          <a:p>
            <a:r>
              <a:rPr lang="en-US" sz="2000" dirty="0" smtClean="0"/>
              <a:t>Available </a:t>
            </a:r>
            <a:r>
              <a:rPr lang="en-US" sz="2000" dirty="0"/>
              <a:t>at Tupelo, Oxford, </a:t>
            </a:r>
            <a:r>
              <a:rPr lang="en-US" sz="2000" dirty="0" err="1"/>
              <a:t>DeSoto</a:t>
            </a:r>
            <a:r>
              <a:rPr lang="en-US" sz="2000" dirty="0"/>
              <a:t>, and Grenada</a:t>
            </a:r>
          </a:p>
          <a:p>
            <a:pPr marL="0" indent="0">
              <a:buNone/>
            </a:pPr>
            <a:r>
              <a:rPr lang="en-US" sz="2000" dirty="0"/>
              <a:t> </a:t>
            </a:r>
          </a:p>
          <a:p>
            <a:pPr marL="0" indent="0">
              <a:buNone/>
            </a:pPr>
            <a:r>
              <a:rPr lang="en-US" sz="2000" b="1" dirty="0" smtClean="0">
                <a:solidFill>
                  <a:srgbClr val="FF0000"/>
                </a:solidFill>
              </a:rPr>
              <a:t>Online (Location do NOT matter) </a:t>
            </a:r>
          </a:p>
          <a:p>
            <a:r>
              <a:rPr lang="en-US" sz="2000" b="1" dirty="0" smtClean="0"/>
              <a:t>WCTP 601 </a:t>
            </a:r>
            <a:r>
              <a:rPr lang="en-US" sz="2000" dirty="0" smtClean="0"/>
              <a:t>Includes </a:t>
            </a:r>
            <a:r>
              <a:rPr lang="en-US" sz="2000" dirty="0"/>
              <a:t>modules for all four components, </a:t>
            </a:r>
            <a:r>
              <a:rPr lang="en-US" sz="2000" dirty="0" smtClean="0"/>
              <a:t>syllabus</a:t>
            </a:r>
            <a:r>
              <a:rPr lang="en-US" sz="2000" dirty="0"/>
              <a:t>,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r>
              <a:rPr lang="en-US" sz="2000" b="1" dirty="0" smtClean="0">
                <a:solidFill>
                  <a:srgbClr val="000000"/>
                </a:solidFill>
              </a:rPr>
              <a:t>Specifically designed for:  the busy teacher who is unable to attend face-to-face meetings, the teacher who lives too far to drive to mentoring, or the teacher that wants to go at their own pace. </a:t>
            </a:r>
            <a:br>
              <a:rPr lang="en-US" sz="2000" b="1" dirty="0" smtClean="0">
                <a:solidFill>
                  <a:srgbClr val="000000"/>
                </a:solidFill>
              </a:rPr>
            </a:br>
            <a:endParaRPr lang="en-US" sz="2000" dirty="0"/>
          </a:p>
          <a:p>
            <a:endParaRPr lang="en-US" sz="2000" dirty="0"/>
          </a:p>
        </p:txBody>
      </p:sp>
    </p:spTree>
    <p:extLst>
      <p:ext uri="{BB962C8B-B14F-4D97-AF65-F5344CB8AC3E}">
        <p14:creationId xmlns:p14="http://schemas.microsoft.com/office/powerpoint/2010/main" val="20778876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dirty="0"/>
          </a:p>
        </p:txBody>
      </p:sp>
      <p:pic>
        <p:nvPicPr>
          <p:cNvPr id="4" name="Picture 3" descr="Screen Shot 2018-02-22 at 10.14.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82"/>
            <a:ext cx="9144001" cy="6745818"/>
          </a:xfrm>
          <a:prstGeom prst="rect">
            <a:avLst/>
          </a:prstGeom>
        </p:spPr>
      </p:pic>
      <p:sp>
        <p:nvSpPr>
          <p:cNvPr id="6" name="TextBox 5"/>
          <p:cNvSpPr txBox="1"/>
          <p:nvPr/>
        </p:nvSpPr>
        <p:spPr>
          <a:xfrm>
            <a:off x="529167" y="677333"/>
            <a:ext cx="1778000" cy="523220"/>
          </a:xfrm>
          <a:prstGeom prst="rect">
            <a:avLst/>
          </a:prstGeom>
          <a:noFill/>
        </p:spPr>
        <p:txBody>
          <a:bodyPr wrap="square" rtlCol="0">
            <a:spAutoFit/>
          </a:bodyPr>
          <a:lstStyle/>
          <a:p>
            <a:r>
              <a:rPr lang="en-US" sz="2800" b="1" dirty="0" smtClean="0"/>
              <a:t>WCTP 601</a:t>
            </a:r>
            <a:endParaRPr lang="en-US" sz="2800" b="1" dirty="0"/>
          </a:p>
        </p:txBody>
      </p:sp>
      <p:sp>
        <p:nvSpPr>
          <p:cNvPr id="5" name="TextBox 4"/>
          <p:cNvSpPr txBox="1"/>
          <p:nvPr/>
        </p:nvSpPr>
        <p:spPr>
          <a:xfrm>
            <a:off x="6445534" y="500338"/>
            <a:ext cx="1924040" cy="923330"/>
          </a:xfrm>
          <a:prstGeom prst="rect">
            <a:avLst/>
          </a:prstGeom>
          <a:noFill/>
        </p:spPr>
        <p:txBody>
          <a:bodyPr wrap="square" rtlCol="0">
            <a:spAutoFit/>
          </a:bodyPr>
          <a:lstStyle/>
          <a:p>
            <a:r>
              <a:rPr lang="en-US" dirty="0" smtClean="0"/>
              <a:t>ONLY Available at The University of Mississippi</a:t>
            </a:r>
            <a:endParaRPr lang="en-US" dirty="0"/>
          </a:p>
        </p:txBody>
      </p:sp>
    </p:spTree>
    <p:extLst>
      <p:ext uri="{BB962C8B-B14F-4D97-AF65-F5344CB8AC3E}">
        <p14:creationId xmlns:p14="http://schemas.microsoft.com/office/powerpoint/2010/main" val="33434070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lack Oblique"/>
                <a:cs typeface="Avenir Black Oblique"/>
              </a:rPr>
              <a:t>NEW</a:t>
            </a:r>
            <a:endParaRPr lang="en-US" dirty="0">
              <a:latin typeface="Avenir Black Oblique"/>
              <a:cs typeface="Avenir Black Oblique"/>
            </a:endParaRPr>
          </a:p>
        </p:txBody>
      </p:sp>
      <p:sp>
        <p:nvSpPr>
          <p:cNvPr id="3" name="Content Placeholder 2"/>
          <p:cNvSpPr>
            <a:spLocks noGrp="1"/>
          </p:cNvSpPr>
          <p:nvPr>
            <p:ph idx="1"/>
          </p:nvPr>
        </p:nvSpPr>
        <p:spPr/>
        <p:txBody>
          <a:bodyPr/>
          <a:lstStyle/>
          <a:p>
            <a:pPr marL="0" indent="0" algn="ctr">
              <a:buNone/>
            </a:pPr>
            <a:r>
              <a:rPr lang="en-US" sz="4000" b="1" dirty="0" smtClean="0"/>
              <a:t>We’ve added a Zoom Library!</a:t>
            </a:r>
          </a:p>
          <a:p>
            <a:pPr marL="0" indent="0">
              <a:buNone/>
            </a:pPr>
            <a:endParaRPr lang="en-US" dirty="0"/>
          </a:p>
          <a:p>
            <a:pPr marL="0" indent="0">
              <a:buNone/>
            </a:pPr>
            <a:r>
              <a:rPr lang="en-US" b="1" dirty="0" smtClean="0"/>
              <a:t>What’s that? </a:t>
            </a:r>
            <a:r>
              <a:rPr lang="en-US" dirty="0" smtClean="0"/>
              <a:t>Instructional videos that you can watch about all topics National Boards!!! If you don’t see a video about a topic, ask us, and we’ll create one for you!</a:t>
            </a:r>
            <a:endParaRPr lang="en-US" dirty="0"/>
          </a:p>
        </p:txBody>
      </p:sp>
    </p:spTree>
    <p:extLst>
      <p:ext uri="{BB962C8B-B14F-4D97-AF65-F5344CB8AC3E}">
        <p14:creationId xmlns:p14="http://schemas.microsoft.com/office/powerpoint/2010/main" val="22525628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pPr algn="ctr"/>
            <a:r>
              <a:rPr lang="en-US" dirty="0" smtClean="0"/>
              <a:t>WCTP 601</a:t>
            </a:r>
            <a:endParaRPr lang="en-US" dirty="0"/>
          </a:p>
        </p:txBody>
      </p:sp>
      <p:sp>
        <p:nvSpPr>
          <p:cNvPr id="3" name="Text Placeholder 2"/>
          <p:cNvSpPr>
            <a:spLocks noGrp="1"/>
          </p:cNvSpPr>
          <p:nvPr>
            <p:ph idx="1"/>
          </p:nvPr>
        </p:nvSpPr>
        <p:spPr/>
        <p:txBody>
          <a:bodyPr/>
          <a:lstStyle/>
          <a:p>
            <a:endParaRPr lang="en-US"/>
          </a:p>
        </p:txBody>
      </p:sp>
      <p:pic>
        <p:nvPicPr>
          <p:cNvPr id="4" name="Picture 3" descr="Screen Shot 2017-04-01 at 8.10.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03" y="1223033"/>
            <a:ext cx="8942730" cy="5634967"/>
          </a:xfrm>
          <a:prstGeom prst="rect">
            <a:avLst/>
          </a:prstGeom>
        </p:spPr>
      </p:pic>
    </p:spTree>
    <p:extLst>
      <p:ext uri="{BB962C8B-B14F-4D97-AF65-F5344CB8AC3E}">
        <p14:creationId xmlns:p14="http://schemas.microsoft.com/office/powerpoint/2010/main" val="20778984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601</a:t>
            </a:r>
            <a:endParaRPr lang="en-US" dirty="0"/>
          </a:p>
        </p:txBody>
      </p:sp>
      <p:sp>
        <p:nvSpPr>
          <p:cNvPr id="3" name="Text Placeholder 2"/>
          <p:cNvSpPr>
            <a:spLocks noGrp="1"/>
          </p:cNvSpPr>
          <p:nvPr>
            <p:ph idx="1"/>
          </p:nvPr>
        </p:nvSpPr>
        <p:spPr>
          <a:xfrm>
            <a:off x="201269" y="1408094"/>
            <a:ext cx="8741460" cy="4422769"/>
          </a:xfrm>
        </p:spPr>
        <p:txBody>
          <a:bodyPr>
            <a:noAutofit/>
          </a:bodyPr>
          <a:lstStyle/>
          <a:p>
            <a:pPr marL="342900" indent="-342900">
              <a:buFont typeface="Arial"/>
              <a:buChar char="•"/>
            </a:pPr>
            <a:r>
              <a:rPr lang="en-US" sz="2800" dirty="0" smtClean="0"/>
              <a:t>Blackboard Course</a:t>
            </a:r>
          </a:p>
          <a:p>
            <a:pPr marL="342900" indent="-342900">
              <a:buFont typeface="Arial"/>
              <a:buChar char="•"/>
            </a:pPr>
            <a:r>
              <a:rPr lang="en-US" sz="2800" dirty="0" smtClean="0"/>
              <a:t>Step-by-Step</a:t>
            </a:r>
          </a:p>
          <a:p>
            <a:pPr marL="342900" indent="-342900">
              <a:buFont typeface="Arial"/>
              <a:buChar char="•"/>
            </a:pPr>
            <a:r>
              <a:rPr lang="en-US" sz="2800" dirty="0" smtClean="0"/>
              <a:t>Self-paced</a:t>
            </a:r>
          </a:p>
          <a:p>
            <a:pPr marL="342900" indent="-342900">
              <a:buFont typeface="Arial"/>
              <a:buChar char="•"/>
            </a:pPr>
            <a:r>
              <a:rPr lang="en-US" sz="2800" dirty="0" smtClean="0"/>
              <a:t>Includes a module on each component</a:t>
            </a:r>
          </a:p>
          <a:p>
            <a:pPr marL="342900" indent="-342900">
              <a:buFont typeface="Arial"/>
              <a:buChar char="•"/>
            </a:pPr>
            <a:r>
              <a:rPr lang="en-US" sz="2800" dirty="0" smtClean="0"/>
              <a:t>Includes embedded: Professional development, </a:t>
            </a:r>
            <a:r>
              <a:rPr lang="en-US" sz="2800" dirty="0" err="1" smtClean="0"/>
              <a:t>PowerPoints</a:t>
            </a:r>
            <a:r>
              <a:rPr lang="en-US" sz="2800" dirty="0" smtClean="0"/>
              <a:t>, Videos, Pedagogical building activities, Semester timelines, Suggested assignments, suggested deadlines, and more</a:t>
            </a:r>
          </a:p>
          <a:p>
            <a:pPr marL="342900" indent="-342900">
              <a:buFont typeface="Arial"/>
              <a:buChar char="•"/>
            </a:pPr>
            <a:r>
              <a:rPr lang="en-US" sz="2800" dirty="0" smtClean="0"/>
              <a:t>ALL our candidates are enrolled</a:t>
            </a:r>
          </a:p>
          <a:p>
            <a:pPr marL="342900" indent="-342900">
              <a:buFont typeface="Arial"/>
              <a:buChar char="•"/>
            </a:pPr>
            <a:r>
              <a:rPr lang="en-US" sz="2800" b="1" dirty="0" smtClean="0">
                <a:solidFill>
                  <a:srgbClr val="FF0000"/>
                </a:solidFill>
              </a:rPr>
              <a:t>Only available at The University of Mississippi. Developed in partnership with Stanford University.</a:t>
            </a:r>
            <a:endParaRPr lang="en-US" sz="2800" b="1" dirty="0">
              <a:solidFill>
                <a:srgbClr val="FF0000"/>
              </a:solidFill>
            </a:endParaRPr>
          </a:p>
        </p:txBody>
      </p:sp>
    </p:spTree>
    <p:extLst>
      <p:ext uri="{BB962C8B-B14F-4D97-AF65-F5344CB8AC3E}">
        <p14:creationId xmlns:p14="http://schemas.microsoft.com/office/powerpoint/2010/main" val="217947068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0387" y="312729"/>
            <a:ext cx="7772400" cy="1440180"/>
          </a:xfrm>
        </p:spPr>
        <p:txBody>
          <a:bodyPr/>
          <a:lstStyle/>
          <a:p>
            <a:pPr eaLnBrk="1" hangingPunct="1">
              <a:defRPr/>
            </a:pPr>
            <a:r>
              <a:rPr lang="en-US" dirty="0" smtClean="0"/>
              <a:t>The Mission of NBPTS</a:t>
            </a:r>
          </a:p>
        </p:txBody>
      </p:sp>
      <p:sp>
        <p:nvSpPr>
          <p:cNvPr id="5123" name="Rectangle 3"/>
          <p:cNvSpPr>
            <a:spLocks noGrp="1" noChangeArrowheads="1"/>
          </p:cNvSpPr>
          <p:nvPr>
            <p:ph idx="1"/>
          </p:nvPr>
        </p:nvSpPr>
        <p:spPr>
          <a:xfrm>
            <a:off x="434912" y="1949683"/>
            <a:ext cx="8223267" cy="4419600"/>
          </a:xfrm>
        </p:spPr>
        <p:txBody>
          <a:bodyPr>
            <a:normAutofit fontScale="85000" lnSpcReduction="10000"/>
          </a:bodyPr>
          <a:lstStyle/>
          <a:p>
            <a:pPr eaLnBrk="1" hangingPunct="1">
              <a:lnSpc>
                <a:spcPct val="90000"/>
              </a:lnSpc>
            </a:pPr>
            <a:r>
              <a:rPr lang="en-US" dirty="0" smtClean="0">
                <a:latin typeface="Arial" charset="0"/>
              </a:rPr>
              <a:t>Maintain high and rigorous standards for what accomplished teachers should know and be able to do.</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Provide a national voluntary system certifying teachers who meet these standards. (</a:t>
            </a:r>
            <a:r>
              <a:rPr lang="en-US" dirty="0" smtClean="0">
                <a:solidFill>
                  <a:srgbClr val="FF0000"/>
                </a:solidFill>
                <a:latin typeface="Arial" charset="0"/>
              </a:rPr>
              <a:t>Mississippi’s merit pay system for teachers.</a:t>
            </a:r>
            <a:r>
              <a:rPr lang="en-US" dirty="0" smtClean="0">
                <a:latin typeface="Arial" charset="0"/>
              </a:rPr>
              <a:t>)</a:t>
            </a:r>
          </a:p>
          <a:p>
            <a:pPr eaLnBrk="1" hangingPunct="1">
              <a:lnSpc>
                <a:spcPct val="90000"/>
              </a:lnSpc>
            </a:pPr>
            <a:endParaRPr lang="en-US" dirty="0" smtClean="0">
              <a:latin typeface="Arial" charset="0"/>
            </a:endParaRPr>
          </a:p>
          <a:p>
            <a:pPr eaLnBrk="1" hangingPunct="1">
              <a:lnSpc>
                <a:spcPct val="90000"/>
              </a:lnSpc>
            </a:pPr>
            <a:r>
              <a:rPr lang="en-US" dirty="0" smtClean="0">
                <a:latin typeface="Arial" charset="0"/>
              </a:rPr>
              <a:t>Advocate related education reforms to integrate National Board Certification in American education and capitalize on the expertise of National Board Certified Teachers.</a:t>
            </a:r>
          </a:p>
        </p:txBody>
      </p:sp>
    </p:spTree>
    <p:extLst>
      <p:ext uri="{BB962C8B-B14F-4D97-AF65-F5344CB8AC3E}">
        <p14:creationId xmlns:p14="http://schemas.microsoft.com/office/powerpoint/2010/main" val="411449031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with WCTP 601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first receive your WCTP login information, login and watch the short video that corresponds with the type of candidate that you are: Face-to-Face, Online, or Advanced.</a:t>
            </a:r>
          </a:p>
          <a:p>
            <a:r>
              <a:rPr lang="en-US" dirty="0" smtClean="0"/>
              <a:t>Print out the </a:t>
            </a:r>
            <a:r>
              <a:rPr lang="en-US" i="1" dirty="0" smtClean="0">
                <a:solidFill>
                  <a:srgbClr val="FF0000"/>
                </a:solidFill>
              </a:rPr>
              <a:t>Candidate’s Survival Guide</a:t>
            </a:r>
            <a:r>
              <a:rPr lang="en-US" dirty="0" smtClean="0">
                <a:solidFill>
                  <a:srgbClr val="FF0000"/>
                </a:solidFill>
              </a:rPr>
              <a:t> </a:t>
            </a:r>
            <a:r>
              <a:rPr lang="en-US" dirty="0" smtClean="0"/>
              <a:t>and the </a:t>
            </a:r>
            <a:r>
              <a:rPr lang="en-US" i="1" dirty="0" smtClean="0">
                <a:solidFill>
                  <a:srgbClr val="FF0000"/>
                </a:solidFill>
              </a:rPr>
              <a:t>WCTP 601 at a Glance</a:t>
            </a:r>
            <a:r>
              <a:rPr lang="en-US" dirty="0" smtClean="0"/>
              <a:t>, the course’s Table of Contents</a:t>
            </a:r>
          </a:p>
          <a:p>
            <a:pPr marL="0" indent="0">
              <a:buNone/>
            </a:pPr>
            <a:endParaRPr lang="en-US" dirty="0"/>
          </a:p>
          <a:p>
            <a:pPr marL="0" indent="0" algn="ctr">
              <a:buNone/>
            </a:pPr>
            <a:r>
              <a:rPr lang="en-US" b="1" dirty="0" smtClean="0">
                <a:solidFill>
                  <a:srgbClr val="FF0000"/>
                </a:solidFill>
              </a:rPr>
              <a:t>It’s ESSENTIONAL that you start off </a:t>
            </a:r>
            <a:br>
              <a:rPr lang="en-US" b="1" dirty="0" smtClean="0">
                <a:solidFill>
                  <a:srgbClr val="FF0000"/>
                </a:solidFill>
              </a:rPr>
            </a:br>
            <a:r>
              <a:rPr lang="en-US" b="1" dirty="0" smtClean="0">
                <a:solidFill>
                  <a:srgbClr val="FF0000"/>
                </a:solidFill>
              </a:rPr>
              <a:t>by watching this video. </a:t>
            </a:r>
            <a:endParaRPr lang="en-US" b="1" dirty="0">
              <a:solidFill>
                <a:srgbClr val="FF0000"/>
              </a:solidFill>
            </a:endParaRPr>
          </a:p>
        </p:txBody>
      </p:sp>
    </p:spTree>
    <p:extLst>
      <p:ext uri="{BB962C8B-B14F-4D97-AF65-F5344CB8AC3E}">
        <p14:creationId xmlns:p14="http://schemas.microsoft.com/office/powerpoint/2010/main" val="14912597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What is </a:t>
            </a:r>
            <a:r>
              <a:rPr lang="en-US" dirty="0"/>
              <a:t>Online </a:t>
            </a:r>
            <a:r>
              <a:rPr lang="en-US" dirty="0" smtClean="0"/>
              <a:t>Mentoring</a:t>
            </a:r>
            <a:br>
              <a:rPr lang="en-US" dirty="0" smtClean="0"/>
            </a:br>
            <a:r>
              <a:rPr lang="en-US" sz="2700" u="sng" dirty="0">
                <a:hlinkClick r:id="rId2"/>
              </a:rPr>
              <a:t>http://wctp.olemiss.edu/online-candidates-3/</a:t>
            </a:r>
            <a:r>
              <a:rPr lang="en-US" sz="2700" dirty="0"/>
              <a:t/>
            </a:r>
            <a:br>
              <a:rPr lang="en-US" sz="2700" dirty="0"/>
            </a:b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fontScale="70000" lnSpcReduction="20000"/>
          </a:bodyPr>
          <a:lstStyle/>
          <a:p>
            <a:r>
              <a:rPr lang="en-US" dirty="0" smtClean="0"/>
              <a:t>Candidate support provided in the comfort of your home at your speed and pace</a:t>
            </a:r>
          </a:p>
          <a:p>
            <a:r>
              <a:rPr lang="en-US" dirty="0" smtClean="0"/>
              <a:t>Candidates follow an online protocol in order to assure they still receive high quality candidate support  (Candidates complete the outlined assignments and submit them to their mentors. Mentors complete the feedback forms and return the assignments)</a:t>
            </a:r>
          </a:p>
          <a:p>
            <a:r>
              <a:rPr lang="en-US" dirty="0"/>
              <a:t>WCTP 601 and National Board documents are used as the </a:t>
            </a:r>
            <a:r>
              <a:rPr lang="en-US" dirty="0" smtClean="0"/>
              <a:t>curriculum. There </a:t>
            </a:r>
            <a:r>
              <a:rPr lang="en-US" dirty="0"/>
              <a:t>is a module for each component in  WCTP 601</a:t>
            </a:r>
            <a:r>
              <a:rPr lang="en-US" dirty="0" smtClean="0"/>
              <a:t>. Each </a:t>
            </a:r>
            <a:r>
              <a:rPr lang="en-US" dirty="0"/>
              <a:t>module contains five assignments. </a:t>
            </a:r>
            <a:endParaRPr lang="en-US" dirty="0" smtClean="0"/>
          </a:p>
          <a:p>
            <a:r>
              <a:rPr lang="en-US" dirty="0" smtClean="0"/>
              <a:t>Candidates and mentors meet via Zoom and exchange work and notes through </a:t>
            </a:r>
            <a:r>
              <a:rPr lang="en-US" dirty="0" smtClean="0"/>
              <a:t>email. This starts fall 2019.</a:t>
            </a:r>
            <a:endParaRPr lang="en-US" dirty="0" smtClean="0"/>
          </a:p>
          <a:p>
            <a:endParaRPr lang="en-US" dirty="0" smtClean="0"/>
          </a:p>
          <a:p>
            <a:pPr marL="0" indent="0">
              <a:buNone/>
            </a:pPr>
            <a:r>
              <a:rPr lang="en-US" b="1" dirty="0" smtClean="0"/>
              <a:t>What Online Mentoring is Not</a:t>
            </a:r>
          </a:p>
          <a:p>
            <a:r>
              <a:rPr lang="en-US" dirty="0" smtClean="0"/>
              <a:t>Candidates work all alone, complete a whole component, and then email it to their mentor </a:t>
            </a:r>
            <a:endParaRPr lang="en-US" dirty="0" smtClean="0"/>
          </a:p>
        </p:txBody>
      </p:sp>
    </p:spTree>
    <p:extLst>
      <p:ext uri="{BB962C8B-B14F-4D97-AF65-F5344CB8AC3E}">
        <p14:creationId xmlns:p14="http://schemas.microsoft.com/office/powerpoint/2010/main" val="21911256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807"/>
            <a:ext cx="8229600" cy="1143000"/>
          </a:xfrm>
        </p:spPr>
        <p:txBody>
          <a:bodyPr>
            <a:normAutofit fontScale="90000"/>
          </a:bodyPr>
          <a:lstStyle/>
          <a:p>
            <a:r>
              <a:rPr lang="en-US" dirty="0" smtClean="0"/>
              <a:t>Face-to-Face Mentoring</a:t>
            </a:r>
            <a:br>
              <a:rPr lang="en-US" dirty="0" smtClean="0"/>
            </a:br>
            <a:r>
              <a:rPr lang="en-US" sz="3100" u="sng" dirty="0">
                <a:hlinkClick r:id="rId2"/>
              </a:rPr>
              <a:t>http://wctp.olemiss.edu/face-to-face-candidates-2/</a:t>
            </a:r>
            <a:r>
              <a:rPr lang="en-US" sz="3100" dirty="0"/>
              <a:t/>
            </a:r>
            <a:br>
              <a:rPr lang="en-US" sz="3100" dirty="0"/>
            </a:br>
            <a:endParaRPr lang="en-US" sz="3100" dirty="0"/>
          </a:p>
        </p:txBody>
      </p:sp>
      <p:sp>
        <p:nvSpPr>
          <p:cNvPr id="3" name="Content Placeholder 2"/>
          <p:cNvSpPr>
            <a:spLocks noGrp="1"/>
          </p:cNvSpPr>
          <p:nvPr>
            <p:ph idx="1"/>
          </p:nvPr>
        </p:nvSpPr>
        <p:spPr>
          <a:xfrm>
            <a:off x="457200" y="2042807"/>
            <a:ext cx="8229600" cy="4525963"/>
          </a:xfrm>
        </p:spPr>
        <p:txBody>
          <a:bodyPr>
            <a:normAutofit lnSpcReduction="10000"/>
          </a:bodyPr>
          <a:lstStyle/>
          <a:p>
            <a:r>
              <a:rPr lang="en-US" dirty="0" smtClean="0"/>
              <a:t>Meets twice a month for two hours</a:t>
            </a:r>
          </a:p>
          <a:p>
            <a:r>
              <a:rPr lang="en-US" dirty="0" smtClean="0"/>
              <a:t>Groups typically range in size from 3 to 10 people</a:t>
            </a:r>
          </a:p>
          <a:p>
            <a:r>
              <a:rPr lang="en-US" dirty="0" smtClean="0"/>
              <a:t>Group discussion and sharing of ideas</a:t>
            </a:r>
          </a:p>
          <a:p>
            <a:r>
              <a:rPr lang="en-US" dirty="0" smtClean="0"/>
              <a:t>Candidates also use WCTP 601</a:t>
            </a:r>
          </a:p>
          <a:p>
            <a:r>
              <a:rPr lang="en-US" dirty="0" smtClean="0"/>
              <a:t>Meetings for most certificate areas in Tupelo, Oxford, Southaven, Madison (Madison County only mentors Madison County teachers), and Grenada.</a:t>
            </a:r>
            <a:endParaRPr lang="en-US" dirty="0"/>
          </a:p>
        </p:txBody>
      </p:sp>
    </p:spTree>
    <p:extLst>
      <p:ext uri="{BB962C8B-B14F-4D97-AF65-F5344CB8AC3E}">
        <p14:creationId xmlns:p14="http://schemas.microsoft.com/office/powerpoint/2010/main" val="22062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Webinars</a:t>
            </a:r>
            <a:endParaRPr lang="en-US" dirty="0"/>
          </a:p>
        </p:txBody>
      </p:sp>
      <p:sp>
        <p:nvSpPr>
          <p:cNvPr id="3" name="Content Placeholder 2"/>
          <p:cNvSpPr>
            <a:spLocks noGrp="1"/>
          </p:cNvSpPr>
          <p:nvPr>
            <p:ph idx="1"/>
          </p:nvPr>
        </p:nvSpPr>
        <p:spPr/>
        <p:txBody>
          <a:bodyPr>
            <a:normAutofit fontScale="92500"/>
          </a:bodyPr>
          <a:lstStyle/>
          <a:p>
            <a:r>
              <a:rPr lang="en-US" dirty="0" smtClean="0"/>
              <a:t>NEW resource staring in spring 2019! Webinars </a:t>
            </a:r>
          </a:p>
          <a:p>
            <a:r>
              <a:rPr lang="en-US" dirty="0" smtClean="0"/>
              <a:t>Create a </a:t>
            </a:r>
            <a:r>
              <a:rPr lang="en-US" dirty="0"/>
              <a:t>FREE account at </a:t>
            </a:r>
            <a:r>
              <a:rPr lang="en-US" dirty="0">
                <a:hlinkClick r:id="rId2"/>
              </a:rPr>
              <a:t>https://</a:t>
            </a:r>
            <a:r>
              <a:rPr lang="en-US" dirty="0" smtClean="0">
                <a:hlinkClick r:id="rId2"/>
              </a:rPr>
              <a:t>zoom.us</a:t>
            </a:r>
            <a:endParaRPr lang="en-US" dirty="0" smtClean="0"/>
          </a:p>
          <a:p>
            <a:r>
              <a:rPr lang="en-US" dirty="0" smtClean="0"/>
              <a:t>Once you are accepted as a candidate by the WCTP (we accept all Mississippi teachers that complete all our participation terms), you will be given a Zoom meeting number </a:t>
            </a:r>
          </a:p>
          <a:p>
            <a:r>
              <a:rPr lang="en-US" dirty="0" smtClean="0"/>
              <a:t>You simply will login, click “Join Meeting”, enter the number and you’ll find us there sharing important resources and information </a:t>
            </a:r>
            <a:endParaRPr lang="en-US" dirty="0"/>
          </a:p>
        </p:txBody>
      </p:sp>
    </p:spTree>
    <p:extLst>
      <p:ext uri="{BB962C8B-B14F-4D97-AF65-F5344CB8AC3E}">
        <p14:creationId xmlns:p14="http://schemas.microsoft.com/office/powerpoint/2010/main" val="18853641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Webinar? </a:t>
            </a:r>
            <a:endParaRPr lang="en-US" dirty="0"/>
          </a:p>
        </p:txBody>
      </p:sp>
      <p:sp>
        <p:nvSpPr>
          <p:cNvPr id="3" name="Content Placeholder 2"/>
          <p:cNvSpPr>
            <a:spLocks noGrp="1"/>
          </p:cNvSpPr>
          <p:nvPr>
            <p:ph idx="1"/>
          </p:nvPr>
        </p:nvSpPr>
        <p:spPr/>
        <p:txBody>
          <a:bodyPr/>
          <a:lstStyle/>
          <a:p>
            <a:r>
              <a:rPr lang="en-US" dirty="0" smtClean="0"/>
              <a:t>A virtual meeting</a:t>
            </a:r>
          </a:p>
          <a:p>
            <a:r>
              <a:rPr lang="en-US" dirty="0" smtClean="0"/>
              <a:t>There is a host or a presenter, the WCTP, and we will lead a presentation by sharing our screen.</a:t>
            </a:r>
          </a:p>
          <a:p>
            <a:r>
              <a:rPr lang="en-US" dirty="0" smtClean="0"/>
              <a:t>You basically attend training in the comfort of your home. (Online mentoring also uses Zoom!)</a:t>
            </a:r>
          </a:p>
          <a:p>
            <a:endParaRPr lang="en-US" dirty="0"/>
          </a:p>
        </p:txBody>
      </p:sp>
    </p:spTree>
    <p:extLst>
      <p:ext uri="{BB962C8B-B14F-4D97-AF65-F5344CB8AC3E}">
        <p14:creationId xmlns:p14="http://schemas.microsoft.com/office/powerpoint/2010/main" val="784237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06"/>
            <a:ext cx="8229600" cy="1143000"/>
          </a:xfrm>
        </p:spPr>
        <p:txBody>
          <a:bodyPr>
            <a:normAutofit fontScale="90000"/>
          </a:bodyPr>
          <a:lstStyle/>
          <a:p>
            <a:r>
              <a:rPr lang="en-US" dirty="0" smtClean="0"/>
              <a:t>Login and watch ANYWHERE on a computer, tablet or phone</a:t>
            </a:r>
            <a:endParaRPr lang="en-US" dirty="0"/>
          </a:p>
        </p:txBody>
      </p:sp>
      <p:pic>
        <p:nvPicPr>
          <p:cNvPr id="7" name="Picture 6" descr="sebin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9" y="4223166"/>
            <a:ext cx="3492500" cy="2324100"/>
          </a:xfrm>
          <a:prstGeom prst="rect">
            <a:avLst/>
          </a:prstGeom>
        </p:spPr>
      </p:pic>
      <p:pic>
        <p:nvPicPr>
          <p:cNvPr id="4" name="Content Placeholder 3" descr="zoom.jp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a:xfrm>
            <a:off x="4345707" y="2039739"/>
            <a:ext cx="4798293" cy="2638876"/>
          </a:xfrm>
        </p:spPr>
      </p:pic>
      <p:pic>
        <p:nvPicPr>
          <p:cNvPr id="5" name="Picture 4" descr="zoo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05" y="1590832"/>
            <a:ext cx="5430002" cy="2837614"/>
          </a:xfrm>
          <a:prstGeom prst="rect">
            <a:avLst/>
          </a:prstGeom>
        </p:spPr>
      </p:pic>
      <p:sp>
        <p:nvSpPr>
          <p:cNvPr id="8" name="TextBox 7"/>
          <p:cNvSpPr txBox="1"/>
          <p:nvPr/>
        </p:nvSpPr>
        <p:spPr>
          <a:xfrm>
            <a:off x="4810100" y="5080356"/>
            <a:ext cx="3876700" cy="923330"/>
          </a:xfrm>
          <a:prstGeom prst="rect">
            <a:avLst/>
          </a:prstGeom>
          <a:noFill/>
        </p:spPr>
        <p:txBody>
          <a:bodyPr wrap="square" rtlCol="0">
            <a:spAutoFit/>
          </a:bodyPr>
          <a:lstStyle/>
          <a:p>
            <a:r>
              <a:rPr lang="en-US" dirty="0" smtClean="0"/>
              <a:t>Webinars take place on Monday evening from 5:00 – 6:00. Topics and dates will provided by your mentor.</a:t>
            </a:r>
            <a:endParaRPr lang="en-US" dirty="0"/>
          </a:p>
        </p:txBody>
      </p:sp>
    </p:spTree>
    <p:extLst>
      <p:ext uri="{BB962C8B-B14F-4D97-AF65-F5344CB8AC3E}">
        <p14:creationId xmlns:p14="http://schemas.microsoft.com/office/powerpoint/2010/main" val="35912799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972" y="404119"/>
            <a:ext cx="7869323" cy="1077218"/>
          </a:xfrm>
          <a:prstGeom prst="rect">
            <a:avLst/>
          </a:prstGeom>
          <a:noFill/>
        </p:spPr>
        <p:txBody>
          <a:bodyPr wrap="square" rtlCol="0">
            <a:spAutoFit/>
          </a:bodyPr>
          <a:lstStyle/>
          <a:p>
            <a:pPr algn="ctr"/>
            <a:r>
              <a:rPr lang="en-US" sz="3200" b="1" dirty="0" smtClean="0"/>
              <a:t>What Does Candidate Support </a:t>
            </a:r>
            <a:br>
              <a:rPr lang="en-US" sz="3200" b="1" dirty="0" smtClean="0"/>
            </a:br>
            <a:r>
              <a:rPr lang="en-US" sz="3200" b="1" dirty="0" smtClean="0"/>
              <a:t>Cost at Ole Miss?</a:t>
            </a:r>
            <a:endParaRPr lang="en-US" sz="3200" b="1" dirty="0"/>
          </a:p>
        </p:txBody>
      </p:sp>
      <p:sp>
        <p:nvSpPr>
          <p:cNvPr id="4" name="TextBox 3"/>
          <p:cNvSpPr txBox="1"/>
          <p:nvPr/>
        </p:nvSpPr>
        <p:spPr>
          <a:xfrm>
            <a:off x="557972" y="1905134"/>
            <a:ext cx="7869323" cy="2677656"/>
          </a:xfrm>
          <a:prstGeom prst="rect">
            <a:avLst/>
          </a:prstGeom>
          <a:noFill/>
        </p:spPr>
        <p:txBody>
          <a:bodyPr wrap="square" rtlCol="0">
            <a:spAutoFit/>
          </a:bodyPr>
          <a:lstStyle/>
          <a:p>
            <a:pPr marL="285750" indent="-285750">
              <a:buFont typeface="Arial"/>
              <a:buChar char="•"/>
            </a:pPr>
            <a:r>
              <a:rPr lang="en-US" sz="2800" strike="sngStrike" dirty="0"/>
              <a:t>$100 </a:t>
            </a:r>
            <a:r>
              <a:rPr lang="en-US" sz="2800" strike="sngStrike" dirty="0" smtClean="0"/>
              <a:t>enrollment </a:t>
            </a:r>
            <a:r>
              <a:rPr lang="en-US" sz="2800" strike="sngStrike" dirty="0" smtClean="0"/>
              <a:t>fee</a:t>
            </a:r>
            <a:r>
              <a:rPr lang="en-US" sz="2800" dirty="0" smtClean="0"/>
              <a:t>, Nah!!! </a:t>
            </a:r>
            <a:r>
              <a:rPr lang="en-US" sz="2800" b="1" dirty="0" smtClean="0">
                <a:solidFill>
                  <a:srgbClr val="008000"/>
                </a:solidFill>
              </a:rPr>
              <a:t>We’re still FREE</a:t>
            </a:r>
            <a:endParaRPr lang="en-US" sz="2800" b="1" dirty="0" smtClean="0">
              <a:solidFill>
                <a:srgbClr val="008000"/>
              </a:solidFill>
            </a:endParaRPr>
          </a:p>
          <a:p>
            <a:pPr marL="285750" indent="-285750">
              <a:buFont typeface="Arial"/>
              <a:buChar char="•"/>
            </a:pPr>
            <a:endParaRPr lang="en-US" sz="2800" dirty="0" smtClean="0"/>
          </a:p>
          <a:p>
            <a:pPr marL="285750" indent="-285750">
              <a:buFont typeface="Arial"/>
              <a:buChar char="•"/>
            </a:pPr>
            <a:r>
              <a:rPr lang="en-US" sz="2800" dirty="0" smtClean="0"/>
              <a:t>The University of Mississippi’s World Class Teaching Program is growing, growing, growing, but are working hard to find ways to remain free to our candidates.</a:t>
            </a:r>
            <a:endParaRPr lang="en-US" sz="2800" dirty="0"/>
          </a:p>
        </p:txBody>
      </p:sp>
    </p:spTree>
    <p:extLst>
      <p:ext uri="{BB962C8B-B14F-4D97-AF65-F5344CB8AC3E}">
        <p14:creationId xmlns:p14="http://schemas.microsoft.com/office/powerpoint/2010/main" val="31545800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What Next? Now What?</a:t>
            </a:r>
            <a:endParaRPr lang="en-US" dirty="0"/>
          </a:p>
        </p:txBody>
      </p:sp>
      <p:sp>
        <p:nvSpPr>
          <p:cNvPr id="3" name="Text Placeholder 2"/>
          <p:cNvSpPr>
            <a:spLocks noGrp="1"/>
          </p:cNvSpPr>
          <p:nvPr>
            <p:ph idx="1"/>
          </p:nvPr>
        </p:nvSpPr>
        <p:spPr>
          <a:xfrm>
            <a:off x="201269" y="1652208"/>
            <a:ext cx="5132731" cy="5109090"/>
          </a:xfrm>
        </p:spPr>
        <p:txBody>
          <a:bodyPr>
            <a:normAutofit lnSpcReduction="10000"/>
          </a:bodyPr>
          <a:lstStyle/>
          <a:p>
            <a:r>
              <a:rPr lang="en-US" dirty="0" smtClean="0"/>
              <a:t>Visit the WCTP website and use the interactive graphic to learn more about the certification process and us.</a:t>
            </a:r>
          </a:p>
          <a:p>
            <a:r>
              <a:rPr lang="en-US" dirty="0" smtClean="0"/>
              <a:t>This graphic will lead you through the entire process of registering for National Boards </a:t>
            </a:r>
          </a:p>
          <a:p>
            <a:endParaRPr lang="en-US" sz="2000" dirty="0" smtClean="0"/>
          </a:p>
          <a:p>
            <a:pPr lvl="0"/>
            <a:r>
              <a:rPr lang="en-US" u="sng" dirty="0" smtClean="0">
                <a:hlinkClick r:id="rId2"/>
              </a:rPr>
              <a:t>http</a:t>
            </a:r>
            <a:r>
              <a:rPr lang="en-US" u="sng" dirty="0">
                <a:hlinkClick r:id="rId2"/>
              </a:rPr>
              <a:t>://wctp.olemiss.edu</a:t>
            </a:r>
            <a:r>
              <a:rPr lang="en-US" dirty="0"/>
              <a:t> </a:t>
            </a:r>
          </a:p>
          <a:p>
            <a:pPr marL="0" indent="0">
              <a:buNone/>
            </a:pPr>
            <a:r>
              <a:rPr lang="en-US" dirty="0"/>
              <a:t>  </a:t>
            </a:r>
          </a:p>
          <a:p>
            <a:endParaRPr lang="en-US" dirty="0"/>
          </a:p>
        </p:txBody>
      </p:sp>
      <p:pic>
        <p:nvPicPr>
          <p:cNvPr id="4" name="Picture 3" descr="Screen Shot 2018-07-26 at 11.3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608" y="1418166"/>
            <a:ext cx="3738121" cy="3661833"/>
          </a:xfrm>
          <a:prstGeom prst="rect">
            <a:avLst/>
          </a:prstGeom>
        </p:spPr>
      </p:pic>
    </p:spTree>
    <p:extLst>
      <p:ext uri="{BB962C8B-B14F-4D97-AF65-F5344CB8AC3E}">
        <p14:creationId xmlns:p14="http://schemas.microsoft.com/office/powerpoint/2010/main" val="7128893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a:t>
            </a:r>
            <a:endParaRPr lang="en-US" dirty="0"/>
          </a:p>
        </p:txBody>
      </p:sp>
      <p:sp>
        <p:nvSpPr>
          <p:cNvPr id="3" name="Content Placeholder 2"/>
          <p:cNvSpPr>
            <a:spLocks noGrp="1"/>
          </p:cNvSpPr>
          <p:nvPr>
            <p:ph idx="1"/>
          </p:nvPr>
        </p:nvSpPr>
        <p:spPr>
          <a:xfrm>
            <a:off x="218292" y="1600200"/>
            <a:ext cx="4420960" cy="4525963"/>
          </a:xfrm>
        </p:spPr>
        <p:txBody>
          <a:bodyPr>
            <a:normAutofit fontScale="92500"/>
          </a:bodyPr>
          <a:lstStyle/>
          <a:p>
            <a:r>
              <a:rPr lang="en-US" dirty="0" smtClean="0"/>
              <a:t>You must </a:t>
            </a:r>
            <a:r>
              <a:rPr lang="en-US" u="sng" dirty="0" smtClean="0">
                <a:solidFill>
                  <a:srgbClr val="FF0000"/>
                </a:solidFill>
              </a:rPr>
              <a:t>separately register </a:t>
            </a:r>
            <a:r>
              <a:rPr lang="en-US" dirty="0" smtClean="0"/>
              <a:t>for the National Boards </a:t>
            </a:r>
            <a:r>
              <a:rPr lang="en-US" b="1" dirty="0" smtClean="0">
                <a:solidFill>
                  <a:srgbClr val="FF0000"/>
                </a:solidFill>
              </a:rPr>
              <a:t>and</a:t>
            </a:r>
            <a:r>
              <a:rPr lang="en-US" dirty="0" smtClean="0"/>
              <a:t> the World Class Teaching Program (candidate support)</a:t>
            </a:r>
          </a:p>
          <a:p>
            <a:r>
              <a:rPr lang="en-US" dirty="0" smtClean="0"/>
              <a:t>Visit </a:t>
            </a:r>
            <a:r>
              <a:rPr lang="en-US" dirty="0" err="1" smtClean="0"/>
              <a:t>wctp.olemiss.edu</a:t>
            </a:r>
            <a:endParaRPr lang="en-US" dirty="0" smtClean="0"/>
          </a:p>
          <a:p>
            <a:r>
              <a:rPr lang="en-US" dirty="0" smtClean="0"/>
              <a:t>The registration links are provided for you on the right-side of the screen. </a:t>
            </a:r>
            <a:endParaRPr lang="en-US" dirty="0"/>
          </a:p>
        </p:txBody>
      </p:sp>
      <p:pic>
        <p:nvPicPr>
          <p:cNvPr id="4" name="Picture 3" descr="Screen Shot 2018-09-14 at 10.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1417638"/>
            <a:ext cx="4368800" cy="5080000"/>
          </a:xfrm>
          <a:prstGeom prst="rect">
            <a:avLst/>
          </a:prstGeom>
        </p:spPr>
      </p:pic>
    </p:spTree>
    <p:extLst>
      <p:ext uri="{BB962C8B-B14F-4D97-AF65-F5344CB8AC3E}">
        <p14:creationId xmlns:p14="http://schemas.microsoft.com/office/powerpoint/2010/main" val="39828438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lnSpcReduction="10000"/>
          </a:bodyPr>
          <a:lstStyle/>
          <a:p>
            <a:r>
              <a:rPr lang="en-US" dirty="0" smtClean="0"/>
              <a:t>Terms were necessary due to changes in the National Board process and changes            made in funding at MDE</a:t>
            </a:r>
          </a:p>
          <a:p>
            <a:r>
              <a:rPr lang="en-US" dirty="0" smtClean="0"/>
              <a:t>Full explanations and examples are provided on our website to help you through</a:t>
            </a:r>
          </a:p>
          <a:p>
            <a:r>
              <a:rPr lang="en-US" dirty="0" smtClean="0"/>
              <a:t>Once your terms are completed, and we receive your application, we will enroll you in WCTP 601 and immediately assign you a mentor. </a:t>
            </a:r>
            <a:endParaRPr lang="en-US" dirty="0"/>
          </a:p>
        </p:txBody>
      </p:sp>
    </p:spTree>
    <p:extLst>
      <p:ext uri="{BB962C8B-B14F-4D97-AF65-F5344CB8AC3E}">
        <p14:creationId xmlns:p14="http://schemas.microsoft.com/office/powerpoint/2010/main" val="25948506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295" y="1166335"/>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
        <p:nvSpPr>
          <p:cNvPr id="3" name="Up Arrow 2"/>
          <p:cNvSpPr/>
          <p:nvPr/>
        </p:nvSpPr>
        <p:spPr>
          <a:xfrm>
            <a:off x="4956307" y="5236742"/>
            <a:ext cx="882842" cy="9784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88315" y="5436833"/>
            <a:ext cx="2331380" cy="923330"/>
          </a:xfrm>
          <a:prstGeom prst="rect">
            <a:avLst/>
          </a:prstGeom>
          <a:noFill/>
        </p:spPr>
        <p:txBody>
          <a:bodyPr wrap="square" rtlCol="0">
            <a:spAutoFit/>
          </a:bodyPr>
          <a:lstStyle/>
          <a:p>
            <a:r>
              <a:rPr lang="en-US" dirty="0" smtClean="0"/>
              <a:t>National Board Certification is the next step.</a:t>
            </a:r>
            <a:endParaRPr lang="en-US" dirty="0"/>
          </a:p>
        </p:txBody>
      </p:sp>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Participation 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Release to 3</a:t>
            </a:r>
            <a:r>
              <a:rPr lang="en-US" baseline="30000" dirty="0" smtClean="0"/>
              <a:t>rd</a:t>
            </a:r>
            <a:r>
              <a:rPr lang="en-US" dirty="0" smtClean="0"/>
              <a:t> Party (National Board Database). This is step 4 of the National Board registration process.</a:t>
            </a:r>
          </a:p>
          <a:p>
            <a:r>
              <a:rPr lang="en-US" dirty="0" smtClean="0"/>
              <a:t>Pay your $75 National Board registration fee. This is step 7 of the National Board registration process.</a:t>
            </a:r>
          </a:p>
          <a:p>
            <a:r>
              <a:rPr lang="en-US" dirty="0" smtClean="0"/>
              <a:t>Make a “Good Faith Down Payment” on a component, any component, any amount.</a:t>
            </a:r>
          </a:p>
          <a:p>
            <a:r>
              <a:rPr lang="en-US" dirty="0" smtClean="0"/>
              <a:t>Agree to only participate in the University of Mississippi’s WCTP. MDE can only provide funding for candidate support to one program. (Double Dipping is unethical)</a:t>
            </a:r>
          </a:p>
          <a:p>
            <a:pPr marL="0" indent="0">
              <a:buNone/>
            </a:pPr>
            <a:endParaRPr lang="en-US" dirty="0"/>
          </a:p>
        </p:txBody>
      </p:sp>
    </p:spTree>
    <p:extLst>
      <p:ext uri="{BB962C8B-B14F-4D97-AF65-F5344CB8AC3E}">
        <p14:creationId xmlns:p14="http://schemas.microsoft.com/office/powerpoint/2010/main" val="41724649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Participation Terms?</a:t>
            </a:r>
            <a:endParaRPr lang="en-US" dirty="0"/>
          </a:p>
        </p:txBody>
      </p:sp>
      <p:sp>
        <p:nvSpPr>
          <p:cNvPr id="3" name="Content Placeholder 2"/>
          <p:cNvSpPr>
            <a:spLocks noGrp="1"/>
          </p:cNvSpPr>
          <p:nvPr>
            <p:ph idx="1"/>
          </p:nvPr>
        </p:nvSpPr>
        <p:spPr/>
        <p:txBody>
          <a:bodyPr>
            <a:normAutofit/>
          </a:bodyPr>
          <a:lstStyle/>
          <a:p>
            <a:r>
              <a:rPr lang="en-US" dirty="0" smtClean="0"/>
              <a:t>Due to changes in the National Board program and funding changes at the state level. </a:t>
            </a:r>
          </a:p>
          <a:p>
            <a:r>
              <a:rPr lang="en-US" dirty="0" smtClean="0"/>
              <a:t>The participation terms ensure the WCTP receives the financial help from the MDE that is necessary to keep the program running.</a:t>
            </a:r>
            <a:endParaRPr lang="en-US" dirty="0"/>
          </a:p>
        </p:txBody>
      </p:sp>
    </p:spTree>
    <p:extLst>
      <p:ext uri="{BB962C8B-B14F-4D97-AF65-F5344CB8AC3E}">
        <p14:creationId xmlns:p14="http://schemas.microsoft.com/office/powerpoint/2010/main" val="5725998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t>
            </a:r>
            <a:r>
              <a:rPr lang="en-US" dirty="0"/>
              <a:t>J</a:t>
            </a:r>
            <a:r>
              <a:rPr lang="en-US" dirty="0" smtClean="0"/>
              <a:t>oin us?</a:t>
            </a:r>
            <a:endParaRPr lang="en-US" dirty="0"/>
          </a:p>
        </p:txBody>
      </p:sp>
      <p:sp>
        <p:nvSpPr>
          <p:cNvPr id="3" name="Content Placeholder 2"/>
          <p:cNvSpPr>
            <a:spLocks noGrp="1"/>
          </p:cNvSpPr>
          <p:nvPr>
            <p:ph idx="1"/>
          </p:nvPr>
        </p:nvSpPr>
        <p:spPr>
          <a:xfrm>
            <a:off x="457200" y="1836384"/>
            <a:ext cx="8229600" cy="3109266"/>
          </a:xfrm>
        </p:spPr>
        <p:txBody>
          <a:bodyPr>
            <a:normAutofit/>
          </a:bodyPr>
          <a:lstStyle/>
          <a:p>
            <a:r>
              <a:rPr lang="en-US" u="sng" dirty="0" smtClean="0">
                <a:solidFill>
                  <a:srgbClr val="FF0000"/>
                </a:solidFill>
              </a:rPr>
              <a:t>ANY</a:t>
            </a:r>
            <a:r>
              <a:rPr lang="en-US" dirty="0" smtClean="0">
                <a:solidFill>
                  <a:srgbClr val="FF0000"/>
                </a:solidFill>
              </a:rPr>
              <a:t> teacher that teaches in the state of Mississippi. </a:t>
            </a:r>
            <a:r>
              <a:rPr lang="en-US" sz="2800" dirty="0" smtClean="0"/>
              <a:t>(If you do not live near our face-to-face mentoring sites, we can still provide strong online candidate support).</a:t>
            </a:r>
          </a:p>
          <a:p>
            <a:r>
              <a:rPr lang="en-US" sz="2800" dirty="0" smtClean="0"/>
              <a:t>Any Mississippi teacher that meets the requisites set forth by the National Board</a:t>
            </a:r>
          </a:p>
          <a:p>
            <a:pPr marL="0" indent="0">
              <a:buNone/>
            </a:pPr>
            <a:endParaRPr lang="en-US" dirty="0" smtClean="0"/>
          </a:p>
        </p:txBody>
      </p:sp>
    </p:spTree>
    <p:extLst>
      <p:ext uri="{BB962C8B-B14F-4D97-AF65-F5344CB8AC3E}">
        <p14:creationId xmlns:p14="http://schemas.microsoft.com/office/powerpoint/2010/main" val="1148250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http://wctp.olemiss.edu</a:t>
            </a:r>
            <a:endParaRPr lang="en-US" dirty="0" smtClean="0"/>
          </a:p>
          <a:p>
            <a:r>
              <a:rPr lang="en-US" dirty="0" smtClean="0"/>
              <a:t>Click </a:t>
            </a:r>
            <a:r>
              <a:rPr lang="en-US" dirty="0" smtClean="0">
                <a:solidFill>
                  <a:srgbClr val="FF0000"/>
                </a:solidFill>
              </a:rPr>
              <a:t>Candidates</a:t>
            </a:r>
            <a:r>
              <a:rPr lang="en-US" dirty="0" smtClean="0"/>
              <a:t>/</a:t>
            </a:r>
            <a:r>
              <a:rPr lang="en-US" dirty="0" smtClean="0">
                <a:solidFill>
                  <a:srgbClr val="FF0000"/>
                </a:solidFill>
              </a:rPr>
              <a:t>New &amp; Continuing</a:t>
            </a:r>
            <a:r>
              <a:rPr lang="en-US" dirty="0" smtClean="0"/>
              <a:t>/then choose either </a:t>
            </a:r>
            <a:r>
              <a:rPr lang="en-US" dirty="0" smtClean="0">
                <a:solidFill>
                  <a:srgbClr val="FF0000"/>
                </a:solidFill>
              </a:rPr>
              <a:t>Face-to-Face or Online</a:t>
            </a:r>
          </a:p>
          <a:p>
            <a:pPr marL="0" indent="0">
              <a:buNone/>
            </a:pPr>
            <a:endParaRPr lang="en-US" dirty="0">
              <a:solidFill>
                <a:srgbClr val="FF0000"/>
              </a:solidFill>
            </a:endParaRPr>
          </a:p>
        </p:txBody>
      </p:sp>
      <p:pic>
        <p:nvPicPr>
          <p:cNvPr id="4" name="Picture 3" descr="Screen Shot 2018-09-18 at 8.29.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17" y="3263908"/>
            <a:ext cx="5613400" cy="3187700"/>
          </a:xfrm>
          <a:prstGeom prst="rect">
            <a:avLst/>
          </a:prstGeom>
        </p:spPr>
      </p:pic>
    </p:spTree>
    <p:extLst>
      <p:ext uri="{BB962C8B-B14F-4D97-AF65-F5344CB8AC3E}">
        <p14:creationId xmlns:p14="http://schemas.microsoft.com/office/powerpoint/2010/main" val="17673554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Attend a Summer Standard Workshop</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This </a:t>
            </a:r>
            <a:r>
              <a:rPr lang="en-US" dirty="0" smtClean="0"/>
              <a:t>workshop </a:t>
            </a:r>
            <a:r>
              <a:rPr lang="en-US" dirty="0"/>
              <a:t>is highly recommended for teachers considering or seeking certification. The workshop allows teachers to consider how their practice aligns with the National Board’s standards, introduces the process, standards, and all components. </a:t>
            </a:r>
            <a:endParaRPr lang="en-US" dirty="0" smtClean="0"/>
          </a:p>
          <a:p>
            <a:r>
              <a:rPr lang="en-US" dirty="0" smtClean="0"/>
              <a:t>Summer workshops are held in various places: Tupelo, Oxford, Southaven, Grenada, and Madison</a:t>
            </a:r>
          </a:p>
          <a:p>
            <a:r>
              <a:rPr lang="en-US" dirty="0" smtClean="0"/>
              <a:t>There are 4 days (2.0 CEUs), 2 days (1.0 CEUs), and a 1 day (.5 CEUs) overview workshops offered to meet your needs.</a:t>
            </a:r>
          </a:p>
          <a:p>
            <a:r>
              <a:rPr lang="en-US" dirty="0" smtClean="0"/>
              <a:t>Visit our site for </a:t>
            </a:r>
            <a:r>
              <a:rPr lang="en-US" dirty="0"/>
              <a:t>more information: </a:t>
            </a:r>
            <a:r>
              <a:rPr lang="en-US" dirty="0">
                <a:hlinkClick r:id="rId2"/>
              </a:rPr>
              <a:t>http://wctp.olemiss.edu/standard-study-workshops</a:t>
            </a:r>
            <a:r>
              <a:rPr lang="en-US" dirty="0" smtClean="0">
                <a:hlinkClick r:id="rId2"/>
              </a:rPr>
              <a:t>/</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76764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 Join US</a:t>
            </a:r>
            <a:endParaRPr lang="en-US" dirty="0"/>
          </a:p>
        </p:txBody>
      </p:sp>
      <p:sp>
        <p:nvSpPr>
          <p:cNvPr id="3" name="Content Placeholder 2"/>
          <p:cNvSpPr>
            <a:spLocks noGrp="1"/>
          </p:cNvSpPr>
          <p:nvPr>
            <p:ph idx="1"/>
          </p:nvPr>
        </p:nvSpPr>
        <p:spPr>
          <a:xfrm>
            <a:off x="457200" y="1600201"/>
            <a:ext cx="4215541" cy="4553684"/>
          </a:xfrm>
        </p:spPr>
        <p:txBody>
          <a:bodyPr>
            <a:normAutofit fontScale="85000" lnSpcReduction="20000"/>
          </a:bodyPr>
          <a:lstStyle/>
          <a:p>
            <a:r>
              <a:rPr lang="en-US" dirty="0" smtClean="0"/>
              <a:t>Go to our website: </a:t>
            </a:r>
            <a:r>
              <a:rPr lang="en-US" dirty="0">
                <a:hlinkClick r:id="rId2"/>
              </a:rPr>
              <a:t>http://</a:t>
            </a:r>
            <a:r>
              <a:rPr lang="en-US" dirty="0" smtClean="0">
                <a:hlinkClick r:id="rId2"/>
              </a:rPr>
              <a:t>wctp.olemiss.edu</a:t>
            </a:r>
            <a:endParaRPr lang="en-US" dirty="0" smtClean="0"/>
          </a:p>
          <a:p>
            <a:r>
              <a:rPr lang="en-US" dirty="0" smtClean="0"/>
              <a:t>Click </a:t>
            </a:r>
            <a:r>
              <a:rPr lang="en-US" dirty="0" smtClean="0">
                <a:solidFill>
                  <a:srgbClr val="FF0000"/>
                </a:solidFill>
              </a:rPr>
              <a:t>Applications/WCTP Application</a:t>
            </a:r>
            <a:r>
              <a:rPr lang="en-US" dirty="0" smtClean="0"/>
              <a:t>. Complete the </a:t>
            </a:r>
            <a:r>
              <a:rPr lang="en-US" dirty="0" smtClean="0">
                <a:solidFill>
                  <a:srgbClr val="FF0000"/>
                </a:solidFill>
              </a:rPr>
              <a:t>steps </a:t>
            </a:r>
            <a:r>
              <a:rPr lang="en-US" dirty="0" smtClean="0"/>
              <a:t>listed in </a:t>
            </a:r>
            <a:r>
              <a:rPr lang="en-US" dirty="0" smtClean="0">
                <a:solidFill>
                  <a:srgbClr val="FF0000"/>
                </a:solidFill>
              </a:rPr>
              <a:t>red</a:t>
            </a:r>
            <a:r>
              <a:rPr lang="en-US" dirty="0" smtClean="0"/>
              <a:t>.</a:t>
            </a:r>
          </a:p>
          <a:p>
            <a:r>
              <a:rPr lang="en-US" dirty="0" smtClean="0"/>
              <a:t>Once we receive your application and verify that you have met the WCTP participation terms, we will email you with your WCTP 601 login and enroll you in a mentoring group.</a:t>
            </a:r>
            <a:endParaRPr lang="en-US" dirty="0"/>
          </a:p>
        </p:txBody>
      </p:sp>
      <p:pic>
        <p:nvPicPr>
          <p:cNvPr id="4" name="Picture 3" descr="Screen Shot 2018-10-08 at 8.16.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26" y="1808361"/>
            <a:ext cx="3814774" cy="3189636"/>
          </a:xfrm>
          <a:prstGeom prst="rect">
            <a:avLst/>
          </a:prstGeom>
        </p:spPr>
      </p:pic>
    </p:spTree>
    <p:extLst>
      <p:ext uri="{BB962C8B-B14F-4D97-AF65-F5344CB8AC3E}">
        <p14:creationId xmlns:p14="http://schemas.microsoft.com/office/powerpoint/2010/main" val="3114274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877891"/>
            <a:ext cx="8741460" cy="1239047"/>
          </a:xfrm>
        </p:spPr>
        <p:txBody>
          <a:bodyPr>
            <a:normAutofit/>
          </a:bodyPr>
          <a:lstStyle/>
          <a:p>
            <a:r>
              <a:rPr lang="en-US" sz="3600" dirty="0" smtClean="0"/>
              <a:t>Contact us for additional information</a:t>
            </a:r>
            <a:endParaRPr lang="en-US" sz="3600" dirty="0"/>
          </a:p>
        </p:txBody>
      </p:sp>
      <p:sp>
        <p:nvSpPr>
          <p:cNvPr id="4" name="Rectangle 3"/>
          <p:cNvSpPr txBox="1">
            <a:spLocks noChangeArrowheads="1"/>
          </p:cNvSpPr>
          <p:nvPr/>
        </p:nvSpPr>
        <p:spPr>
          <a:xfrm>
            <a:off x="966632" y="2481331"/>
            <a:ext cx="7772400" cy="194412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90000"/>
              </a:lnSpc>
            </a:pPr>
            <a:r>
              <a:rPr lang="en-US" sz="2000" dirty="0" smtClean="0">
                <a:latin typeface="Arial" charset="0"/>
              </a:rPr>
              <a:t>Tammy Kirkland, NBCT, program coordinator </a:t>
            </a:r>
          </a:p>
          <a:p>
            <a:pPr>
              <a:lnSpc>
                <a:spcPct val="90000"/>
              </a:lnSpc>
            </a:pPr>
            <a:r>
              <a:rPr lang="en-US" sz="2000" dirty="0" smtClean="0">
                <a:latin typeface="Arial" charset="0"/>
              </a:rPr>
              <a:t> </a:t>
            </a:r>
          </a:p>
          <a:p>
            <a:pPr>
              <a:lnSpc>
                <a:spcPct val="90000"/>
              </a:lnSpc>
            </a:pPr>
            <a:r>
              <a:rPr lang="en-US" sz="2000" dirty="0" smtClean="0">
                <a:latin typeface="Arial" charset="0"/>
              </a:rPr>
              <a:t>Email: </a:t>
            </a:r>
            <a:r>
              <a:rPr lang="en-US" sz="2000" dirty="0" smtClean="0">
                <a:latin typeface="Arial" charset="0"/>
                <a:hlinkClick r:id="rId2"/>
              </a:rPr>
              <a:t>kirkland@olemiss.edu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a:latin typeface="Arial" charset="0"/>
              </a:rPr>
              <a:t>Website: </a:t>
            </a:r>
            <a:r>
              <a:rPr lang="en-US" sz="2000" dirty="0">
                <a:latin typeface="Arial" charset="0"/>
                <a:hlinkClick r:id="rId3"/>
              </a:rPr>
              <a:t>http://</a:t>
            </a:r>
            <a:r>
              <a:rPr lang="en-US" sz="2000" dirty="0" smtClean="0">
                <a:latin typeface="Arial" charset="0"/>
                <a:hlinkClick r:id="rId3"/>
              </a:rPr>
              <a:t>wctp.olemiss.edu</a:t>
            </a:r>
            <a:endParaRPr lang="en-US" sz="2000" dirty="0" smtClean="0">
              <a:latin typeface="Arial" charset="0"/>
            </a:endParaRPr>
          </a:p>
          <a:p>
            <a:pPr>
              <a:lnSpc>
                <a:spcPct val="90000"/>
              </a:lnSpc>
            </a:pPr>
            <a:endParaRPr lang="en-US" sz="2000" dirty="0" smtClean="0">
              <a:latin typeface="Arial" charset="0"/>
            </a:endParaRPr>
          </a:p>
          <a:p>
            <a:pPr>
              <a:lnSpc>
                <a:spcPct val="90000"/>
              </a:lnSpc>
            </a:pPr>
            <a:r>
              <a:rPr lang="en-US" sz="2000" dirty="0" smtClean="0">
                <a:latin typeface="Arial" charset="0"/>
              </a:rPr>
              <a:t>Facebook: Ole Miss – World Class Teaching Program</a:t>
            </a:r>
          </a:p>
          <a:p>
            <a:pPr>
              <a:lnSpc>
                <a:spcPct val="90000"/>
              </a:lnSpc>
            </a:pPr>
            <a:endParaRPr lang="en-US" sz="2000" dirty="0">
              <a:latin typeface="Arial" charset="0"/>
            </a:endParaRPr>
          </a:p>
          <a:p>
            <a:pPr>
              <a:lnSpc>
                <a:spcPct val="90000"/>
              </a:lnSpc>
            </a:pPr>
            <a:endParaRPr lang="en-US" sz="2000" dirty="0" smtClean="0">
              <a:latin typeface="Arial" charset="0"/>
            </a:endParaRPr>
          </a:p>
          <a:p>
            <a:pPr>
              <a:lnSpc>
                <a:spcPct val="90000"/>
              </a:lnSpc>
            </a:pPr>
            <a:endParaRPr lang="en-US" sz="2000" dirty="0">
              <a:latin typeface="Arial" charset="0"/>
            </a:endParaRPr>
          </a:p>
          <a:p>
            <a:pPr>
              <a:lnSpc>
                <a:spcPct val="90000"/>
              </a:lnSpc>
            </a:pPr>
            <a:r>
              <a:rPr lang="en-US" sz="2000" dirty="0" smtClean="0">
                <a:latin typeface="Arial" charset="0"/>
              </a:rPr>
              <a:t>Workshops are held each summer in Oxford, Southaven,       Grenada, Tupelo, and Madison, MS.</a:t>
            </a:r>
          </a:p>
        </p:txBody>
      </p:sp>
    </p:spTree>
    <p:extLst>
      <p:ext uri="{BB962C8B-B14F-4D97-AF65-F5344CB8AC3E}">
        <p14:creationId xmlns:p14="http://schemas.microsoft.com/office/powerpoint/2010/main" val="2611690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23" y="1131605"/>
            <a:ext cx="7771893" cy="615553"/>
          </a:xfrm>
        </p:spPr>
        <p:txBody>
          <a:bodyPr>
            <a:normAutofit fontScale="90000"/>
          </a:bodyPr>
          <a:lstStyle/>
          <a:p>
            <a:r>
              <a:rPr lang="en-US" sz="4000" dirty="0" smtClean="0"/>
              <a:t>Thank you for interest and allowing us to share about the certification journey and how we can help you.</a:t>
            </a:r>
            <a:endParaRPr lang="en-US" sz="4000" dirty="0"/>
          </a:p>
        </p:txBody>
      </p:sp>
      <p:pic>
        <p:nvPicPr>
          <p:cNvPr id="4" name="Picture 3" descr="WCTP-Logo-New.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35" y="2646286"/>
            <a:ext cx="3855930" cy="3855930"/>
          </a:xfrm>
          <a:prstGeom prst="rect">
            <a:avLst/>
          </a:prstGeom>
        </p:spPr>
      </p:pic>
    </p:spTree>
    <p:extLst>
      <p:ext uri="{BB962C8B-B14F-4D97-AF65-F5344CB8AC3E}">
        <p14:creationId xmlns:p14="http://schemas.microsoft.com/office/powerpoint/2010/main" val="19881860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609600"/>
            <a:ext cx="7620000" cy="457200"/>
          </a:xfrm>
        </p:spPr>
        <p:txBody>
          <a:bodyPr>
            <a:normAutofit fontScale="90000"/>
          </a:bodyPr>
          <a:lstStyle/>
          <a:p>
            <a:pPr algn="l" eaLnBrk="1" hangingPunct="1">
              <a:defRPr/>
            </a:pPr>
            <a:r>
              <a:rPr lang="en-US" b="1" dirty="0" smtClean="0"/>
              <a:t>Eligibility Prerequisites</a:t>
            </a:r>
          </a:p>
        </p:txBody>
      </p:sp>
      <p:sp>
        <p:nvSpPr>
          <p:cNvPr id="13315" name="Rectangle 3"/>
          <p:cNvSpPr>
            <a:spLocks noGrp="1" noChangeArrowheads="1"/>
          </p:cNvSpPr>
          <p:nvPr>
            <p:ph idx="1"/>
          </p:nvPr>
        </p:nvSpPr>
        <p:spPr>
          <a:xfrm>
            <a:off x="685800" y="1565119"/>
            <a:ext cx="7772400" cy="4724400"/>
          </a:xfrm>
        </p:spPr>
        <p:txBody>
          <a:bodyPr>
            <a:normAutofit fontScale="92500" lnSpcReduction="10000"/>
          </a:bodyPr>
          <a:lstStyle/>
          <a:p>
            <a:pPr eaLnBrk="1" hangingPunct="1">
              <a:lnSpc>
                <a:spcPct val="90000"/>
              </a:lnSpc>
              <a:buFont typeface="Wingdings" pitchFamily="2" charset="2"/>
              <a:buNone/>
            </a:pPr>
            <a:r>
              <a:rPr lang="en-US" b="1" dirty="0" smtClean="0">
                <a:latin typeface="Cambria"/>
                <a:cs typeface="Cambria"/>
              </a:rPr>
              <a:t>The Candidate must:</a:t>
            </a:r>
          </a:p>
          <a:p>
            <a:pPr eaLnBrk="1" hangingPunct="1">
              <a:lnSpc>
                <a:spcPct val="90000"/>
              </a:lnSpc>
            </a:pPr>
            <a:r>
              <a:rPr lang="en-US" dirty="0" smtClean="0">
                <a:latin typeface="Cambria"/>
                <a:cs typeface="Cambria"/>
              </a:rPr>
              <a:t>Possess a baccalaureate degree from an accredited institution except CTE.</a:t>
            </a:r>
          </a:p>
          <a:p>
            <a:pPr marL="0" indent="0" eaLnBrk="1" hangingPunct="1">
              <a:lnSpc>
                <a:spcPct val="90000"/>
              </a:lnSpc>
              <a:buNone/>
            </a:pPr>
            <a:endParaRPr lang="en-US" dirty="0" smtClean="0">
              <a:latin typeface="Cambria"/>
              <a:cs typeface="Cambria"/>
            </a:endParaRPr>
          </a:p>
          <a:p>
            <a:pPr eaLnBrk="1" hangingPunct="1">
              <a:lnSpc>
                <a:spcPct val="90000"/>
              </a:lnSpc>
            </a:pPr>
            <a:r>
              <a:rPr lang="en-US" dirty="0" smtClean="0">
                <a:latin typeface="Cambria"/>
                <a:cs typeface="Cambria"/>
              </a:rPr>
              <a:t>Have </a:t>
            </a:r>
            <a:r>
              <a:rPr lang="en-US" u="sng" dirty="0" smtClean="0">
                <a:solidFill>
                  <a:srgbClr val="FF0000"/>
                </a:solidFill>
                <a:latin typeface="Cambria"/>
                <a:cs typeface="Cambria"/>
              </a:rPr>
              <a:t>completed</a:t>
            </a:r>
            <a:r>
              <a:rPr lang="en-US" dirty="0" smtClean="0">
                <a:latin typeface="Cambria"/>
                <a:cs typeface="Cambria"/>
              </a:rPr>
              <a:t> three years of successful teaching at one or more early childhood, elementary, middle or secondary school(s). </a:t>
            </a:r>
            <a:r>
              <a:rPr lang="en-US" dirty="0" smtClean="0">
                <a:solidFill>
                  <a:srgbClr val="FF0000"/>
                </a:solidFill>
                <a:latin typeface="Cambria"/>
                <a:cs typeface="Cambria"/>
              </a:rPr>
              <a:t>Time spent on alternate route does count</a:t>
            </a:r>
            <a:r>
              <a:rPr lang="en-US" dirty="0" smtClean="0">
                <a:latin typeface="Cambria"/>
                <a:cs typeface="Cambria"/>
              </a:rPr>
              <a:t>.</a:t>
            </a:r>
          </a:p>
          <a:p>
            <a:pPr marL="0" indent="0" eaLnBrk="1" hangingPunct="1">
              <a:lnSpc>
                <a:spcPct val="90000"/>
              </a:lnSpc>
              <a:buNone/>
            </a:pPr>
            <a:endParaRPr lang="en-US" dirty="0" smtClean="0">
              <a:latin typeface="Cambria"/>
              <a:cs typeface="Cambria"/>
            </a:endParaRPr>
          </a:p>
          <a:p>
            <a:pPr>
              <a:lnSpc>
                <a:spcPct val="90000"/>
              </a:lnSpc>
            </a:pPr>
            <a:r>
              <a:rPr lang="en-US" dirty="0" smtClean="0">
                <a:latin typeface="Cambria"/>
                <a:cs typeface="Cambria"/>
              </a:rPr>
              <a:t>Hold a valid state teaching license for each of these three years</a:t>
            </a:r>
            <a:r>
              <a:rPr lang="en-US" dirty="0">
                <a:latin typeface="Cambria"/>
                <a:cs typeface="Cambria"/>
              </a:rPr>
              <a:t>. </a:t>
            </a:r>
            <a:endParaRPr lang="en-US" dirty="0" smtClean="0">
              <a:latin typeface="Cambria"/>
              <a:cs typeface="Cambria"/>
            </a:endParaRP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786" y="1705006"/>
            <a:ext cx="7978140" cy="4971745"/>
          </a:xfrm>
          <a:prstGeom prst="rect">
            <a:avLst/>
          </a:prstGeom>
        </p:spPr>
        <p:txBody>
          <a:bodyPr vert="horz" wrap="square" lIns="0" tIns="0" rIns="0" bIns="0" rtlCol="0">
            <a:spAutoFit/>
          </a:bodyPr>
          <a:lstStyle/>
          <a:p>
            <a:pPr marL="355600" marR="353060" indent="-342900">
              <a:lnSpc>
                <a:spcPct val="100000"/>
              </a:lnSpc>
              <a:buFont typeface="Arial"/>
              <a:buChar char="•"/>
              <a:tabLst>
                <a:tab pos="355600" algn="l"/>
              </a:tabLst>
            </a:pPr>
            <a:r>
              <a:rPr sz="2400" dirty="0">
                <a:latin typeface="Arial"/>
                <a:cs typeface="Arial"/>
              </a:rPr>
              <a:t>The National</a:t>
            </a:r>
            <a:r>
              <a:rPr sz="2400" spc="35" dirty="0">
                <a:latin typeface="Arial"/>
                <a:cs typeface="Arial"/>
              </a:rPr>
              <a:t> </a:t>
            </a:r>
            <a:r>
              <a:rPr sz="2400" dirty="0">
                <a:latin typeface="Arial"/>
                <a:cs typeface="Arial"/>
              </a:rPr>
              <a:t>Board</a:t>
            </a:r>
            <a:r>
              <a:rPr sz="2400" spc="-15" dirty="0">
                <a:latin typeface="Arial"/>
                <a:cs typeface="Arial"/>
              </a:rPr>
              <a:t> </a:t>
            </a:r>
            <a:r>
              <a:rPr sz="2400" dirty="0">
                <a:latin typeface="Arial"/>
                <a:cs typeface="Arial"/>
              </a:rPr>
              <a:t>recently revised</a:t>
            </a:r>
            <a:r>
              <a:rPr sz="2400" spc="15" dirty="0">
                <a:latin typeface="Arial"/>
                <a:cs typeface="Arial"/>
              </a:rPr>
              <a:t> </a:t>
            </a:r>
            <a:r>
              <a:rPr sz="2400" dirty="0">
                <a:latin typeface="Arial"/>
                <a:cs typeface="Arial"/>
              </a:rPr>
              <a:t>its</a:t>
            </a:r>
            <a:r>
              <a:rPr sz="2400" spc="-10" dirty="0">
                <a:latin typeface="Arial"/>
                <a:cs typeface="Arial"/>
              </a:rPr>
              <a:t> </a:t>
            </a:r>
            <a:r>
              <a:rPr sz="2400" dirty="0">
                <a:latin typeface="Arial"/>
                <a:cs typeface="Arial"/>
              </a:rPr>
              <a:t>po</a:t>
            </a:r>
            <a:r>
              <a:rPr sz="2400" spc="-10" dirty="0">
                <a:latin typeface="Arial"/>
                <a:cs typeface="Arial"/>
              </a:rPr>
              <a:t>l</a:t>
            </a:r>
            <a:r>
              <a:rPr sz="2400" dirty="0">
                <a:latin typeface="Arial"/>
                <a:cs typeface="Arial"/>
              </a:rPr>
              <a:t>icy</a:t>
            </a:r>
            <a:r>
              <a:rPr sz="2400" spc="5" dirty="0">
                <a:latin typeface="Arial"/>
                <a:cs typeface="Arial"/>
              </a:rPr>
              <a:t> </a:t>
            </a:r>
            <a:r>
              <a:rPr sz="2400" dirty="0">
                <a:latin typeface="Arial"/>
                <a:cs typeface="Arial"/>
              </a:rPr>
              <a:t>for </a:t>
            </a:r>
            <a:r>
              <a:rPr lang="en-US" sz="2400" dirty="0" smtClean="0">
                <a:latin typeface="Arial"/>
                <a:cs typeface="Arial"/>
              </a:rPr>
              <a:t>M</a:t>
            </a:r>
            <a:r>
              <a:rPr sz="2400" dirty="0" smtClean="0">
                <a:latin typeface="Arial"/>
                <a:cs typeface="Arial"/>
              </a:rPr>
              <a:t>aintenance</a:t>
            </a:r>
            <a:r>
              <a:rPr sz="2400" spc="25" dirty="0" smtClean="0">
                <a:latin typeface="Arial"/>
                <a:cs typeface="Arial"/>
              </a:rPr>
              <a:t> </a:t>
            </a:r>
            <a:r>
              <a:rPr sz="2400" dirty="0">
                <a:latin typeface="Arial"/>
                <a:cs typeface="Arial"/>
              </a:rPr>
              <a:t>of </a:t>
            </a:r>
            <a:r>
              <a:rPr lang="en-US" sz="2400" dirty="0" smtClean="0">
                <a:latin typeface="Arial"/>
                <a:cs typeface="Arial"/>
              </a:rPr>
              <a:t>C</a:t>
            </a:r>
            <a:r>
              <a:rPr sz="2400" dirty="0" smtClean="0">
                <a:latin typeface="Arial"/>
                <a:cs typeface="Arial"/>
              </a:rPr>
              <a:t>er</a:t>
            </a:r>
            <a:r>
              <a:rPr sz="2400" spc="5" dirty="0" smtClean="0">
                <a:latin typeface="Arial"/>
                <a:cs typeface="Arial"/>
              </a:rPr>
              <a:t>t</a:t>
            </a:r>
            <a:r>
              <a:rPr sz="2400" dirty="0" smtClean="0">
                <a:latin typeface="Arial"/>
                <a:cs typeface="Arial"/>
              </a:rPr>
              <a:t>ification</a:t>
            </a:r>
            <a:r>
              <a:rPr sz="2400" dirty="0">
                <a:latin typeface="Arial"/>
                <a:cs typeface="Arial"/>
              </a:rPr>
              <a:t>, and wi</a:t>
            </a:r>
            <a:r>
              <a:rPr sz="2400" spc="-10" dirty="0">
                <a:latin typeface="Arial"/>
                <a:cs typeface="Arial"/>
              </a:rPr>
              <a:t>l</a:t>
            </a:r>
            <a:r>
              <a:rPr sz="2400" dirty="0">
                <a:latin typeface="Arial"/>
                <a:cs typeface="Arial"/>
              </a:rPr>
              <a:t>l</a:t>
            </a:r>
            <a:r>
              <a:rPr sz="2400" spc="30" dirty="0">
                <a:latin typeface="Arial"/>
                <a:cs typeface="Arial"/>
              </a:rPr>
              <a:t> </a:t>
            </a:r>
            <a:r>
              <a:rPr sz="2400" dirty="0">
                <a:latin typeface="Arial"/>
                <a:cs typeface="Arial"/>
              </a:rPr>
              <a:t>require</a:t>
            </a:r>
            <a:r>
              <a:rPr sz="2400" spc="15" dirty="0">
                <a:latin typeface="Arial"/>
                <a:cs typeface="Arial"/>
              </a:rPr>
              <a:t> </a:t>
            </a:r>
            <a:r>
              <a:rPr sz="2400" dirty="0">
                <a:latin typeface="Arial"/>
                <a:cs typeface="Arial"/>
              </a:rPr>
              <a:t>Boar</a:t>
            </a:r>
            <a:r>
              <a:rPr sz="2400" spc="-45" dirty="0">
                <a:latin typeface="Arial"/>
                <a:cs typeface="Arial"/>
              </a:rPr>
              <a:t>d</a:t>
            </a:r>
            <a:r>
              <a:rPr sz="2400" dirty="0">
                <a:latin typeface="Arial"/>
                <a:cs typeface="Arial"/>
              </a:rPr>
              <a:t>- certified </a:t>
            </a:r>
            <a:r>
              <a:rPr sz="2400" spc="5" dirty="0">
                <a:latin typeface="Arial"/>
                <a:cs typeface="Arial"/>
              </a:rPr>
              <a:t>t</a:t>
            </a:r>
            <a:r>
              <a:rPr sz="2400" dirty="0">
                <a:latin typeface="Arial"/>
                <a:cs typeface="Arial"/>
              </a:rPr>
              <a:t>eachers to demonst</a:t>
            </a:r>
            <a:r>
              <a:rPr sz="2400" spc="5" dirty="0">
                <a:latin typeface="Arial"/>
                <a:cs typeface="Arial"/>
              </a:rPr>
              <a:t>r</a:t>
            </a:r>
            <a:r>
              <a:rPr sz="2400" dirty="0">
                <a:latin typeface="Arial"/>
                <a:cs typeface="Arial"/>
              </a:rPr>
              <a:t>ate</a:t>
            </a:r>
            <a:r>
              <a:rPr sz="2400" spc="5" dirty="0">
                <a:latin typeface="Arial"/>
                <a:cs typeface="Arial"/>
              </a:rPr>
              <a:t> </a:t>
            </a:r>
            <a:r>
              <a:rPr sz="2400" dirty="0">
                <a:latin typeface="Arial"/>
                <a:cs typeface="Arial"/>
              </a:rPr>
              <a:t>their</a:t>
            </a:r>
            <a:r>
              <a:rPr sz="2400" spc="5" dirty="0">
                <a:latin typeface="Arial"/>
                <a:cs typeface="Arial"/>
              </a:rPr>
              <a:t> </a:t>
            </a:r>
            <a:r>
              <a:rPr sz="2400" dirty="0">
                <a:latin typeface="Arial"/>
                <a:cs typeface="Arial"/>
              </a:rPr>
              <a:t>knowledge</a:t>
            </a:r>
            <a:r>
              <a:rPr sz="2400" spc="30" dirty="0">
                <a:latin typeface="Arial"/>
                <a:cs typeface="Arial"/>
              </a:rPr>
              <a:t> </a:t>
            </a:r>
            <a:r>
              <a:rPr sz="2400" dirty="0">
                <a:latin typeface="Arial"/>
                <a:cs typeface="Arial"/>
              </a:rPr>
              <a:t>and skil</a:t>
            </a:r>
            <a:r>
              <a:rPr sz="2400" spc="-10" dirty="0">
                <a:latin typeface="Arial"/>
                <a:cs typeface="Arial"/>
              </a:rPr>
              <a:t>l</a:t>
            </a:r>
            <a:r>
              <a:rPr sz="2400" dirty="0">
                <a:latin typeface="Arial"/>
                <a:cs typeface="Arial"/>
              </a:rPr>
              <a:t>s</a:t>
            </a:r>
            <a:r>
              <a:rPr sz="2400" spc="25" dirty="0">
                <a:latin typeface="Arial"/>
                <a:cs typeface="Arial"/>
              </a:rPr>
              <a:t> </a:t>
            </a:r>
            <a:r>
              <a:rPr sz="2400" b="1" dirty="0">
                <a:latin typeface="Arial"/>
                <a:cs typeface="Arial"/>
              </a:rPr>
              <a:t>ev</a:t>
            </a:r>
            <a:r>
              <a:rPr sz="2400" b="1" spc="-10" dirty="0">
                <a:latin typeface="Arial"/>
                <a:cs typeface="Arial"/>
              </a:rPr>
              <a:t>e</a:t>
            </a:r>
            <a:r>
              <a:rPr sz="2400" b="1" dirty="0">
                <a:latin typeface="Arial"/>
                <a:cs typeface="Arial"/>
              </a:rPr>
              <a:t>ry</a:t>
            </a:r>
            <a:r>
              <a:rPr sz="2400" b="1" spc="10" dirty="0">
                <a:latin typeface="Arial"/>
                <a:cs typeface="Arial"/>
              </a:rPr>
              <a:t> </a:t>
            </a:r>
            <a:r>
              <a:rPr sz="2400" b="1" dirty="0">
                <a:latin typeface="Arial"/>
                <a:cs typeface="Arial"/>
              </a:rPr>
              <a:t>f</a:t>
            </a:r>
            <a:r>
              <a:rPr sz="2400" b="1" spc="5" dirty="0">
                <a:latin typeface="Arial"/>
                <a:cs typeface="Arial"/>
              </a:rPr>
              <a:t>i</a:t>
            </a:r>
            <a:r>
              <a:rPr sz="2400" b="1" dirty="0">
                <a:latin typeface="Arial"/>
                <a:cs typeface="Arial"/>
              </a:rPr>
              <a:t>ve</a:t>
            </a:r>
            <a:r>
              <a:rPr sz="2400" b="1" spc="-10" dirty="0">
                <a:latin typeface="Arial"/>
                <a:cs typeface="Arial"/>
              </a:rPr>
              <a:t> </a:t>
            </a:r>
            <a:r>
              <a:rPr sz="2400" b="1" spc="-30" dirty="0">
                <a:latin typeface="Arial"/>
                <a:cs typeface="Arial"/>
              </a:rPr>
              <a:t>y</a:t>
            </a:r>
            <a:r>
              <a:rPr sz="2400" b="1" dirty="0">
                <a:latin typeface="Arial"/>
                <a:cs typeface="Arial"/>
              </a:rPr>
              <a:t>ear</a:t>
            </a:r>
            <a:r>
              <a:rPr sz="2400" b="1" spc="-5" dirty="0">
                <a:latin typeface="Arial"/>
                <a:cs typeface="Arial"/>
              </a:rPr>
              <a:t>s</a:t>
            </a:r>
            <a:r>
              <a:rPr sz="2400" dirty="0">
                <a:latin typeface="Arial"/>
                <a:cs typeface="Arial"/>
              </a:rPr>
              <a:t>.</a:t>
            </a:r>
            <a:r>
              <a:rPr sz="2400" spc="30" dirty="0">
                <a:latin typeface="Arial"/>
                <a:cs typeface="Arial"/>
              </a:rPr>
              <a:t> </a:t>
            </a:r>
            <a:r>
              <a:rPr sz="2000" i="1" dirty="0">
                <a:latin typeface="Arial"/>
                <a:cs typeface="Arial"/>
              </a:rPr>
              <a:t>(Adopted</a:t>
            </a:r>
            <a:r>
              <a:rPr sz="2000" i="1" spc="-25" dirty="0">
                <a:latin typeface="Arial"/>
                <a:cs typeface="Arial"/>
              </a:rPr>
              <a:t> </a:t>
            </a:r>
            <a:r>
              <a:rPr sz="2000" i="1" dirty="0">
                <a:latin typeface="Arial"/>
                <a:cs typeface="Arial"/>
              </a:rPr>
              <a:t>Feb</a:t>
            </a:r>
            <a:r>
              <a:rPr sz="2000" i="1" spc="5" dirty="0">
                <a:latin typeface="Arial"/>
                <a:cs typeface="Arial"/>
              </a:rPr>
              <a:t>r</a:t>
            </a:r>
            <a:r>
              <a:rPr sz="2000" i="1" dirty="0">
                <a:latin typeface="Arial"/>
                <a:cs typeface="Arial"/>
              </a:rPr>
              <a:t>ua</a:t>
            </a:r>
            <a:r>
              <a:rPr sz="2000" i="1" spc="5" dirty="0">
                <a:latin typeface="Arial"/>
                <a:cs typeface="Arial"/>
              </a:rPr>
              <a:t>r</a:t>
            </a:r>
            <a:r>
              <a:rPr sz="2000" i="1" dirty="0">
                <a:latin typeface="Arial"/>
                <a:cs typeface="Arial"/>
              </a:rPr>
              <a:t>y</a:t>
            </a:r>
            <a:r>
              <a:rPr sz="2000" i="1" spc="-35" dirty="0">
                <a:latin typeface="Arial"/>
                <a:cs typeface="Arial"/>
              </a:rPr>
              <a:t> </a:t>
            </a:r>
            <a:r>
              <a:rPr sz="2000" i="1" dirty="0">
                <a:latin typeface="Arial"/>
                <a:cs typeface="Arial"/>
              </a:rPr>
              <a:t>201</a:t>
            </a:r>
            <a:r>
              <a:rPr sz="2000" i="1" spc="5" dirty="0">
                <a:latin typeface="Arial"/>
                <a:cs typeface="Arial"/>
              </a:rPr>
              <a:t>5</a:t>
            </a:r>
            <a:r>
              <a:rPr sz="2000" i="1" dirty="0">
                <a:latin typeface="Arial"/>
                <a:cs typeface="Arial"/>
              </a:rPr>
              <a:t>)</a:t>
            </a:r>
            <a:endParaRPr sz="2000" dirty="0">
              <a:latin typeface="Arial"/>
              <a:cs typeface="Arial"/>
            </a:endParaRPr>
          </a:p>
          <a:p>
            <a:pPr>
              <a:lnSpc>
                <a:spcPct val="100000"/>
              </a:lnSpc>
              <a:spcBef>
                <a:spcPts val="9"/>
              </a:spcBef>
              <a:buFont typeface="Arial"/>
              <a:buChar char="•"/>
            </a:pPr>
            <a:endParaRPr sz="3500" dirty="0">
              <a:latin typeface="Times New Roman"/>
              <a:cs typeface="Times New Roman"/>
            </a:endParaRPr>
          </a:p>
          <a:p>
            <a:pPr marL="355600" marR="5080" indent="-342900">
              <a:lnSpc>
                <a:spcPct val="100000"/>
              </a:lnSpc>
              <a:buFont typeface="Arial"/>
              <a:buChar char="•"/>
              <a:tabLst>
                <a:tab pos="355600" algn="l"/>
              </a:tabLst>
            </a:pPr>
            <a:r>
              <a:rPr sz="2400" dirty="0">
                <a:latin typeface="Arial"/>
                <a:cs typeface="Arial"/>
              </a:rPr>
              <a:t>This</a:t>
            </a:r>
            <a:r>
              <a:rPr sz="2400" spc="-5" dirty="0">
                <a:latin typeface="Arial"/>
                <a:cs typeface="Arial"/>
              </a:rPr>
              <a:t> </a:t>
            </a:r>
            <a:r>
              <a:rPr sz="2400" dirty="0">
                <a:latin typeface="Arial"/>
                <a:cs typeface="Arial"/>
              </a:rPr>
              <a:t>new po</a:t>
            </a:r>
            <a:r>
              <a:rPr sz="2400" spc="-10" dirty="0">
                <a:latin typeface="Arial"/>
                <a:cs typeface="Arial"/>
              </a:rPr>
              <a:t>l</a:t>
            </a:r>
            <a:r>
              <a:rPr sz="2400" dirty="0">
                <a:latin typeface="Arial"/>
                <a:cs typeface="Arial"/>
              </a:rPr>
              <a:t>icy</a:t>
            </a:r>
            <a:r>
              <a:rPr sz="2400" spc="20" dirty="0">
                <a:latin typeface="Arial"/>
                <a:cs typeface="Arial"/>
              </a:rPr>
              <a:t> </a:t>
            </a:r>
            <a:r>
              <a:rPr sz="2400" dirty="0">
                <a:latin typeface="Arial"/>
                <a:cs typeface="Arial"/>
              </a:rPr>
              <a:t>is al</a:t>
            </a:r>
            <a:r>
              <a:rPr sz="2400" spc="-15" dirty="0">
                <a:latin typeface="Arial"/>
                <a:cs typeface="Arial"/>
              </a:rPr>
              <a:t>i</a:t>
            </a:r>
            <a:r>
              <a:rPr sz="2400" dirty="0">
                <a:latin typeface="Arial"/>
                <a:cs typeface="Arial"/>
              </a:rPr>
              <a:t>gn</a:t>
            </a:r>
            <a:r>
              <a:rPr sz="2400" spc="-10"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w</a:t>
            </a:r>
            <a:r>
              <a:rPr sz="2400" spc="-10" dirty="0">
                <a:latin typeface="Arial"/>
                <a:cs typeface="Arial"/>
              </a:rPr>
              <a:t>i</a:t>
            </a:r>
            <a:r>
              <a:rPr sz="2400" dirty="0">
                <a:latin typeface="Arial"/>
                <a:cs typeface="Arial"/>
              </a:rPr>
              <a:t>th</a:t>
            </a:r>
            <a:r>
              <a:rPr sz="2400" spc="15" dirty="0">
                <a:latin typeface="Arial"/>
                <a:cs typeface="Arial"/>
              </a:rPr>
              <a:t> </a:t>
            </a:r>
            <a:r>
              <a:rPr sz="2400" dirty="0">
                <a:latin typeface="Arial"/>
                <a:cs typeface="Arial"/>
              </a:rPr>
              <a:t>the movement</a:t>
            </a:r>
            <a:r>
              <a:rPr sz="2400" spc="-10" dirty="0">
                <a:latin typeface="Arial"/>
                <a:cs typeface="Arial"/>
              </a:rPr>
              <a:t> </a:t>
            </a:r>
            <a:r>
              <a:rPr sz="2400" dirty="0">
                <a:latin typeface="Arial"/>
                <a:cs typeface="Arial"/>
              </a:rPr>
              <a:t>of </a:t>
            </a:r>
            <a:r>
              <a:rPr sz="2400" spc="-10" dirty="0">
                <a:latin typeface="Arial"/>
                <a:cs typeface="Arial"/>
              </a:rPr>
              <a:t>4</a:t>
            </a:r>
            <a:r>
              <a:rPr sz="2400" dirty="0">
                <a:latin typeface="Arial"/>
                <a:cs typeface="Arial"/>
              </a:rPr>
              <a:t>0 state l</a:t>
            </a:r>
            <a:r>
              <a:rPr sz="2400" spc="-10" dirty="0">
                <a:latin typeface="Arial"/>
                <a:cs typeface="Arial"/>
              </a:rPr>
              <a:t>i</a:t>
            </a:r>
            <a:r>
              <a:rPr sz="2400" dirty="0">
                <a:latin typeface="Arial"/>
                <a:cs typeface="Arial"/>
              </a:rPr>
              <a:t>censu</a:t>
            </a:r>
            <a:r>
              <a:rPr sz="2400" spc="5" dirty="0">
                <a:latin typeface="Arial"/>
                <a:cs typeface="Arial"/>
              </a:rPr>
              <a:t>r</a:t>
            </a:r>
            <a:r>
              <a:rPr sz="2400" dirty="0">
                <a:latin typeface="Arial"/>
                <a:cs typeface="Arial"/>
              </a:rPr>
              <a:t>e</a:t>
            </a:r>
            <a:r>
              <a:rPr sz="2400" spc="25" dirty="0">
                <a:latin typeface="Arial"/>
                <a:cs typeface="Arial"/>
              </a:rPr>
              <a:t> </a:t>
            </a:r>
            <a:r>
              <a:rPr sz="2400" dirty="0">
                <a:latin typeface="Arial"/>
                <a:cs typeface="Arial"/>
              </a:rPr>
              <a:t>syste</a:t>
            </a:r>
            <a:r>
              <a:rPr sz="2400" spc="5" dirty="0">
                <a:latin typeface="Arial"/>
                <a:cs typeface="Arial"/>
              </a:rPr>
              <a:t>m</a:t>
            </a:r>
            <a:r>
              <a:rPr sz="2400" dirty="0">
                <a:latin typeface="Arial"/>
                <a:cs typeface="Arial"/>
              </a:rPr>
              <a:t>s to</a:t>
            </a:r>
            <a:r>
              <a:rPr sz="2400" spc="-10" dirty="0">
                <a:latin typeface="Arial"/>
                <a:cs typeface="Arial"/>
              </a:rPr>
              <a:t> </a:t>
            </a:r>
            <a:r>
              <a:rPr sz="2400" dirty="0">
                <a:latin typeface="Arial"/>
                <a:cs typeface="Arial"/>
              </a:rPr>
              <a:t>a</a:t>
            </a:r>
            <a:r>
              <a:rPr sz="2400" spc="-10" dirty="0">
                <a:latin typeface="Arial"/>
                <a:cs typeface="Arial"/>
              </a:rPr>
              <a:t> </a:t>
            </a:r>
            <a:r>
              <a:rPr sz="2400" dirty="0">
                <a:latin typeface="Arial"/>
                <a:cs typeface="Arial"/>
              </a:rPr>
              <a:t>fiv</a:t>
            </a:r>
            <a:r>
              <a:rPr sz="2400" spc="-25" dirty="0">
                <a:latin typeface="Arial"/>
                <a:cs typeface="Arial"/>
              </a:rPr>
              <a:t>e</a:t>
            </a:r>
            <a:r>
              <a:rPr sz="2400" dirty="0">
                <a:latin typeface="Arial"/>
                <a:cs typeface="Arial"/>
              </a:rPr>
              <a:t>-year </a:t>
            </a:r>
            <a:r>
              <a:rPr sz="2400" spc="5" dirty="0">
                <a:latin typeface="Arial"/>
                <a:cs typeface="Arial"/>
              </a:rPr>
              <a:t>r</a:t>
            </a:r>
            <a:r>
              <a:rPr sz="2400" dirty="0">
                <a:latin typeface="Arial"/>
                <a:cs typeface="Arial"/>
              </a:rPr>
              <a:t>enewal</a:t>
            </a:r>
            <a:r>
              <a:rPr sz="2400" spc="30" dirty="0">
                <a:latin typeface="Arial"/>
                <a:cs typeface="Arial"/>
              </a:rPr>
              <a:t> </a:t>
            </a:r>
            <a:r>
              <a:rPr sz="2400" dirty="0">
                <a:latin typeface="Arial"/>
                <a:cs typeface="Arial"/>
              </a:rPr>
              <a:t>period,</a:t>
            </a:r>
            <a:r>
              <a:rPr sz="2400" spc="5" dirty="0">
                <a:latin typeface="Arial"/>
                <a:cs typeface="Arial"/>
              </a:rPr>
              <a:t> </a:t>
            </a:r>
            <a:r>
              <a:rPr sz="2400" dirty="0">
                <a:latin typeface="Arial"/>
                <a:cs typeface="Arial"/>
              </a:rPr>
              <a:t>but</a:t>
            </a:r>
            <a:r>
              <a:rPr sz="2400" spc="5" dirty="0">
                <a:latin typeface="Arial"/>
                <a:cs typeface="Arial"/>
              </a:rPr>
              <a:t> </a:t>
            </a:r>
            <a:r>
              <a:rPr sz="2400" dirty="0">
                <a:latin typeface="Arial"/>
                <a:cs typeface="Arial"/>
              </a:rPr>
              <a:t>also reflects e</a:t>
            </a:r>
            <a:r>
              <a:rPr sz="2400" spc="-50" dirty="0">
                <a:latin typeface="Arial"/>
                <a:cs typeface="Arial"/>
              </a:rPr>
              <a:t>f</a:t>
            </a:r>
            <a:r>
              <a:rPr sz="2400" dirty="0">
                <a:latin typeface="Arial"/>
                <a:cs typeface="Arial"/>
              </a:rPr>
              <a:t>for</a:t>
            </a:r>
            <a:r>
              <a:rPr sz="2400" spc="5" dirty="0">
                <a:latin typeface="Arial"/>
                <a:cs typeface="Arial"/>
              </a:rPr>
              <a:t>t</a:t>
            </a:r>
            <a:r>
              <a:rPr sz="2400" dirty="0">
                <a:latin typeface="Arial"/>
                <a:cs typeface="Arial"/>
              </a:rPr>
              <a:t>s</a:t>
            </a:r>
            <a:r>
              <a:rPr sz="2400" spc="-20" dirty="0">
                <a:latin typeface="Arial"/>
                <a:cs typeface="Arial"/>
              </a:rPr>
              <a:t> </a:t>
            </a:r>
            <a:r>
              <a:rPr sz="2400" dirty="0">
                <a:latin typeface="Arial"/>
                <a:cs typeface="Arial"/>
              </a:rPr>
              <a:t>to make</a:t>
            </a:r>
            <a:r>
              <a:rPr sz="2400" spc="-10" dirty="0">
                <a:latin typeface="Arial"/>
                <a:cs typeface="Arial"/>
              </a:rPr>
              <a:t> </a:t>
            </a:r>
            <a:r>
              <a:rPr sz="2400" dirty="0">
                <a:latin typeface="Arial"/>
                <a:cs typeface="Arial"/>
              </a:rPr>
              <a:t>certificat</a:t>
            </a:r>
            <a:r>
              <a:rPr sz="2400" spc="-10" dirty="0">
                <a:latin typeface="Arial"/>
                <a:cs typeface="Arial"/>
              </a:rPr>
              <a:t>i</a:t>
            </a:r>
            <a:r>
              <a:rPr sz="2400" dirty="0">
                <a:latin typeface="Arial"/>
                <a:cs typeface="Arial"/>
              </a:rPr>
              <a:t>on</a:t>
            </a:r>
            <a:r>
              <a:rPr sz="2400" spc="10" dirty="0">
                <a:latin typeface="Arial"/>
                <a:cs typeface="Arial"/>
              </a:rPr>
              <a:t> </a:t>
            </a:r>
            <a:r>
              <a:rPr sz="2400" dirty="0">
                <a:latin typeface="Arial"/>
                <a:cs typeface="Arial"/>
              </a:rPr>
              <a:t>more a</a:t>
            </a:r>
            <a:r>
              <a:rPr sz="2400" spc="-45" dirty="0">
                <a:latin typeface="Arial"/>
                <a:cs typeface="Arial"/>
              </a:rPr>
              <a:t>f</a:t>
            </a:r>
            <a:r>
              <a:rPr sz="2400" dirty="0">
                <a:latin typeface="Arial"/>
                <a:cs typeface="Arial"/>
              </a:rPr>
              <a:t>fordable</a:t>
            </a:r>
            <a:r>
              <a:rPr sz="2400" spc="10" dirty="0">
                <a:latin typeface="Arial"/>
                <a:cs typeface="Arial"/>
              </a:rPr>
              <a:t> </a:t>
            </a:r>
            <a:r>
              <a:rPr sz="2400" dirty="0">
                <a:latin typeface="Arial"/>
                <a:cs typeface="Arial"/>
              </a:rPr>
              <a:t>and e</a:t>
            </a:r>
            <a:r>
              <a:rPr sz="2400" spc="-45" dirty="0">
                <a:latin typeface="Arial"/>
                <a:cs typeface="Arial"/>
              </a:rPr>
              <a:t>f</a:t>
            </a:r>
            <a:r>
              <a:rPr sz="2400" dirty="0">
                <a:latin typeface="Arial"/>
                <a:cs typeface="Arial"/>
              </a:rPr>
              <a:t>ficient for</a:t>
            </a:r>
            <a:r>
              <a:rPr sz="2400" spc="5" dirty="0">
                <a:latin typeface="Arial"/>
                <a:cs typeface="Arial"/>
              </a:rPr>
              <a:t> </a:t>
            </a:r>
            <a:r>
              <a:rPr sz="2400" spc="-10" dirty="0">
                <a:latin typeface="Arial"/>
                <a:cs typeface="Arial"/>
              </a:rPr>
              <a:t>a</a:t>
            </a:r>
            <a:r>
              <a:rPr sz="2400" dirty="0">
                <a:latin typeface="Arial"/>
                <a:cs typeface="Arial"/>
              </a:rPr>
              <a:t>ll teache</a:t>
            </a:r>
            <a:r>
              <a:rPr sz="2400" spc="5" dirty="0">
                <a:latin typeface="Arial"/>
                <a:cs typeface="Arial"/>
              </a:rPr>
              <a:t>r</a:t>
            </a:r>
            <a:r>
              <a:rPr sz="2400" dirty="0">
                <a:latin typeface="Arial"/>
                <a:cs typeface="Arial"/>
              </a:rPr>
              <a:t>s, so that</a:t>
            </a:r>
            <a:r>
              <a:rPr sz="2400" spc="-15" dirty="0">
                <a:latin typeface="Arial"/>
                <a:cs typeface="Arial"/>
              </a:rPr>
              <a:t> </a:t>
            </a:r>
            <a:r>
              <a:rPr sz="2400" dirty="0">
                <a:latin typeface="Arial"/>
                <a:cs typeface="Arial"/>
              </a:rPr>
              <a:t>that</a:t>
            </a:r>
            <a:r>
              <a:rPr sz="2400" spc="5" dirty="0">
                <a:latin typeface="Arial"/>
                <a:cs typeface="Arial"/>
              </a:rPr>
              <a:t> </a:t>
            </a:r>
            <a:r>
              <a:rPr sz="2400" spc="-15" dirty="0">
                <a:latin typeface="Arial"/>
                <a:cs typeface="Arial"/>
              </a:rPr>
              <a:t>i</a:t>
            </a:r>
            <a:r>
              <a:rPr sz="2400" dirty="0">
                <a:latin typeface="Arial"/>
                <a:cs typeface="Arial"/>
              </a:rPr>
              <a:t>t can beco</a:t>
            </a:r>
            <a:r>
              <a:rPr sz="2400" spc="10" dirty="0">
                <a:latin typeface="Arial"/>
                <a:cs typeface="Arial"/>
              </a:rPr>
              <a:t>m</a:t>
            </a:r>
            <a:r>
              <a:rPr sz="2400" dirty="0">
                <a:latin typeface="Arial"/>
                <a:cs typeface="Arial"/>
              </a:rPr>
              <a:t>e</a:t>
            </a:r>
            <a:r>
              <a:rPr sz="2400" spc="10" dirty="0">
                <a:latin typeface="Arial"/>
                <a:cs typeface="Arial"/>
              </a:rPr>
              <a:t> </a:t>
            </a:r>
            <a:r>
              <a:rPr sz="2400" dirty="0">
                <a:latin typeface="Arial"/>
                <a:cs typeface="Arial"/>
              </a:rPr>
              <a:t>the norm</a:t>
            </a:r>
            <a:r>
              <a:rPr sz="2400" spc="5" dirty="0">
                <a:latin typeface="Arial"/>
                <a:cs typeface="Arial"/>
              </a:rPr>
              <a:t> </a:t>
            </a:r>
            <a:r>
              <a:rPr sz="2400" spc="-15" dirty="0">
                <a:latin typeface="Arial"/>
                <a:cs typeface="Arial"/>
              </a:rPr>
              <a:t>i</a:t>
            </a:r>
            <a:r>
              <a:rPr sz="2400" dirty="0">
                <a:latin typeface="Arial"/>
                <a:cs typeface="Arial"/>
              </a:rPr>
              <a:t>n</a:t>
            </a:r>
            <a:r>
              <a:rPr sz="2400" spc="10" dirty="0">
                <a:latin typeface="Arial"/>
                <a:cs typeface="Arial"/>
              </a:rPr>
              <a:t> </a:t>
            </a:r>
            <a:r>
              <a:rPr sz="2400" dirty="0">
                <a:latin typeface="Arial"/>
                <a:cs typeface="Arial"/>
              </a:rPr>
              <a:t>the profession</a:t>
            </a:r>
            <a:r>
              <a:rPr sz="2400" dirty="0" smtClean="0">
                <a:latin typeface="Arial"/>
                <a:cs typeface="Arial"/>
              </a:rPr>
              <a:t>.</a:t>
            </a:r>
            <a:endParaRPr lang="en-US" sz="2400" dirty="0" smtClean="0">
              <a:latin typeface="Arial"/>
              <a:cs typeface="Arial"/>
            </a:endParaRPr>
          </a:p>
          <a:p>
            <a:pPr marL="355600" marR="5080" indent="-342900">
              <a:lnSpc>
                <a:spcPct val="100000"/>
              </a:lnSpc>
              <a:buFont typeface="Arial"/>
              <a:buChar char="•"/>
              <a:tabLst>
                <a:tab pos="355600" algn="l"/>
              </a:tabLst>
            </a:pPr>
            <a:endParaRPr lang="en-US" sz="2400" dirty="0">
              <a:latin typeface="Arial"/>
              <a:cs typeface="Arial"/>
            </a:endParaRPr>
          </a:p>
          <a:p>
            <a:pPr marL="355600" marR="5080" indent="-342900">
              <a:lnSpc>
                <a:spcPct val="100000"/>
              </a:lnSpc>
              <a:buFont typeface="Arial"/>
              <a:buChar char="•"/>
              <a:tabLst>
                <a:tab pos="355600" algn="l"/>
              </a:tabLst>
            </a:pPr>
            <a:r>
              <a:rPr lang="en-US" sz="2400" dirty="0" smtClean="0">
                <a:latin typeface="Arial"/>
                <a:cs typeface="Arial"/>
              </a:rPr>
              <a:t>It will be less to do than renewal and a lesser cost than renewal.</a:t>
            </a:r>
            <a:endParaRPr sz="2400" dirty="0">
              <a:latin typeface="Arial"/>
              <a:cs typeface="Arial"/>
            </a:endParaRPr>
          </a:p>
        </p:txBody>
      </p:sp>
      <p:sp>
        <p:nvSpPr>
          <p:cNvPr id="3" name="object 3"/>
          <p:cNvSpPr txBox="1"/>
          <p:nvPr/>
        </p:nvSpPr>
        <p:spPr>
          <a:xfrm>
            <a:off x="732672" y="333916"/>
            <a:ext cx="7619254" cy="1038212"/>
          </a:xfrm>
          <a:prstGeom prst="rect">
            <a:avLst/>
          </a:prstGeom>
        </p:spPr>
        <p:txBody>
          <a:bodyPr vert="horz" wrap="square" lIns="0" tIns="0" rIns="0" bIns="0" rtlCol="0">
            <a:spAutoFit/>
          </a:bodyPr>
          <a:lstStyle/>
          <a:p>
            <a:pPr algn="ctr">
              <a:lnSpc>
                <a:spcPts val="4045"/>
              </a:lnSpc>
              <a:spcBef>
                <a:spcPts val="5"/>
              </a:spcBef>
            </a:pPr>
            <a:r>
              <a:rPr lang="en-US" sz="3400" spc="-20" dirty="0" smtClean="0">
                <a:latin typeface="Arial"/>
                <a:cs typeface="Arial"/>
              </a:rPr>
              <a:t>Renewal has been replaced with </a:t>
            </a:r>
            <a:r>
              <a:rPr sz="3400" spc="-20" dirty="0" smtClean="0">
                <a:latin typeface="Arial"/>
                <a:cs typeface="Arial"/>
              </a:rPr>
              <a:t>Mainten</a:t>
            </a:r>
            <a:r>
              <a:rPr sz="3400" spc="-35" dirty="0" smtClean="0">
                <a:latin typeface="Arial"/>
                <a:cs typeface="Arial"/>
              </a:rPr>
              <a:t>a</a:t>
            </a:r>
            <a:r>
              <a:rPr sz="3400" spc="-20" dirty="0" smtClean="0">
                <a:latin typeface="Arial"/>
                <a:cs typeface="Arial"/>
              </a:rPr>
              <a:t>nce</a:t>
            </a:r>
            <a:r>
              <a:rPr sz="3400" spc="20" dirty="0" smtClean="0">
                <a:latin typeface="Arial"/>
                <a:cs typeface="Arial"/>
              </a:rPr>
              <a:t> </a:t>
            </a:r>
            <a:r>
              <a:rPr sz="3400" spc="-15" dirty="0">
                <a:latin typeface="Arial"/>
                <a:cs typeface="Arial"/>
              </a:rPr>
              <a:t>of</a:t>
            </a:r>
            <a:r>
              <a:rPr sz="3400" spc="10" dirty="0">
                <a:latin typeface="Arial"/>
                <a:cs typeface="Arial"/>
              </a:rPr>
              <a:t> </a:t>
            </a:r>
            <a:r>
              <a:rPr sz="3400" spc="-25" dirty="0" smtClean="0">
                <a:latin typeface="Arial"/>
                <a:cs typeface="Arial"/>
              </a:rPr>
              <a:t>Ce</a:t>
            </a:r>
            <a:r>
              <a:rPr sz="3400" spc="-30" dirty="0" smtClean="0">
                <a:latin typeface="Arial"/>
                <a:cs typeface="Arial"/>
              </a:rPr>
              <a:t>r</a:t>
            </a:r>
            <a:r>
              <a:rPr sz="3400" spc="-10" dirty="0" smtClean="0">
                <a:latin typeface="Arial"/>
                <a:cs typeface="Arial"/>
              </a:rPr>
              <a:t>tif</a:t>
            </a:r>
            <a:r>
              <a:rPr sz="3400" dirty="0" smtClean="0">
                <a:latin typeface="Arial"/>
                <a:cs typeface="Arial"/>
              </a:rPr>
              <a:t>i</a:t>
            </a:r>
            <a:r>
              <a:rPr sz="3400" spc="-20" dirty="0" smtClean="0">
                <a:latin typeface="Arial"/>
                <a:cs typeface="Arial"/>
              </a:rPr>
              <a:t>cation</a:t>
            </a:r>
            <a:endParaRPr sz="3400" dirty="0">
              <a:latin typeface="Arial"/>
              <a:cs typeface="Arial"/>
            </a:endParaRPr>
          </a:p>
        </p:txBody>
      </p:sp>
    </p:spTree>
    <p:extLst>
      <p:ext uri="{BB962C8B-B14F-4D97-AF65-F5344CB8AC3E}">
        <p14:creationId xmlns:p14="http://schemas.microsoft.com/office/powerpoint/2010/main" val="2026019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Why should I pursue becoming </a:t>
            </a:r>
            <a:br>
              <a:rPr lang="en-US" sz="3200" b="1" dirty="0" smtClean="0"/>
            </a:br>
            <a:r>
              <a:rPr lang="en-US" sz="3200" b="1" dirty="0" smtClean="0"/>
              <a:t>a National Board Certified Teacher?</a:t>
            </a:r>
            <a:endParaRPr lang="en-US" sz="3200" b="1" dirty="0"/>
          </a:p>
        </p:txBody>
      </p:sp>
      <p:sp>
        <p:nvSpPr>
          <p:cNvPr id="3" name="Content Placeholder 2"/>
          <p:cNvSpPr>
            <a:spLocks noGrp="1"/>
          </p:cNvSpPr>
          <p:nvPr>
            <p:ph idx="1"/>
          </p:nvPr>
        </p:nvSpPr>
        <p:spPr/>
        <p:txBody>
          <a:bodyPr>
            <a:normAutofit fontScale="92500"/>
          </a:bodyPr>
          <a:lstStyle/>
          <a:p>
            <a:r>
              <a:rPr lang="en-US" b="1" dirty="0" smtClean="0"/>
              <a:t>Professional Incentives</a:t>
            </a:r>
            <a:r>
              <a:rPr lang="en-US" dirty="0" smtClean="0"/>
              <a:t>: improve your practice, increase student growth, professional recognition</a:t>
            </a:r>
          </a:p>
          <a:p>
            <a:r>
              <a:rPr lang="en-US" b="1" dirty="0" smtClean="0"/>
              <a:t>Financial Incentives</a:t>
            </a:r>
            <a:r>
              <a:rPr lang="en-US" dirty="0" smtClean="0"/>
              <a:t>: $6000 yearly stipend ($500 a month), MS will reimburse each first time candidate</a:t>
            </a:r>
          </a:p>
          <a:p>
            <a:r>
              <a:rPr lang="en-US" b="1" dirty="0" smtClean="0"/>
              <a:t>Retirement</a:t>
            </a:r>
            <a:r>
              <a:rPr lang="en-US" dirty="0" smtClean="0"/>
              <a:t>: Keep in mind, MS teacher’s retirement pay is based on the average of their four highest paid years so National Board Certification could increase your retirement pay.</a:t>
            </a:r>
          </a:p>
        </p:txBody>
      </p:sp>
    </p:spTree>
    <p:extLst>
      <p:ext uri="{BB962C8B-B14F-4D97-AF65-F5344CB8AC3E}">
        <p14:creationId xmlns:p14="http://schemas.microsoft.com/office/powerpoint/2010/main" val="37622928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ational Bo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32081</TotalTime>
  <Words>2918</Words>
  <Application>Microsoft Macintosh PowerPoint</Application>
  <PresentationFormat>On-screen Show (4:3)</PresentationFormat>
  <Paragraphs>307</Paragraphs>
  <Slides>67</Slides>
  <Notes>5</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Custom Design</vt:lpstr>
      <vt:lpstr>Ole Miss</vt:lpstr>
      <vt:lpstr>National Boards</vt:lpstr>
      <vt:lpstr>PowerPoint Presentation</vt:lpstr>
      <vt:lpstr>Video Objectives</vt:lpstr>
      <vt:lpstr>Curious About National Boards?</vt:lpstr>
      <vt:lpstr>What is The National Boards Certification Process?</vt:lpstr>
      <vt:lpstr>The Mission of NBPTS</vt:lpstr>
      <vt:lpstr>The Professional Career Continuum </vt:lpstr>
      <vt:lpstr>Eligibility Prerequisites</vt:lpstr>
      <vt:lpstr>PowerPoint Presentation</vt:lpstr>
      <vt:lpstr>Why should I pursue becoming  a National Board Certified Teacher?</vt:lpstr>
      <vt:lpstr>$10,000  Incentive for the Following Counties</vt:lpstr>
      <vt:lpstr>PowerPoint Presentation</vt:lpstr>
      <vt:lpstr>What are my odds of certifying?  Is this really a possibility? </vt:lpstr>
      <vt:lpstr>What will I be asked to do?</vt:lpstr>
      <vt:lpstr>PowerPoint Presentation</vt:lpstr>
      <vt:lpstr>Newest &amp; Most Successful Trend</vt:lpstr>
      <vt:lpstr>PowerPoint Presentation</vt:lpstr>
      <vt:lpstr>PowerPoint Presentation</vt:lpstr>
      <vt:lpstr>PowerPoint Presentation</vt:lpstr>
      <vt:lpstr>Completing National Board  1 to 5 years</vt:lpstr>
      <vt:lpstr>Where do I start?</vt:lpstr>
      <vt:lpstr>25 Certificate Areas  Elementary  Middle  High School  Specific Developmental Ages  </vt:lpstr>
      <vt:lpstr>PowerPoint Presentation</vt:lpstr>
      <vt:lpstr>The Components</vt:lpstr>
      <vt:lpstr>The Standards</vt:lpstr>
      <vt:lpstr>PowerPoint Presentation</vt:lpstr>
      <vt:lpstr>Weighted Components</vt:lpstr>
      <vt:lpstr>PowerPoint Presentation</vt:lpstr>
      <vt:lpstr>Component 2 Differentiation in Instruction</vt:lpstr>
      <vt:lpstr>Component 3 Teaching Practice &amp; Learning Environment</vt:lpstr>
      <vt:lpstr>Component 4 Effective and Reflective Practitioner</vt:lpstr>
      <vt:lpstr>All Your Resources in One Place</vt:lpstr>
      <vt:lpstr>PowerPoint Presentation</vt:lpstr>
      <vt:lpstr>PowerPoint Presentation</vt:lpstr>
      <vt:lpstr>Financial Help and Assistance</vt:lpstr>
      <vt:lpstr>Other Avenues of Financial Support</vt:lpstr>
      <vt:lpstr>Pay as You Go! Another Option</vt:lpstr>
      <vt:lpstr>Available in the Candidate’s Toolbox</vt:lpstr>
      <vt:lpstr>Suggested Component Timelines</vt:lpstr>
      <vt:lpstr> The World Class Teaching Program:  How Can We Help You? </vt:lpstr>
      <vt:lpstr>When can I start the process?  Is it too late?</vt:lpstr>
      <vt:lpstr>Who are we?</vt:lpstr>
      <vt:lpstr>World Class Teacher Program A Candidate Support System</vt:lpstr>
      <vt:lpstr>The Mission of the WCTP</vt:lpstr>
      <vt:lpstr>You don’t want to do this alone!</vt:lpstr>
      <vt:lpstr>Mentoring – Two Types</vt:lpstr>
      <vt:lpstr>PowerPoint Presentation</vt:lpstr>
      <vt:lpstr>NEW</vt:lpstr>
      <vt:lpstr>WCTP 601</vt:lpstr>
      <vt:lpstr>WCTP 601</vt:lpstr>
      <vt:lpstr>Getting Started with WCTP 601</vt:lpstr>
      <vt:lpstr>What is Online Mentoring http://wctp.olemiss.edu/online-candidates-3/  </vt:lpstr>
      <vt:lpstr>Face-to-Face Mentoring http://wctp.olemiss.edu/face-to-face-candidates-2/ </vt:lpstr>
      <vt:lpstr>Zoom Webinars</vt:lpstr>
      <vt:lpstr>What is a Webinar? </vt:lpstr>
      <vt:lpstr>Login and watch ANYWHERE on a computer, tablet or phone</vt:lpstr>
      <vt:lpstr>PowerPoint Presentation</vt:lpstr>
      <vt:lpstr>What Next? Now What?</vt:lpstr>
      <vt:lpstr>Registering</vt:lpstr>
      <vt:lpstr>WCTP Participation Terms</vt:lpstr>
      <vt:lpstr>WCTP Participation Terms</vt:lpstr>
      <vt:lpstr>Why the Participation Terms?</vt:lpstr>
      <vt:lpstr>Who Can Join us?</vt:lpstr>
      <vt:lpstr>Next Steps: Learn More</vt:lpstr>
      <vt:lpstr>Attend a Summer Standard Workshop</vt:lpstr>
      <vt:lpstr>Next Steps: Join US</vt:lpstr>
      <vt:lpstr>Contact us for additional information</vt:lpstr>
      <vt:lpstr>Thank you for interest and allowing us to share about the certification journey and how we can help you.</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486</cp:revision>
  <cp:lastPrinted>2018-09-14T15:23:11Z</cp:lastPrinted>
  <dcterms:created xsi:type="dcterms:W3CDTF">2010-01-07T12:27:42Z</dcterms:created>
  <dcterms:modified xsi:type="dcterms:W3CDTF">2019-04-03T13:30:48Z</dcterms:modified>
</cp:coreProperties>
</file>