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708" r:id="rId2"/>
    <p:sldMasterId id="2147483733" r:id="rId3"/>
  </p:sldMasterIdLst>
  <p:notesMasterIdLst>
    <p:notesMasterId r:id="rId35"/>
  </p:notesMasterIdLst>
  <p:handoutMasterIdLst>
    <p:handoutMasterId r:id="rId36"/>
  </p:handoutMasterIdLst>
  <p:sldIdLst>
    <p:sldId id="701" r:id="rId4"/>
    <p:sldId id="632" r:id="rId5"/>
    <p:sldId id="708" r:id="rId6"/>
    <p:sldId id="652" r:id="rId7"/>
    <p:sldId id="709" r:id="rId8"/>
    <p:sldId id="638" r:id="rId9"/>
    <p:sldId id="650" r:id="rId10"/>
    <p:sldId id="646" r:id="rId11"/>
    <p:sldId id="610" r:id="rId12"/>
    <p:sldId id="611" r:id="rId13"/>
    <p:sldId id="715" r:id="rId14"/>
    <p:sldId id="617" r:id="rId15"/>
    <p:sldId id="628" r:id="rId16"/>
    <p:sldId id="620" r:id="rId17"/>
    <p:sldId id="666" r:id="rId18"/>
    <p:sldId id="689" r:id="rId19"/>
    <p:sldId id="686" r:id="rId20"/>
    <p:sldId id="702" r:id="rId21"/>
    <p:sldId id="669" r:id="rId22"/>
    <p:sldId id="710" r:id="rId23"/>
    <p:sldId id="703" r:id="rId24"/>
    <p:sldId id="711" r:id="rId25"/>
    <p:sldId id="662" r:id="rId26"/>
    <p:sldId id="690" r:id="rId27"/>
    <p:sldId id="704" r:id="rId28"/>
    <p:sldId id="705" r:id="rId29"/>
    <p:sldId id="712" r:id="rId30"/>
    <p:sldId id="713" r:id="rId31"/>
    <p:sldId id="706" r:id="rId32"/>
    <p:sldId id="676" r:id="rId33"/>
    <p:sldId id="707" r:id="rId3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2B48"/>
    <a:srgbClr val="C7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778" autoAdjust="0"/>
  </p:normalViewPr>
  <p:slideViewPr>
    <p:cSldViewPr snapToGrid="0" snapToObjects="1">
      <p:cViewPr varScale="1">
        <p:scale>
          <a:sx n="61" d="100"/>
          <a:sy n="61" d="100"/>
        </p:scale>
        <p:origin x="-1080" y="-104"/>
      </p:cViewPr>
      <p:guideLst>
        <p:guide orient="horz" pos="2160"/>
        <p:guide pos="2880"/>
      </p:guideLst>
    </p:cSldViewPr>
  </p:slideViewPr>
  <p:outlineViewPr>
    <p:cViewPr>
      <p:scale>
        <a:sx n="33" d="100"/>
        <a:sy n="33" d="100"/>
      </p:scale>
      <p:origin x="0" y="50424"/>
    </p:cViewPr>
  </p:outlineViewPr>
  <p:notesTextViewPr>
    <p:cViewPr>
      <p:scale>
        <a:sx n="100" d="100"/>
        <a:sy n="100" d="100"/>
      </p:scale>
      <p:origin x="0" y="0"/>
    </p:cViewPr>
  </p:notesTextViewPr>
  <p:sorterViewPr>
    <p:cViewPr>
      <p:scale>
        <a:sx n="66" d="100"/>
        <a:sy n="66" d="100"/>
      </p:scale>
      <p:origin x="0" y="15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38" tIns="45719" rIns="91438" bIns="45719" rtlCol="0"/>
          <a:lstStyle>
            <a:lvl1pPr algn="r">
              <a:defRPr sz="1200"/>
            </a:lvl1pPr>
          </a:lstStyle>
          <a:p>
            <a:fld id="{1E86A71D-AB58-428A-8C9D-05D456B01ED9}" type="datetimeFigureOut">
              <a:rPr lang="en-US" smtClean="0"/>
              <a:pPr/>
              <a:t>3/27/19</a:t>
            </a:fld>
            <a:endParaRPr lang="en-US" dirty="0"/>
          </a:p>
        </p:txBody>
      </p:sp>
      <p:sp>
        <p:nvSpPr>
          <p:cNvPr id="4" name="Footer Placeholder 3"/>
          <p:cNvSpPr>
            <a:spLocks noGrp="1"/>
          </p:cNvSpPr>
          <p:nvPr>
            <p:ph type="ftr" sz="quarter" idx="2"/>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6"/>
            <a:ext cx="3043238" cy="465138"/>
          </a:xfrm>
          <a:prstGeom prst="rect">
            <a:avLst/>
          </a:prstGeom>
        </p:spPr>
        <p:txBody>
          <a:bodyPr vert="horz" lIns="91438" tIns="45719" rIns="91438" bIns="45719" rtlCol="0" anchor="b"/>
          <a:lstStyle>
            <a:lvl1pPr algn="r">
              <a:defRPr sz="1200"/>
            </a:lvl1pPr>
          </a:lstStyle>
          <a:p>
            <a:fld id="{DD3398B2-148A-47B0-BF7C-249C52EC6061}" type="slidenum">
              <a:rPr lang="en-US" smtClean="0"/>
              <a:pPr/>
              <a:t>‹#›</a:t>
            </a:fld>
            <a:endParaRPr lang="en-US" dirty="0"/>
          </a:p>
        </p:txBody>
      </p:sp>
    </p:spTree>
    <p:extLst>
      <p:ext uri="{BB962C8B-B14F-4D97-AF65-F5344CB8AC3E}">
        <p14:creationId xmlns:p14="http://schemas.microsoft.com/office/powerpoint/2010/main" val="636381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978275" y="0"/>
            <a:ext cx="3043238" cy="465138"/>
          </a:xfrm>
          <a:prstGeom prst="rect">
            <a:avLst/>
          </a:prstGeom>
        </p:spPr>
        <p:txBody>
          <a:bodyPr vert="horz" lIns="91438" tIns="45719" rIns="91438" bIns="45719" rtlCol="0"/>
          <a:lstStyle>
            <a:lvl1pPr algn="r">
              <a:defRPr sz="1200"/>
            </a:lvl1pPr>
          </a:lstStyle>
          <a:p>
            <a:fld id="{BF5D282F-DEC4-40AF-9C9F-C010C3565B4E}" type="datetimeFigureOut">
              <a:rPr lang="en-US" smtClean="0"/>
              <a:pPr/>
              <a:t>3/27/19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6"/>
            <a:ext cx="3043238" cy="465138"/>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6"/>
            <a:ext cx="3043238" cy="465138"/>
          </a:xfrm>
          <a:prstGeom prst="rect">
            <a:avLst/>
          </a:prstGeom>
        </p:spPr>
        <p:txBody>
          <a:bodyPr vert="horz" lIns="91438" tIns="45719" rIns="91438" bIns="45719" rtlCol="0" anchor="b"/>
          <a:lstStyle>
            <a:lvl1pPr algn="r">
              <a:defRPr sz="1200"/>
            </a:lvl1pPr>
          </a:lstStyle>
          <a:p>
            <a:fld id="{1C6F8E75-0316-4789-A3AC-2313E323D9A3}" type="slidenum">
              <a:rPr lang="en-US" smtClean="0"/>
              <a:pPr/>
              <a:t>‹#›</a:t>
            </a:fld>
            <a:endParaRPr lang="en-US" dirty="0"/>
          </a:p>
        </p:txBody>
      </p:sp>
    </p:spTree>
    <p:extLst>
      <p:ext uri="{BB962C8B-B14F-4D97-AF65-F5344CB8AC3E}">
        <p14:creationId xmlns:p14="http://schemas.microsoft.com/office/powerpoint/2010/main" val="110578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pic>
        <p:nvPicPr>
          <p:cNvPr id="7" name="Picture 6" descr="OleMissScript_186-2767.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8" name="Straight Connector 7"/>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3/27/19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r>
              <a:rPr lang="en-US" smtClean="0"/>
              <a:t>Click to edit Master title style</a:t>
            </a:r>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pPr lvl="0"/>
            <a:r>
              <a:rPr lang="en-US" smtClean="0"/>
              <a:t>Click to edit Master text styles</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16DDBED-3FA6-6D45-B68F-E362174CF834}" type="datetimeFigureOut">
              <a:rPr lang="en-US" smtClean="0"/>
              <a:t>3/27/19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91F8D091-9820-4527-917D-6CB53D5B8133}" type="slidenum">
              <a:rPr lang="en-US" smtClean="0"/>
              <a:pPr>
                <a:defRPr/>
              </a:pPr>
              <a:t>‹#›</a:t>
            </a:fld>
            <a:endParaRPr lang="en-US"/>
          </a:p>
        </p:txBody>
      </p:sp>
    </p:spTree>
    <p:extLst>
      <p:ext uri="{BB962C8B-B14F-4D97-AF65-F5344CB8AC3E}">
        <p14:creationId xmlns:p14="http://schemas.microsoft.com/office/powerpoint/2010/main" val="164378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smtClean="0"/>
              <a:t>Click to edit Master title style</a:t>
            </a:r>
            <a:endParaRPr lang="en-US"/>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smtClean="0"/>
              <a:t>Click to edit Master subtitle style</a:t>
            </a:r>
            <a:endParaRPr lang="en-US"/>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fld id="{516DDBED-3FA6-6D45-B68F-E362174CF834}" type="datetimeFigureOut">
              <a:rPr lang="en-US" smtClean="0"/>
              <a:t>3/27/19</a:t>
            </a:fld>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smtClean="0"/>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userDrawn="1"/>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325511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9849241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DDBED-3FA6-6D45-B68F-E362174CF834}"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220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6DDBED-3FA6-6D45-B68F-E362174CF834}"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50803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6DDBED-3FA6-6D45-B68F-E362174CF834}" type="datetimeFigureOut">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7910540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570116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DDBED-3FA6-6D45-B68F-E362174CF834}" type="datetimeFigureOut">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365807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176344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DDBED-3FA6-6D45-B68F-E362174CF834}"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927544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127020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6" name="bk object 16"/>
          <p:cNvSpPr/>
          <p:nvPr/>
        </p:nvSpPr>
        <p:spPr>
          <a:xfrm>
            <a:off x="0"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F9BD16"/>
          </a:solidFill>
        </p:spPr>
        <p:txBody>
          <a:bodyPr wrap="square" lIns="0" tIns="0" rIns="0" bIns="0" rtlCol="0"/>
          <a:lstStyle/>
          <a:p>
            <a:endParaRPr/>
          </a:p>
        </p:txBody>
      </p:sp>
      <p:sp>
        <p:nvSpPr>
          <p:cNvPr id="17" name="bk object 17"/>
          <p:cNvSpPr/>
          <p:nvPr/>
        </p:nvSpPr>
        <p:spPr>
          <a:xfrm>
            <a:off x="4589145" y="0"/>
            <a:ext cx="4554855" cy="358775"/>
          </a:xfrm>
          <a:custGeom>
            <a:avLst/>
            <a:gdLst/>
            <a:ahLst/>
            <a:cxnLst/>
            <a:rect l="l" t="t" r="r" b="b"/>
            <a:pathLst>
              <a:path w="4554855" h="358775">
                <a:moveTo>
                  <a:pt x="0" y="358542"/>
                </a:moveTo>
                <a:lnTo>
                  <a:pt x="4554855" y="358542"/>
                </a:lnTo>
                <a:lnTo>
                  <a:pt x="4554855" y="0"/>
                </a:lnTo>
                <a:lnTo>
                  <a:pt x="0" y="0"/>
                </a:lnTo>
                <a:lnTo>
                  <a:pt x="0" y="358542"/>
                </a:lnTo>
              </a:path>
            </a:pathLst>
          </a:custGeom>
          <a:solidFill>
            <a:srgbClr val="3B464D"/>
          </a:solidFill>
        </p:spPr>
        <p:txBody>
          <a:bodyPr wrap="square" lIns="0" tIns="0" rIns="0" bIns="0" rtlCol="0"/>
          <a:lstStyle/>
          <a:p>
            <a:endParaRPr/>
          </a:p>
        </p:txBody>
      </p:sp>
      <p:sp>
        <p:nvSpPr>
          <p:cNvPr id="18" name="bk object 18"/>
          <p:cNvSpPr/>
          <p:nvPr/>
        </p:nvSpPr>
        <p:spPr>
          <a:xfrm>
            <a:off x="6270469" y="6019734"/>
            <a:ext cx="212090" cy="198755"/>
          </a:xfrm>
          <a:custGeom>
            <a:avLst/>
            <a:gdLst/>
            <a:ahLst/>
            <a:cxnLst/>
            <a:rect l="l" t="t" r="r" b="b"/>
            <a:pathLst>
              <a:path w="212089" h="198754">
                <a:moveTo>
                  <a:pt x="97514" y="48563"/>
                </a:moveTo>
                <a:lnTo>
                  <a:pt x="46289" y="48563"/>
                </a:lnTo>
                <a:lnTo>
                  <a:pt x="171018" y="198439"/>
                </a:lnTo>
                <a:lnTo>
                  <a:pt x="185384" y="198439"/>
                </a:lnTo>
                <a:lnTo>
                  <a:pt x="185408" y="131763"/>
                </a:lnTo>
                <a:lnTo>
                  <a:pt x="169650" y="131763"/>
                </a:lnTo>
                <a:lnTo>
                  <a:pt x="97514" y="48563"/>
                </a:lnTo>
                <a:close/>
              </a:path>
              <a:path w="212089" h="198754">
                <a:moveTo>
                  <a:pt x="55408" y="0"/>
                </a:moveTo>
                <a:lnTo>
                  <a:pt x="0" y="0"/>
                </a:lnTo>
                <a:lnTo>
                  <a:pt x="7123" y="11257"/>
                </a:lnTo>
                <a:lnTo>
                  <a:pt x="18129" y="15618"/>
                </a:lnTo>
                <a:lnTo>
                  <a:pt x="28032" y="25793"/>
                </a:lnTo>
                <a:lnTo>
                  <a:pt x="30685" y="35949"/>
                </a:lnTo>
                <a:lnTo>
                  <a:pt x="31238" y="53389"/>
                </a:lnTo>
                <a:lnTo>
                  <a:pt x="31188" y="123514"/>
                </a:lnTo>
                <a:lnTo>
                  <a:pt x="26804" y="172224"/>
                </a:lnTo>
                <a:lnTo>
                  <a:pt x="3192" y="184694"/>
                </a:lnTo>
                <a:lnTo>
                  <a:pt x="3192" y="195232"/>
                </a:lnTo>
                <a:lnTo>
                  <a:pt x="76615" y="195232"/>
                </a:lnTo>
                <a:lnTo>
                  <a:pt x="74271" y="184597"/>
                </a:lnTo>
                <a:lnTo>
                  <a:pt x="58794" y="181594"/>
                </a:lnTo>
                <a:lnTo>
                  <a:pt x="50731" y="173425"/>
                </a:lnTo>
                <a:lnTo>
                  <a:pt x="47234" y="158239"/>
                </a:lnTo>
                <a:lnTo>
                  <a:pt x="46457" y="147999"/>
                </a:lnTo>
                <a:lnTo>
                  <a:pt x="45850" y="134311"/>
                </a:lnTo>
                <a:lnTo>
                  <a:pt x="45605" y="116155"/>
                </a:lnTo>
                <a:lnTo>
                  <a:pt x="45605" y="48563"/>
                </a:lnTo>
                <a:lnTo>
                  <a:pt x="97514" y="48563"/>
                </a:lnTo>
                <a:lnTo>
                  <a:pt x="55408" y="0"/>
                </a:lnTo>
                <a:close/>
              </a:path>
              <a:path w="212089" h="198754">
                <a:moveTo>
                  <a:pt x="212062" y="0"/>
                </a:moveTo>
                <a:lnTo>
                  <a:pt x="138868" y="0"/>
                </a:lnTo>
                <a:lnTo>
                  <a:pt x="141869" y="10484"/>
                </a:lnTo>
                <a:lnTo>
                  <a:pt x="157174" y="13648"/>
                </a:lnTo>
                <a:lnTo>
                  <a:pt x="165547" y="21595"/>
                </a:lnTo>
                <a:lnTo>
                  <a:pt x="169121" y="36446"/>
                </a:lnTo>
                <a:lnTo>
                  <a:pt x="169973" y="46885"/>
                </a:lnTo>
                <a:lnTo>
                  <a:pt x="170706" y="60786"/>
                </a:lnTo>
                <a:lnTo>
                  <a:pt x="171018" y="78831"/>
                </a:lnTo>
                <a:lnTo>
                  <a:pt x="171018" y="131763"/>
                </a:lnTo>
                <a:lnTo>
                  <a:pt x="185408" y="131763"/>
                </a:lnTo>
                <a:lnTo>
                  <a:pt x="185430" y="71765"/>
                </a:lnTo>
                <a:lnTo>
                  <a:pt x="187889" y="33345"/>
                </a:lnTo>
                <a:lnTo>
                  <a:pt x="212062" y="10293"/>
                </a:lnTo>
                <a:lnTo>
                  <a:pt x="212062" y="0"/>
                </a:lnTo>
                <a:close/>
              </a:path>
            </a:pathLst>
          </a:custGeom>
          <a:solidFill>
            <a:srgbClr val="686C70"/>
          </a:solidFill>
        </p:spPr>
        <p:txBody>
          <a:bodyPr wrap="square" lIns="0" tIns="0" rIns="0" bIns="0" rtlCol="0"/>
          <a:lstStyle/>
          <a:p>
            <a:endParaRPr/>
          </a:p>
        </p:txBody>
      </p:sp>
      <p:sp>
        <p:nvSpPr>
          <p:cNvPr id="19" name="bk object 19"/>
          <p:cNvSpPr/>
          <p:nvPr/>
        </p:nvSpPr>
        <p:spPr>
          <a:xfrm>
            <a:off x="6545012" y="6046307"/>
            <a:ext cx="147955" cy="147955"/>
          </a:xfrm>
          <a:custGeom>
            <a:avLst/>
            <a:gdLst/>
            <a:ahLst/>
            <a:cxnLst/>
            <a:rect l="l" t="t" r="r" b="b"/>
            <a:pathLst>
              <a:path w="147954" h="147954">
                <a:moveTo>
                  <a:pt x="81179" y="0"/>
                </a:moveTo>
                <a:lnTo>
                  <a:pt x="69992" y="2962"/>
                </a:lnTo>
                <a:lnTo>
                  <a:pt x="20132" y="127718"/>
                </a:lnTo>
                <a:lnTo>
                  <a:pt x="12609" y="136512"/>
                </a:lnTo>
                <a:lnTo>
                  <a:pt x="227" y="139551"/>
                </a:lnTo>
                <a:lnTo>
                  <a:pt x="0" y="147340"/>
                </a:lnTo>
                <a:lnTo>
                  <a:pt x="49473" y="147340"/>
                </a:lnTo>
                <a:lnTo>
                  <a:pt x="49473" y="139551"/>
                </a:lnTo>
                <a:lnTo>
                  <a:pt x="33301" y="137719"/>
                </a:lnTo>
                <a:lnTo>
                  <a:pt x="32845" y="134512"/>
                </a:lnTo>
                <a:lnTo>
                  <a:pt x="36037" y="123974"/>
                </a:lnTo>
                <a:lnTo>
                  <a:pt x="38773" y="115025"/>
                </a:lnTo>
                <a:lnTo>
                  <a:pt x="41509" y="107023"/>
                </a:lnTo>
                <a:lnTo>
                  <a:pt x="44002" y="100151"/>
                </a:lnTo>
                <a:lnTo>
                  <a:pt x="117625" y="100151"/>
                </a:lnTo>
                <a:lnTo>
                  <a:pt x="115939" y="95630"/>
                </a:lnTo>
                <a:lnTo>
                  <a:pt x="113289" y="88453"/>
                </a:lnTo>
                <a:lnTo>
                  <a:pt x="82091" y="88453"/>
                </a:lnTo>
                <a:lnTo>
                  <a:pt x="47721" y="88254"/>
                </a:lnTo>
                <a:lnTo>
                  <a:pt x="56220" y="64579"/>
                </a:lnTo>
                <a:lnTo>
                  <a:pt x="60604" y="52637"/>
                </a:lnTo>
                <a:lnTo>
                  <a:pt x="65220" y="40561"/>
                </a:lnTo>
                <a:lnTo>
                  <a:pt x="95844" y="40561"/>
                </a:lnTo>
                <a:lnTo>
                  <a:pt x="81179" y="0"/>
                </a:lnTo>
                <a:close/>
              </a:path>
              <a:path w="147954" h="147954">
                <a:moveTo>
                  <a:pt x="117625" y="100151"/>
                </a:moveTo>
                <a:lnTo>
                  <a:pt x="44002" y="100151"/>
                </a:lnTo>
                <a:lnTo>
                  <a:pt x="86612" y="101277"/>
                </a:lnTo>
                <a:lnTo>
                  <a:pt x="91240" y="114101"/>
                </a:lnTo>
                <a:lnTo>
                  <a:pt x="98506" y="134970"/>
                </a:lnTo>
                <a:lnTo>
                  <a:pt x="97594" y="137719"/>
                </a:lnTo>
                <a:lnTo>
                  <a:pt x="84584" y="139551"/>
                </a:lnTo>
                <a:lnTo>
                  <a:pt x="84584" y="147340"/>
                </a:lnTo>
                <a:lnTo>
                  <a:pt x="147539" y="147340"/>
                </a:lnTo>
                <a:lnTo>
                  <a:pt x="143876" y="139045"/>
                </a:lnTo>
                <a:lnTo>
                  <a:pt x="135017" y="135563"/>
                </a:lnTo>
                <a:lnTo>
                  <a:pt x="128184" y="126304"/>
                </a:lnTo>
                <a:lnTo>
                  <a:pt x="120348" y="107450"/>
                </a:lnTo>
                <a:lnTo>
                  <a:pt x="117625" y="100151"/>
                </a:lnTo>
                <a:close/>
              </a:path>
              <a:path w="147954" h="147954">
                <a:moveTo>
                  <a:pt x="95844" y="40561"/>
                </a:moveTo>
                <a:lnTo>
                  <a:pt x="65676" y="40561"/>
                </a:lnTo>
                <a:lnTo>
                  <a:pt x="82091" y="88453"/>
                </a:lnTo>
                <a:lnTo>
                  <a:pt x="113289" y="88453"/>
                </a:lnTo>
                <a:lnTo>
                  <a:pt x="111563" y="83779"/>
                </a:lnTo>
                <a:lnTo>
                  <a:pt x="107210" y="71898"/>
                </a:lnTo>
                <a:lnTo>
                  <a:pt x="102875" y="59987"/>
                </a:lnTo>
                <a:lnTo>
                  <a:pt x="95844" y="40561"/>
                </a:lnTo>
                <a:close/>
              </a:path>
            </a:pathLst>
          </a:custGeom>
          <a:solidFill>
            <a:srgbClr val="686C70"/>
          </a:solidFill>
        </p:spPr>
        <p:txBody>
          <a:bodyPr wrap="square" lIns="0" tIns="0" rIns="0" bIns="0" rtlCol="0"/>
          <a:lstStyle/>
          <a:p>
            <a:endParaRPr/>
          </a:p>
        </p:txBody>
      </p:sp>
      <p:sp>
        <p:nvSpPr>
          <p:cNvPr id="20" name="bk object 20"/>
          <p:cNvSpPr/>
          <p:nvPr/>
        </p:nvSpPr>
        <p:spPr>
          <a:xfrm>
            <a:off x="6726508" y="6044230"/>
            <a:ext cx="129539" cy="149860"/>
          </a:xfrm>
          <a:custGeom>
            <a:avLst/>
            <a:gdLst/>
            <a:ahLst/>
            <a:cxnLst/>
            <a:rect l="l" t="t" r="r" b="b"/>
            <a:pathLst>
              <a:path w="129540" h="149860">
                <a:moveTo>
                  <a:pt x="79583" y="15149"/>
                </a:moveTo>
                <a:lnTo>
                  <a:pt x="49945" y="15149"/>
                </a:lnTo>
                <a:lnTo>
                  <a:pt x="49757" y="127442"/>
                </a:lnTo>
                <a:lnTo>
                  <a:pt x="45142" y="138541"/>
                </a:lnTo>
                <a:lnTo>
                  <a:pt x="29213" y="141628"/>
                </a:lnTo>
                <a:lnTo>
                  <a:pt x="29213" y="149417"/>
                </a:lnTo>
                <a:lnTo>
                  <a:pt x="101014" y="149417"/>
                </a:lnTo>
                <a:lnTo>
                  <a:pt x="92819" y="140876"/>
                </a:lnTo>
                <a:lnTo>
                  <a:pt x="81780" y="135797"/>
                </a:lnTo>
                <a:lnTo>
                  <a:pt x="79583" y="120095"/>
                </a:lnTo>
                <a:lnTo>
                  <a:pt x="79583" y="15149"/>
                </a:lnTo>
                <a:close/>
              </a:path>
              <a:path w="129540" h="149860">
                <a:moveTo>
                  <a:pt x="7994" y="0"/>
                </a:moveTo>
                <a:lnTo>
                  <a:pt x="2318" y="4504"/>
                </a:lnTo>
                <a:lnTo>
                  <a:pt x="1627" y="16777"/>
                </a:lnTo>
                <a:lnTo>
                  <a:pt x="834" y="29619"/>
                </a:lnTo>
                <a:lnTo>
                  <a:pt x="0" y="43554"/>
                </a:lnTo>
                <a:lnTo>
                  <a:pt x="7994" y="43554"/>
                </a:lnTo>
                <a:lnTo>
                  <a:pt x="10730" y="32559"/>
                </a:lnTo>
                <a:lnTo>
                  <a:pt x="13679" y="24984"/>
                </a:lnTo>
                <a:lnTo>
                  <a:pt x="17375" y="21041"/>
                </a:lnTo>
                <a:lnTo>
                  <a:pt x="24574" y="16777"/>
                </a:lnTo>
                <a:lnTo>
                  <a:pt x="42436" y="15149"/>
                </a:lnTo>
                <a:lnTo>
                  <a:pt x="127711" y="15149"/>
                </a:lnTo>
                <a:lnTo>
                  <a:pt x="127447" y="10439"/>
                </a:lnTo>
                <a:lnTo>
                  <a:pt x="127252" y="5497"/>
                </a:lnTo>
                <a:lnTo>
                  <a:pt x="14378" y="5497"/>
                </a:lnTo>
                <a:lnTo>
                  <a:pt x="11399" y="5039"/>
                </a:lnTo>
                <a:lnTo>
                  <a:pt x="7994" y="0"/>
                </a:lnTo>
                <a:close/>
              </a:path>
              <a:path w="129540" h="149860">
                <a:moveTo>
                  <a:pt x="127711" y="15149"/>
                </a:moveTo>
                <a:lnTo>
                  <a:pt x="102382" y="15149"/>
                </a:lnTo>
                <a:lnTo>
                  <a:pt x="108097" y="16523"/>
                </a:lnTo>
                <a:lnTo>
                  <a:pt x="111958" y="20647"/>
                </a:lnTo>
                <a:lnTo>
                  <a:pt x="115849" y="24526"/>
                </a:lnTo>
                <a:lnTo>
                  <a:pt x="119041" y="31856"/>
                </a:lnTo>
                <a:lnTo>
                  <a:pt x="121533" y="43310"/>
                </a:lnTo>
                <a:lnTo>
                  <a:pt x="129149" y="37885"/>
                </a:lnTo>
                <a:lnTo>
                  <a:pt x="128202" y="23876"/>
                </a:lnTo>
                <a:lnTo>
                  <a:pt x="127711" y="15149"/>
                </a:lnTo>
                <a:close/>
              </a:path>
              <a:path w="129540" h="149860">
                <a:moveTo>
                  <a:pt x="127036" y="0"/>
                </a:moveTo>
                <a:lnTo>
                  <a:pt x="121777" y="0"/>
                </a:lnTo>
                <a:lnTo>
                  <a:pt x="118129" y="4123"/>
                </a:lnTo>
                <a:lnTo>
                  <a:pt x="114937" y="5497"/>
                </a:lnTo>
                <a:lnTo>
                  <a:pt x="127252" y="5497"/>
                </a:lnTo>
                <a:lnTo>
                  <a:pt x="127036" y="0"/>
                </a:lnTo>
                <a:close/>
              </a:path>
            </a:pathLst>
          </a:custGeom>
          <a:solidFill>
            <a:srgbClr val="686C70"/>
          </a:solidFill>
        </p:spPr>
        <p:txBody>
          <a:bodyPr wrap="square" lIns="0" tIns="0" rIns="0" bIns="0" rtlCol="0"/>
          <a:lstStyle/>
          <a:p>
            <a:endParaRPr/>
          </a:p>
        </p:txBody>
      </p:sp>
      <p:sp>
        <p:nvSpPr>
          <p:cNvPr id="21" name="bk object 21"/>
          <p:cNvSpPr/>
          <p:nvPr/>
        </p:nvSpPr>
        <p:spPr>
          <a:xfrm>
            <a:off x="6909630" y="6049728"/>
            <a:ext cx="66675" cy="144145"/>
          </a:xfrm>
          <a:custGeom>
            <a:avLst/>
            <a:gdLst/>
            <a:ahLst/>
            <a:cxnLst/>
            <a:rect l="l" t="t" r="r" b="b"/>
            <a:pathLst>
              <a:path w="66675" h="144145">
                <a:moveTo>
                  <a:pt x="66117" y="0"/>
                </a:moveTo>
                <a:lnTo>
                  <a:pt x="0" y="0"/>
                </a:lnTo>
                <a:lnTo>
                  <a:pt x="4645" y="8333"/>
                </a:lnTo>
                <a:lnTo>
                  <a:pt x="15919" y="13229"/>
                </a:lnTo>
                <a:lnTo>
                  <a:pt x="18239" y="29565"/>
                </a:lnTo>
                <a:lnTo>
                  <a:pt x="18165" y="119672"/>
                </a:lnTo>
                <a:lnTo>
                  <a:pt x="14361" y="132616"/>
                </a:lnTo>
                <a:lnTo>
                  <a:pt x="0" y="136130"/>
                </a:lnTo>
                <a:lnTo>
                  <a:pt x="0" y="143919"/>
                </a:lnTo>
                <a:lnTo>
                  <a:pt x="66117" y="143919"/>
                </a:lnTo>
                <a:lnTo>
                  <a:pt x="61621" y="135695"/>
                </a:lnTo>
                <a:lnTo>
                  <a:pt x="50149" y="130880"/>
                </a:lnTo>
                <a:lnTo>
                  <a:pt x="47877" y="114598"/>
                </a:lnTo>
                <a:lnTo>
                  <a:pt x="47953" y="24199"/>
                </a:lnTo>
                <a:lnTo>
                  <a:pt x="51702" y="11401"/>
                </a:lnTo>
                <a:lnTo>
                  <a:pt x="66117" y="7819"/>
                </a:lnTo>
                <a:lnTo>
                  <a:pt x="66117" y="0"/>
                </a:lnTo>
                <a:close/>
              </a:path>
            </a:pathLst>
          </a:custGeom>
          <a:solidFill>
            <a:srgbClr val="686C70"/>
          </a:solidFill>
        </p:spPr>
        <p:txBody>
          <a:bodyPr wrap="square" lIns="0" tIns="0" rIns="0" bIns="0" rtlCol="0"/>
          <a:lstStyle/>
          <a:p>
            <a:endParaRPr/>
          </a:p>
        </p:txBody>
      </p:sp>
      <p:sp>
        <p:nvSpPr>
          <p:cNvPr id="22" name="bk object 22"/>
          <p:cNvSpPr/>
          <p:nvPr/>
        </p:nvSpPr>
        <p:spPr>
          <a:xfrm>
            <a:off x="7031884" y="6046358"/>
            <a:ext cx="149860" cy="150495"/>
          </a:xfrm>
          <a:custGeom>
            <a:avLst/>
            <a:gdLst/>
            <a:ahLst/>
            <a:cxnLst/>
            <a:rect l="l" t="t" r="r" b="b"/>
            <a:pathLst>
              <a:path w="149859" h="150495">
                <a:moveTo>
                  <a:pt x="73582" y="0"/>
                </a:moveTo>
                <a:lnTo>
                  <a:pt x="32776" y="12473"/>
                </a:lnTo>
                <a:lnTo>
                  <a:pt x="7977" y="43167"/>
                </a:lnTo>
                <a:lnTo>
                  <a:pt x="0" y="86668"/>
                </a:lnTo>
                <a:lnTo>
                  <a:pt x="2988" y="100053"/>
                </a:lnTo>
                <a:lnTo>
                  <a:pt x="24994" y="132544"/>
                </a:lnTo>
                <a:lnTo>
                  <a:pt x="64643" y="149294"/>
                </a:lnTo>
                <a:lnTo>
                  <a:pt x="81353" y="150436"/>
                </a:lnTo>
                <a:lnTo>
                  <a:pt x="95250" y="148067"/>
                </a:lnTo>
                <a:lnTo>
                  <a:pt x="108144" y="143434"/>
                </a:lnTo>
                <a:lnTo>
                  <a:pt x="112845" y="140688"/>
                </a:lnTo>
                <a:lnTo>
                  <a:pt x="71213" y="140688"/>
                </a:lnTo>
                <a:lnTo>
                  <a:pt x="60051" y="136334"/>
                </a:lnTo>
                <a:lnTo>
                  <a:pt x="37590" y="103769"/>
                </a:lnTo>
                <a:lnTo>
                  <a:pt x="33021" y="71450"/>
                </a:lnTo>
                <a:lnTo>
                  <a:pt x="33041" y="69197"/>
                </a:lnTo>
                <a:lnTo>
                  <a:pt x="45830" y="25410"/>
                </a:lnTo>
                <a:lnTo>
                  <a:pt x="79001" y="9929"/>
                </a:lnTo>
                <a:lnTo>
                  <a:pt x="113294" y="9929"/>
                </a:lnTo>
                <a:lnTo>
                  <a:pt x="102609" y="4909"/>
                </a:lnTo>
                <a:lnTo>
                  <a:pt x="88663" y="1246"/>
                </a:lnTo>
                <a:lnTo>
                  <a:pt x="73582" y="0"/>
                </a:lnTo>
                <a:close/>
              </a:path>
              <a:path w="149859" h="150495">
                <a:moveTo>
                  <a:pt x="113294" y="9929"/>
                </a:moveTo>
                <a:lnTo>
                  <a:pt x="79001" y="9929"/>
                </a:lnTo>
                <a:lnTo>
                  <a:pt x="89368" y="13744"/>
                </a:lnTo>
                <a:lnTo>
                  <a:pt x="98361" y="20981"/>
                </a:lnTo>
                <a:lnTo>
                  <a:pt x="105753" y="31456"/>
                </a:lnTo>
                <a:lnTo>
                  <a:pt x="111316" y="44987"/>
                </a:lnTo>
                <a:lnTo>
                  <a:pt x="114820" y="61392"/>
                </a:lnTo>
                <a:lnTo>
                  <a:pt x="116039" y="80488"/>
                </a:lnTo>
                <a:lnTo>
                  <a:pt x="114578" y="99027"/>
                </a:lnTo>
                <a:lnTo>
                  <a:pt x="95057" y="134349"/>
                </a:lnTo>
                <a:lnTo>
                  <a:pt x="71213" y="140688"/>
                </a:lnTo>
                <a:lnTo>
                  <a:pt x="112845" y="140688"/>
                </a:lnTo>
                <a:lnTo>
                  <a:pt x="144457" y="104281"/>
                </a:lnTo>
                <a:lnTo>
                  <a:pt x="149782" y="73741"/>
                </a:lnTo>
                <a:lnTo>
                  <a:pt x="149606" y="68235"/>
                </a:lnTo>
                <a:lnTo>
                  <a:pt x="135343" y="28719"/>
                </a:lnTo>
                <a:lnTo>
                  <a:pt x="115191" y="10821"/>
                </a:lnTo>
                <a:lnTo>
                  <a:pt x="113294" y="9929"/>
                </a:lnTo>
                <a:close/>
              </a:path>
            </a:pathLst>
          </a:custGeom>
          <a:solidFill>
            <a:srgbClr val="686C70"/>
          </a:solidFill>
        </p:spPr>
        <p:txBody>
          <a:bodyPr wrap="square" lIns="0" tIns="0" rIns="0" bIns="0" rtlCol="0"/>
          <a:lstStyle/>
          <a:p>
            <a:endParaRPr/>
          </a:p>
        </p:txBody>
      </p:sp>
      <p:sp>
        <p:nvSpPr>
          <p:cNvPr id="23" name="bk object 23"/>
          <p:cNvSpPr/>
          <p:nvPr/>
        </p:nvSpPr>
        <p:spPr>
          <a:xfrm>
            <a:off x="7231126" y="6049728"/>
            <a:ext cx="156210" cy="146685"/>
          </a:xfrm>
          <a:custGeom>
            <a:avLst/>
            <a:gdLst/>
            <a:ahLst/>
            <a:cxnLst/>
            <a:rect l="l" t="t" r="r" b="b"/>
            <a:pathLst>
              <a:path w="156209" h="146685">
                <a:moveTo>
                  <a:pt x="71975" y="35979"/>
                </a:moveTo>
                <a:lnTo>
                  <a:pt x="34228" y="35979"/>
                </a:lnTo>
                <a:lnTo>
                  <a:pt x="125880" y="146210"/>
                </a:lnTo>
                <a:lnTo>
                  <a:pt x="136368" y="146210"/>
                </a:lnTo>
                <a:lnTo>
                  <a:pt x="136524" y="97188"/>
                </a:lnTo>
                <a:lnTo>
                  <a:pt x="124968" y="97188"/>
                </a:lnTo>
                <a:lnTo>
                  <a:pt x="71975" y="35979"/>
                </a:lnTo>
                <a:close/>
              </a:path>
              <a:path w="156209" h="146685">
                <a:moveTo>
                  <a:pt x="40825" y="0"/>
                </a:moveTo>
                <a:lnTo>
                  <a:pt x="0" y="0"/>
                </a:lnTo>
                <a:lnTo>
                  <a:pt x="0" y="7819"/>
                </a:lnTo>
                <a:lnTo>
                  <a:pt x="9362" y="8735"/>
                </a:lnTo>
                <a:lnTo>
                  <a:pt x="14378" y="10323"/>
                </a:lnTo>
                <a:lnTo>
                  <a:pt x="18269" y="15821"/>
                </a:lnTo>
                <a:lnTo>
                  <a:pt x="22586" y="20860"/>
                </a:lnTo>
                <a:lnTo>
                  <a:pt x="23042" y="24984"/>
                </a:lnTo>
                <a:lnTo>
                  <a:pt x="23025" y="42653"/>
                </a:lnTo>
                <a:lnTo>
                  <a:pt x="22713" y="101012"/>
                </a:lnTo>
                <a:lnTo>
                  <a:pt x="21802" y="113450"/>
                </a:lnTo>
                <a:lnTo>
                  <a:pt x="20762" y="122142"/>
                </a:lnTo>
                <a:lnTo>
                  <a:pt x="19850" y="131793"/>
                </a:lnTo>
                <a:lnTo>
                  <a:pt x="14834" y="135214"/>
                </a:lnTo>
                <a:lnTo>
                  <a:pt x="2523" y="136130"/>
                </a:lnTo>
                <a:lnTo>
                  <a:pt x="2523" y="143919"/>
                </a:lnTo>
                <a:lnTo>
                  <a:pt x="56328" y="143919"/>
                </a:lnTo>
                <a:lnTo>
                  <a:pt x="49349" y="135487"/>
                </a:lnTo>
                <a:lnTo>
                  <a:pt x="38613" y="129703"/>
                </a:lnTo>
                <a:lnTo>
                  <a:pt x="34687" y="114848"/>
                </a:lnTo>
                <a:lnTo>
                  <a:pt x="33892" y="103080"/>
                </a:lnTo>
                <a:lnTo>
                  <a:pt x="33529" y="85704"/>
                </a:lnTo>
                <a:lnTo>
                  <a:pt x="33529" y="35979"/>
                </a:lnTo>
                <a:lnTo>
                  <a:pt x="71975" y="35979"/>
                </a:lnTo>
                <a:lnTo>
                  <a:pt x="40825" y="0"/>
                </a:lnTo>
                <a:close/>
              </a:path>
              <a:path w="156209" h="146685">
                <a:moveTo>
                  <a:pt x="155975" y="0"/>
                </a:moveTo>
                <a:lnTo>
                  <a:pt x="102169" y="0"/>
                </a:lnTo>
                <a:lnTo>
                  <a:pt x="109724" y="8619"/>
                </a:lnTo>
                <a:lnTo>
                  <a:pt x="120471" y="14359"/>
                </a:lnTo>
                <a:lnTo>
                  <a:pt x="124649" y="28960"/>
                </a:lnTo>
                <a:lnTo>
                  <a:pt x="125475" y="40886"/>
                </a:lnTo>
                <a:lnTo>
                  <a:pt x="125880" y="58215"/>
                </a:lnTo>
                <a:lnTo>
                  <a:pt x="125880" y="97188"/>
                </a:lnTo>
                <a:lnTo>
                  <a:pt x="136524" y="97188"/>
                </a:lnTo>
                <a:lnTo>
                  <a:pt x="136698" y="42653"/>
                </a:lnTo>
                <a:lnTo>
                  <a:pt x="155975" y="7819"/>
                </a:lnTo>
                <a:lnTo>
                  <a:pt x="155975" y="0"/>
                </a:lnTo>
                <a:close/>
              </a:path>
            </a:pathLst>
          </a:custGeom>
          <a:solidFill>
            <a:srgbClr val="686C70"/>
          </a:solidFill>
        </p:spPr>
        <p:txBody>
          <a:bodyPr wrap="square" lIns="0" tIns="0" rIns="0" bIns="0" rtlCol="0"/>
          <a:lstStyle/>
          <a:p>
            <a:endParaRPr/>
          </a:p>
        </p:txBody>
      </p:sp>
      <p:sp>
        <p:nvSpPr>
          <p:cNvPr id="24" name="bk object 24"/>
          <p:cNvSpPr/>
          <p:nvPr/>
        </p:nvSpPr>
        <p:spPr>
          <a:xfrm>
            <a:off x="7424279" y="6046307"/>
            <a:ext cx="147320" cy="147955"/>
          </a:xfrm>
          <a:custGeom>
            <a:avLst/>
            <a:gdLst/>
            <a:ahLst/>
            <a:cxnLst/>
            <a:rect l="l" t="t" r="r" b="b"/>
            <a:pathLst>
              <a:path w="147320" h="147954">
                <a:moveTo>
                  <a:pt x="80951" y="0"/>
                </a:moveTo>
                <a:lnTo>
                  <a:pt x="69764" y="2962"/>
                </a:lnTo>
                <a:lnTo>
                  <a:pt x="19971" y="127592"/>
                </a:lnTo>
                <a:lnTo>
                  <a:pt x="12474" y="136489"/>
                </a:lnTo>
                <a:lnTo>
                  <a:pt x="212" y="139551"/>
                </a:lnTo>
                <a:lnTo>
                  <a:pt x="0" y="147340"/>
                </a:lnTo>
                <a:lnTo>
                  <a:pt x="49245" y="147340"/>
                </a:lnTo>
                <a:lnTo>
                  <a:pt x="49245" y="139551"/>
                </a:lnTo>
                <a:lnTo>
                  <a:pt x="33286" y="137719"/>
                </a:lnTo>
                <a:lnTo>
                  <a:pt x="32830" y="134512"/>
                </a:lnTo>
                <a:lnTo>
                  <a:pt x="35809" y="123974"/>
                </a:lnTo>
                <a:lnTo>
                  <a:pt x="38545" y="115025"/>
                </a:lnTo>
                <a:lnTo>
                  <a:pt x="41281" y="107023"/>
                </a:lnTo>
                <a:lnTo>
                  <a:pt x="43774" y="100151"/>
                </a:lnTo>
                <a:lnTo>
                  <a:pt x="117397" y="100151"/>
                </a:lnTo>
                <a:lnTo>
                  <a:pt x="115711" y="95630"/>
                </a:lnTo>
                <a:lnTo>
                  <a:pt x="113061" y="88453"/>
                </a:lnTo>
                <a:lnTo>
                  <a:pt x="81863" y="88453"/>
                </a:lnTo>
                <a:lnTo>
                  <a:pt x="47496" y="88254"/>
                </a:lnTo>
                <a:lnTo>
                  <a:pt x="51854" y="76435"/>
                </a:lnTo>
                <a:lnTo>
                  <a:pt x="60495" y="52637"/>
                </a:lnTo>
                <a:lnTo>
                  <a:pt x="64992" y="40561"/>
                </a:lnTo>
                <a:lnTo>
                  <a:pt x="95616" y="40561"/>
                </a:lnTo>
                <a:lnTo>
                  <a:pt x="80951" y="0"/>
                </a:lnTo>
                <a:close/>
              </a:path>
              <a:path w="147320" h="147954">
                <a:moveTo>
                  <a:pt x="117397" y="100151"/>
                </a:moveTo>
                <a:lnTo>
                  <a:pt x="43774" y="100151"/>
                </a:lnTo>
                <a:lnTo>
                  <a:pt x="86548" y="101207"/>
                </a:lnTo>
                <a:lnTo>
                  <a:pt x="91024" y="114068"/>
                </a:lnTo>
                <a:lnTo>
                  <a:pt x="94843" y="125104"/>
                </a:lnTo>
                <a:lnTo>
                  <a:pt x="98491" y="134970"/>
                </a:lnTo>
                <a:lnTo>
                  <a:pt x="97366" y="137719"/>
                </a:lnTo>
                <a:lnTo>
                  <a:pt x="84356" y="139551"/>
                </a:lnTo>
                <a:lnTo>
                  <a:pt x="84356" y="147340"/>
                </a:lnTo>
                <a:lnTo>
                  <a:pt x="147311" y="147340"/>
                </a:lnTo>
                <a:lnTo>
                  <a:pt x="143653" y="139045"/>
                </a:lnTo>
                <a:lnTo>
                  <a:pt x="134849" y="135563"/>
                </a:lnTo>
                <a:lnTo>
                  <a:pt x="128049" y="126304"/>
                </a:lnTo>
                <a:lnTo>
                  <a:pt x="120120" y="107450"/>
                </a:lnTo>
                <a:lnTo>
                  <a:pt x="117397" y="100151"/>
                </a:lnTo>
                <a:close/>
              </a:path>
              <a:path w="147320" h="147954">
                <a:moveTo>
                  <a:pt x="95616" y="40561"/>
                </a:moveTo>
                <a:lnTo>
                  <a:pt x="65661" y="40561"/>
                </a:lnTo>
                <a:lnTo>
                  <a:pt x="81863" y="88453"/>
                </a:lnTo>
                <a:lnTo>
                  <a:pt x="113061" y="88453"/>
                </a:lnTo>
                <a:lnTo>
                  <a:pt x="111335" y="83779"/>
                </a:lnTo>
                <a:lnTo>
                  <a:pt x="106982" y="71898"/>
                </a:lnTo>
                <a:lnTo>
                  <a:pt x="102647" y="59987"/>
                </a:lnTo>
                <a:lnTo>
                  <a:pt x="95616" y="40561"/>
                </a:lnTo>
                <a:close/>
              </a:path>
            </a:pathLst>
          </a:custGeom>
          <a:solidFill>
            <a:srgbClr val="686C70"/>
          </a:solidFill>
        </p:spPr>
        <p:txBody>
          <a:bodyPr wrap="square" lIns="0" tIns="0" rIns="0" bIns="0" rtlCol="0"/>
          <a:lstStyle/>
          <a:p>
            <a:endParaRPr/>
          </a:p>
        </p:txBody>
      </p:sp>
      <p:sp>
        <p:nvSpPr>
          <p:cNvPr id="25" name="bk object 25"/>
          <p:cNvSpPr/>
          <p:nvPr/>
        </p:nvSpPr>
        <p:spPr>
          <a:xfrm>
            <a:off x="7620837" y="6049728"/>
            <a:ext cx="115570" cy="144145"/>
          </a:xfrm>
          <a:custGeom>
            <a:avLst/>
            <a:gdLst/>
            <a:ahLst/>
            <a:cxnLst/>
            <a:rect l="l" t="t" r="r" b="b"/>
            <a:pathLst>
              <a:path w="115570" h="144145">
                <a:moveTo>
                  <a:pt x="69764" y="0"/>
                </a:moveTo>
                <a:lnTo>
                  <a:pt x="2279" y="0"/>
                </a:lnTo>
                <a:lnTo>
                  <a:pt x="7703" y="8399"/>
                </a:lnTo>
                <a:lnTo>
                  <a:pt x="18927" y="13284"/>
                </a:lnTo>
                <a:lnTo>
                  <a:pt x="21218" y="29565"/>
                </a:lnTo>
                <a:lnTo>
                  <a:pt x="20998" y="122267"/>
                </a:lnTo>
                <a:lnTo>
                  <a:pt x="16204" y="133042"/>
                </a:lnTo>
                <a:lnTo>
                  <a:pt x="0" y="136130"/>
                </a:lnTo>
                <a:lnTo>
                  <a:pt x="0" y="143919"/>
                </a:lnTo>
                <a:lnTo>
                  <a:pt x="107177" y="143847"/>
                </a:lnTo>
                <a:lnTo>
                  <a:pt x="109461" y="134542"/>
                </a:lnTo>
                <a:lnTo>
                  <a:pt x="66117" y="134542"/>
                </a:lnTo>
                <a:lnTo>
                  <a:pt x="60189" y="134084"/>
                </a:lnTo>
                <a:lnTo>
                  <a:pt x="56328" y="132465"/>
                </a:lnTo>
                <a:lnTo>
                  <a:pt x="51768" y="130388"/>
                </a:lnTo>
                <a:lnTo>
                  <a:pt x="50856" y="126509"/>
                </a:lnTo>
                <a:lnTo>
                  <a:pt x="50869" y="104823"/>
                </a:lnTo>
                <a:lnTo>
                  <a:pt x="50964" y="23529"/>
                </a:lnTo>
                <a:lnTo>
                  <a:pt x="55007" y="11233"/>
                </a:lnTo>
                <a:lnTo>
                  <a:pt x="69764" y="7819"/>
                </a:lnTo>
                <a:lnTo>
                  <a:pt x="69764" y="0"/>
                </a:lnTo>
                <a:close/>
              </a:path>
              <a:path w="115570" h="144145">
                <a:moveTo>
                  <a:pt x="107324" y="104823"/>
                </a:moveTo>
                <a:lnTo>
                  <a:pt x="101405" y="118088"/>
                </a:lnTo>
                <a:lnTo>
                  <a:pt x="95299" y="126968"/>
                </a:lnTo>
                <a:lnTo>
                  <a:pt x="90071" y="132923"/>
                </a:lnTo>
                <a:lnTo>
                  <a:pt x="82076" y="134542"/>
                </a:lnTo>
                <a:lnTo>
                  <a:pt x="109461" y="134542"/>
                </a:lnTo>
                <a:lnTo>
                  <a:pt x="109713" y="133516"/>
                </a:lnTo>
                <a:lnTo>
                  <a:pt x="112850" y="118940"/>
                </a:lnTo>
                <a:lnTo>
                  <a:pt x="115393" y="106565"/>
                </a:lnTo>
                <a:lnTo>
                  <a:pt x="107324" y="104823"/>
                </a:lnTo>
                <a:close/>
              </a:path>
            </a:pathLst>
          </a:custGeom>
          <a:solidFill>
            <a:srgbClr val="686C70"/>
          </a:solidFill>
        </p:spPr>
        <p:txBody>
          <a:bodyPr wrap="square" lIns="0" tIns="0" rIns="0" bIns="0" rtlCol="0"/>
          <a:lstStyle/>
          <a:p>
            <a:endParaRPr/>
          </a:p>
        </p:txBody>
      </p:sp>
      <p:sp>
        <p:nvSpPr>
          <p:cNvPr id="26" name="bk object 26"/>
          <p:cNvSpPr/>
          <p:nvPr/>
        </p:nvSpPr>
        <p:spPr>
          <a:xfrm>
            <a:off x="7874636" y="6019734"/>
            <a:ext cx="166370" cy="195580"/>
          </a:xfrm>
          <a:custGeom>
            <a:avLst/>
            <a:gdLst/>
            <a:ahLst/>
            <a:cxnLst/>
            <a:rect l="l" t="t" r="r" b="b"/>
            <a:pathLst>
              <a:path w="166370" h="195579">
                <a:moveTo>
                  <a:pt x="89159" y="0"/>
                </a:moveTo>
                <a:lnTo>
                  <a:pt x="1823" y="0"/>
                </a:lnTo>
                <a:lnTo>
                  <a:pt x="2027" y="10313"/>
                </a:lnTo>
                <a:lnTo>
                  <a:pt x="17511" y="13266"/>
                </a:lnTo>
                <a:lnTo>
                  <a:pt x="24265" y="21460"/>
                </a:lnTo>
                <a:lnTo>
                  <a:pt x="25747" y="40103"/>
                </a:lnTo>
                <a:lnTo>
                  <a:pt x="25738" y="157333"/>
                </a:lnTo>
                <a:lnTo>
                  <a:pt x="23926" y="174368"/>
                </a:lnTo>
                <a:lnTo>
                  <a:pt x="16522" y="181901"/>
                </a:lnTo>
                <a:lnTo>
                  <a:pt x="0" y="184694"/>
                </a:lnTo>
                <a:lnTo>
                  <a:pt x="0" y="195232"/>
                </a:lnTo>
                <a:lnTo>
                  <a:pt x="77775" y="195224"/>
                </a:lnTo>
                <a:lnTo>
                  <a:pt x="118159" y="190447"/>
                </a:lnTo>
                <a:lnTo>
                  <a:pt x="141360" y="180898"/>
                </a:lnTo>
                <a:lnTo>
                  <a:pt x="75247" y="180898"/>
                </a:lnTo>
                <a:lnTo>
                  <a:pt x="67541" y="172295"/>
                </a:lnTo>
                <a:lnTo>
                  <a:pt x="65205" y="154426"/>
                </a:lnTo>
                <a:lnTo>
                  <a:pt x="65205" y="98074"/>
                </a:lnTo>
                <a:lnTo>
                  <a:pt x="139942" y="98074"/>
                </a:lnTo>
                <a:lnTo>
                  <a:pt x="126174" y="93365"/>
                </a:lnTo>
                <a:lnTo>
                  <a:pt x="109435" y="90285"/>
                </a:lnTo>
                <a:lnTo>
                  <a:pt x="116561" y="87488"/>
                </a:lnTo>
                <a:lnTo>
                  <a:pt x="120213" y="86162"/>
                </a:lnTo>
                <a:lnTo>
                  <a:pt x="65205" y="86162"/>
                </a:lnTo>
                <a:lnTo>
                  <a:pt x="65205" y="22663"/>
                </a:lnTo>
                <a:lnTo>
                  <a:pt x="65904" y="18081"/>
                </a:lnTo>
                <a:lnTo>
                  <a:pt x="69764" y="14202"/>
                </a:lnTo>
                <a:lnTo>
                  <a:pt x="74780" y="12369"/>
                </a:lnTo>
                <a:lnTo>
                  <a:pt x="138926" y="12369"/>
                </a:lnTo>
                <a:lnTo>
                  <a:pt x="129485" y="5568"/>
                </a:lnTo>
                <a:lnTo>
                  <a:pt x="118377" y="2344"/>
                </a:lnTo>
                <a:lnTo>
                  <a:pt x="105072" y="553"/>
                </a:lnTo>
                <a:lnTo>
                  <a:pt x="89159" y="0"/>
                </a:lnTo>
                <a:close/>
              </a:path>
              <a:path w="166370" h="195579">
                <a:moveTo>
                  <a:pt x="139942" y="98074"/>
                </a:moveTo>
                <a:lnTo>
                  <a:pt x="65205" y="98074"/>
                </a:lnTo>
                <a:lnTo>
                  <a:pt x="76947" y="98221"/>
                </a:lnTo>
                <a:lnTo>
                  <a:pt x="93354" y="100709"/>
                </a:lnTo>
                <a:lnTo>
                  <a:pt x="106147" y="106278"/>
                </a:lnTo>
                <a:lnTo>
                  <a:pt x="115306" y="114938"/>
                </a:lnTo>
                <a:lnTo>
                  <a:pt x="120813" y="126698"/>
                </a:lnTo>
                <a:lnTo>
                  <a:pt x="122649" y="141568"/>
                </a:lnTo>
                <a:lnTo>
                  <a:pt x="120243" y="156849"/>
                </a:lnTo>
                <a:lnTo>
                  <a:pt x="113869" y="168270"/>
                </a:lnTo>
                <a:lnTo>
                  <a:pt x="103958" y="175982"/>
                </a:lnTo>
                <a:lnTo>
                  <a:pt x="90941" y="180141"/>
                </a:lnTo>
                <a:lnTo>
                  <a:pt x="75247" y="180898"/>
                </a:lnTo>
                <a:lnTo>
                  <a:pt x="141360" y="180898"/>
                </a:lnTo>
                <a:lnTo>
                  <a:pt x="165335" y="142550"/>
                </a:lnTo>
                <a:lnTo>
                  <a:pt x="165883" y="125437"/>
                </a:lnTo>
                <a:lnTo>
                  <a:pt x="160706" y="114159"/>
                </a:lnTo>
                <a:lnTo>
                  <a:pt x="152141" y="105153"/>
                </a:lnTo>
                <a:lnTo>
                  <a:pt x="140520" y="98271"/>
                </a:lnTo>
                <a:lnTo>
                  <a:pt x="139942" y="98074"/>
                </a:lnTo>
                <a:close/>
              </a:path>
              <a:path w="166370" h="195579">
                <a:moveTo>
                  <a:pt x="138926" y="12369"/>
                </a:moveTo>
                <a:lnTo>
                  <a:pt x="74780" y="12369"/>
                </a:lnTo>
                <a:lnTo>
                  <a:pt x="84469" y="12496"/>
                </a:lnTo>
                <a:lnTo>
                  <a:pt x="95410" y="15427"/>
                </a:lnTo>
                <a:lnTo>
                  <a:pt x="104745" y="22961"/>
                </a:lnTo>
                <a:lnTo>
                  <a:pt x="111202" y="36056"/>
                </a:lnTo>
                <a:lnTo>
                  <a:pt x="113511" y="55668"/>
                </a:lnTo>
                <a:lnTo>
                  <a:pt x="109892" y="69224"/>
                </a:lnTo>
                <a:lnTo>
                  <a:pt x="101904" y="78730"/>
                </a:lnTo>
                <a:lnTo>
                  <a:pt x="89354" y="84328"/>
                </a:lnTo>
                <a:lnTo>
                  <a:pt x="72044" y="86162"/>
                </a:lnTo>
                <a:lnTo>
                  <a:pt x="120213" y="86162"/>
                </a:lnTo>
                <a:lnTo>
                  <a:pt x="153507" y="53608"/>
                </a:lnTo>
                <a:lnTo>
                  <a:pt x="155377" y="36123"/>
                </a:lnTo>
                <a:lnTo>
                  <a:pt x="151233" y="25287"/>
                </a:lnTo>
                <a:lnTo>
                  <a:pt x="142866" y="15208"/>
                </a:lnTo>
                <a:lnTo>
                  <a:pt x="138926" y="12369"/>
                </a:lnTo>
                <a:close/>
              </a:path>
            </a:pathLst>
          </a:custGeom>
          <a:solidFill>
            <a:srgbClr val="686C70"/>
          </a:solidFill>
        </p:spPr>
        <p:txBody>
          <a:bodyPr wrap="square" lIns="0" tIns="0" rIns="0" bIns="0" rtlCol="0"/>
          <a:lstStyle/>
          <a:p>
            <a:endParaRPr/>
          </a:p>
        </p:txBody>
      </p:sp>
      <p:sp>
        <p:nvSpPr>
          <p:cNvPr id="27" name="bk object 27"/>
          <p:cNvSpPr/>
          <p:nvPr/>
        </p:nvSpPr>
        <p:spPr>
          <a:xfrm>
            <a:off x="8118613" y="6046348"/>
            <a:ext cx="149860" cy="150495"/>
          </a:xfrm>
          <a:custGeom>
            <a:avLst/>
            <a:gdLst/>
            <a:ahLst/>
            <a:cxnLst/>
            <a:rect l="l" t="t" r="r" b="b"/>
            <a:pathLst>
              <a:path w="149859" h="150495">
                <a:moveTo>
                  <a:pt x="73745" y="0"/>
                </a:moveTo>
                <a:lnTo>
                  <a:pt x="32906" y="12373"/>
                </a:lnTo>
                <a:lnTo>
                  <a:pt x="8031" y="43044"/>
                </a:lnTo>
                <a:lnTo>
                  <a:pt x="0" y="86529"/>
                </a:lnTo>
                <a:lnTo>
                  <a:pt x="2951" y="99942"/>
                </a:lnTo>
                <a:lnTo>
                  <a:pt x="24846" y="132511"/>
                </a:lnTo>
                <a:lnTo>
                  <a:pt x="64456" y="149312"/>
                </a:lnTo>
                <a:lnTo>
                  <a:pt x="81187" y="150461"/>
                </a:lnTo>
                <a:lnTo>
                  <a:pt x="95049" y="148116"/>
                </a:lnTo>
                <a:lnTo>
                  <a:pt x="107925" y="143499"/>
                </a:lnTo>
                <a:lnTo>
                  <a:pt x="112717" y="140701"/>
                </a:lnTo>
                <a:lnTo>
                  <a:pt x="71208" y="140701"/>
                </a:lnTo>
                <a:lnTo>
                  <a:pt x="60002" y="136350"/>
                </a:lnTo>
                <a:lnTo>
                  <a:pt x="37598" y="103785"/>
                </a:lnTo>
                <a:lnTo>
                  <a:pt x="33076" y="71460"/>
                </a:lnTo>
                <a:lnTo>
                  <a:pt x="33092" y="69449"/>
                </a:lnTo>
                <a:lnTo>
                  <a:pt x="45710" y="25482"/>
                </a:lnTo>
                <a:lnTo>
                  <a:pt x="78826" y="9900"/>
                </a:lnTo>
                <a:lnTo>
                  <a:pt x="113113" y="9900"/>
                </a:lnTo>
                <a:lnTo>
                  <a:pt x="102640" y="4938"/>
                </a:lnTo>
                <a:lnTo>
                  <a:pt x="88750" y="1255"/>
                </a:lnTo>
                <a:lnTo>
                  <a:pt x="73745" y="0"/>
                </a:lnTo>
                <a:close/>
              </a:path>
              <a:path w="149859" h="150495">
                <a:moveTo>
                  <a:pt x="113113" y="9900"/>
                </a:moveTo>
                <a:lnTo>
                  <a:pt x="78826" y="9900"/>
                </a:lnTo>
                <a:lnTo>
                  <a:pt x="89215" y="13661"/>
                </a:lnTo>
                <a:lnTo>
                  <a:pt x="98212" y="20863"/>
                </a:lnTo>
                <a:lnTo>
                  <a:pt x="105596" y="31319"/>
                </a:lnTo>
                <a:lnTo>
                  <a:pt x="111145" y="44840"/>
                </a:lnTo>
                <a:lnTo>
                  <a:pt x="114638" y="61238"/>
                </a:lnTo>
                <a:lnTo>
                  <a:pt x="115851" y="80325"/>
                </a:lnTo>
                <a:lnTo>
                  <a:pt x="114425" y="98917"/>
                </a:lnTo>
                <a:lnTo>
                  <a:pt x="95046" y="134341"/>
                </a:lnTo>
                <a:lnTo>
                  <a:pt x="71208" y="140701"/>
                </a:lnTo>
                <a:lnTo>
                  <a:pt x="112717" y="140701"/>
                </a:lnTo>
                <a:lnTo>
                  <a:pt x="144255" y="104334"/>
                </a:lnTo>
                <a:lnTo>
                  <a:pt x="149594" y="73751"/>
                </a:lnTo>
                <a:lnTo>
                  <a:pt x="149437" y="68545"/>
                </a:lnTo>
                <a:lnTo>
                  <a:pt x="135278" y="28862"/>
                </a:lnTo>
                <a:lnTo>
                  <a:pt x="115181" y="10880"/>
                </a:lnTo>
                <a:lnTo>
                  <a:pt x="113113" y="9900"/>
                </a:lnTo>
                <a:close/>
              </a:path>
            </a:pathLst>
          </a:custGeom>
          <a:solidFill>
            <a:srgbClr val="686C70"/>
          </a:solidFill>
        </p:spPr>
        <p:txBody>
          <a:bodyPr wrap="square" lIns="0" tIns="0" rIns="0" bIns="0" rtlCol="0"/>
          <a:lstStyle/>
          <a:p>
            <a:endParaRPr/>
          </a:p>
        </p:txBody>
      </p:sp>
      <p:sp>
        <p:nvSpPr>
          <p:cNvPr id="28" name="bk object 28"/>
          <p:cNvSpPr/>
          <p:nvPr/>
        </p:nvSpPr>
        <p:spPr>
          <a:xfrm>
            <a:off x="8309002" y="6046307"/>
            <a:ext cx="147955" cy="147955"/>
          </a:xfrm>
          <a:custGeom>
            <a:avLst/>
            <a:gdLst/>
            <a:ahLst/>
            <a:cxnLst/>
            <a:rect l="l" t="t" r="r" b="b"/>
            <a:pathLst>
              <a:path w="147954" h="147954">
                <a:moveTo>
                  <a:pt x="81194" y="0"/>
                </a:moveTo>
                <a:lnTo>
                  <a:pt x="69795" y="2962"/>
                </a:lnTo>
                <a:lnTo>
                  <a:pt x="20017" y="127592"/>
                </a:lnTo>
                <a:lnTo>
                  <a:pt x="12589" y="136489"/>
                </a:lnTo>
                <a:lnTo>
                  <a:pt x="243" y="139551"/>
                </a:lnTo>
                <a:lnTo>
                  <a:pt x="0" y="147340"/>
                </a:lnTo>
                <a:lnTo>
                  <a:pt x="49276" y="147340"/>
                </a:lnTo>
                <a:lnTo>
                  <a:pt x="49276" y="139551"/>
                </a:lnTo>
                <a:lnTo>
                  <a:pt x="33316" y="137719"/>
                </a:lnTo>
                <a:lnTo>
                  <a:pt x="32860" y="134512"/>
                </a:lnTo>
                <a:lnTo>
                  <a:pt x="36052" y="123974"/>
                </a:lnTo>
                <a:lnTo>
                  <a:pt x="38545" y="115025"/>
                </a:lnTo>
                <a:lnTo>
                  <a:pt x="41524" y="107023"/>
                </a:lnTo>
                <a:lnTo>
                  <a:pt x="43804" y="100151"/>
                </a:lnTo>
                <a:lnTo>
                  <a:pt x="117398" y="100151"/>
                </a:lnTo>
                <a:lnTo>
                  <a:pt x="115736" y="95694"/>
                </a:lnTo>
                <a:lnTo>
                  <a:pt x="113064" y="88453"/>
                </a:lnTo>
                <a:lnTo>
                  <a:pt x="82106" y="88453"/>
                </a:lnTo>
                <a:lnTo>
                  <a:pt x="47708" y="88332"/>
                </a:lnTo>
                <a:lnTo>
                  <a:pt x="51952" y="76493"/>
                </a:lnTo>
                <a:lnTo>
                  <a:pt x="56190" y="64618"/>
                </a:lnTo>
                <a:lnTo>
                  <a:pt x="60509" y="52656"/>
                </a:lnTo>
                <a:lnTo>
                  <a:pt x="64992" y="40561"/>
                </a:lnTo>
                <a:lnTo>
                  <a:pt x="95684" y="40561"/>
                </a:lnTo>
                <a:lnTo>
                  <a:pt x="81194" y="0"/>
                </a:lnTo>
                <a:close/>
              </a:path>
              <a:path w="147954" h="147954">
                <a:moveTo>
                  <a:pt x="117398" y="100151"/>
                </a:moveTo>
                <a:lnTo>
                  <a:pt x="43804" y="100151"/>
                </a:lnTo>
                <a:lnTo>
                  <a:pt x="86604" y="101277"/>
                </a:lnTo>
                <a:lnTo>
                  <a:pt x="91179" y="114101"/>
                </a:lnTo>
                <a:lnTo>
                  <a:pt x="95087" y="125104"/>
                </a:lnTo>
                <a:lnTo>
                  <a:pt x="98522" y="134970"/>
                </a:lnTo>
                <a:lnTo>
                  <a:pt x="97366" y="137719"/>
                </a:lnTo>
                <a:lnTo>
                  <a:pt x="84386" y="139551"/>
                </a:lnTo>
                <a:lnTo>
                  <a:pt x="84386" y="147340"/>
                </a:lnTo>
                <a:lnTo>
                  <a:pt x="147555" y="147340"/>
                </a:lnTo>
                <a:lnTo>
                  <a:pt x="143825" y="139033"/>
                </a:lnTo>
                <a:lnTo>
                  <a:pt x="134989" y="135544"/>
                </a:lnTo>
                <a:lnTo>
                  <a:pt x="128111" y="126301"/>
                </a:lnTo>
                <a:lnTo>
                  <a:pt x="120147" y="107522"/>
                </a:lnTo>
                <a:lnTo>
                  <a:pt x="117398" y="100151"/>
                </a:lnTo>
                <a:close/>
              </a:path>
              <a:path w="147954" h="147954">
                <a:moveTo>
                  <a:pt x="95684" y="40561"/>
                </a:moveTo>
                <a:lnTo>
                  <a:pt x="65691" y="40561"/>
                </a:lnTo>
                <a:lnTo>
                  <a:pt x="82106" y="88453"/>
                </a:lnTo>
                <a:lnTo>
                  <a:pt x="113064" y="88453"/>
                </a:lnTo>
                <a:lnTo>
                  <a:pt x="111361" y="83835"/>
                </a:lnTo>
                <a:lnTo>
                  <a:pt x="107013" y="71946"/>
                </a:lnTo>
                <a:lnTo>
                  <a:pt x="102689" y="60027"/>
                </a:lnTo>
                <a:lnTo>
                  <a:pt x="98381" y="48079"/>
                </a:lnTo>
                <a:lnTo>
                  <a:pt x="95684" y="40561"/>
                </a:lnTo>
                <a:close/>
              </a:path>
            </a:pathLst>
          </a:custGeom>
          <a:solidFill>
            <a:srgbClr val="686C70"/>
          </a:solidFill>
        </p:spPr>
        <p:txBody>
          <a:bodyPr wrap="square" lIns="0" tIns="0" rIns="0" bIns="0" rtlCol="0"/>
          <a:lstStyle/>
          <a:p>
            <a:endParaRPr/>
          </a:p>
        </p:txBody>
      </p:sp>
      <p:sp>
        <p:nvSpPr>
          <p:cNvPr id="29" name="bk object 29"/>
          <p:cNvSpPr/>
          <p:nvPr/>
        </p:nvSpPr>
        <p:spPr>
          <a:xfrm>
            <a:off x="8508083" y="6049728"/>
            <a:ext cx="137795" cy="146050"/>
          </a:xfrm>
          <a:custGeom>
            <a:avLst/>
            <a:gdLst/>
            <a:ahLst/>
            <a:cxnLst/>
            <a:rect l="l" t="t" r="r" b="b"/>
            <a:pathLst>
              <a:path w="137795" h="146050">
                <a:moveTo>
                  <a:pt x="94854" y="82039"/>
                </a:moveTo>
                <a:lnTo>
                  <a:pt x="59064" y="82039"/>
                </a:lnTo>
                <a:lnTo>
                  <a:pt x="62925" y="84787"/>
                </a:lnTo>
                <a:lnTo>
                  <a:pt x="70508" y="98856"/>
                </a:lnTo>
                <a:lnTo>
                  <a:pt x="91050" y="132926"/>
                </a:lnTo>
                <a:lnTo>
                  <a:pt x="129741" y="145752"/>
                </a:lnTo>
                <a:lnTo>
                  <a:pt x="132477" y="145752"/>
                </a:lnTo>
                <a:lnTo>
                  <a:pt x="135000" y="145996"/>
                </a:lnTo>
                <a:lnTo>
                  <a:pt x="136368" y="145996"/>
                </a:lnTo>
                <a:lnTo>
                  <a:pt x="137736" y="138879"/>
                </a:lnTo>
                <a:lnTo>
                  <a:pt x="132720" y="137047"/>
                </a:lnTo>
                <a:lnTo>
                  <a:pt x="129072" y="134542"/>
                </a:lnTo>
                <a:lnTo>
                  <a:pt x="101325" y="95643"/>
                </a:lnTo>
                <a:lnTo>
                  <a:pt x="95137" y="83082"/>
                </a:lnTo>
                <a:lnTo>
                  <a:pt x="94854" y="82039"/>
                </a:lnTo>
                <a:close/>
              </a:path>
              <a:path w="137795" h="146050">
                <a:moveTo>
                  <a:pt x="62712" y="0"/>
                </a:moveTo>
                <a:lnTo>
                  <a:pt x="911" y="0"/>
                </a:lnTo>
                <a:lnTo>
                  <a:pt x="5115" y="8300"/>
                </a:lnTo>
                <a:lnTo>
                  <a:pt x="16576" y="13383"/>
                </a:lnTo>
                <a:lnTo>
                  <a:pt x="18938" y="29352"/>
                </a:lnTo>
                <a:lnTo>
                  <a:pt x="18809" y="120211"/>
                </a:lnTo>
                <a:lnTo>
                  <a:pt x="14569" y="132514"/>
                </a:lnTo>
                <a:lnTo>
                  <a:pt x="0" y="136130"/>
                </a:lnTo>
                <a:lnTo>
                  <a:pt x="0" y="143919"/>
                </a:lnTo>
                <a:lnTo>
                  <a:pt x="66573" y="143919"/>
                </a:lnTo>
                <a:lnTo>
                  <a:pt x="61214" y="135574"/>
                </a:lnTo>
                <a:lnTo>
                  <a:pt x="50021" y="130349"/>
                </a:lnTo>
                <a:lnTo>
                  <a:pt x="47665" y="114353"/>
                </a:lnTo>
                <a:lnTo>
                  <a:pt x="47665" y="82039"/>
                </a:lnTo>
                <a:lnTo>
                  <a:pt x="94854" y="82039"/>
                </a:lnTo>
                <a:lnTo>
                  <a:pt x="92499" y="73334"/>
                </a:lnTo>
                <a:lnTo>
                  <a:pt x="47665" y="73334"/>
                </a:lnTo>
                <a:lnTo>
                  <a:pt x="47665" y="14691"/>
                </a:lnTo>
                <a:lnTo>
                  <a:pt x="48121" y="12400"/>
                </a:lnTo>
                <a:lnTo>
                  <a:pt x="49701" y="11026"/>
                </a:lnTo>
                <a:lnTo>
                  <a:pt x="51069" y="9651"/>
                </a:lnTo>
                <a:lnTo>
                  <a:pt x="54048" y="8949"/>
                </a:lnTo>
                <a:lnTo>
                  <a:pt x="102093" y="8949"/>
                </a:lnTo>
                <a:lnTo>
                  <a:pt x="100594" y="7582"/>
                </a:lnTo>
                <a:lnTo>
                  <a:pt x="91036" y="3164"/>
                </a:lnTo>
                <a:lnTo>
                  <a:pt x="78727" y="739"/>
                </a:lnTo>
                <a:lnTo>
                  <a:pt x="62712" y="0"/>
                </a:lnTo>
                <a:close/>
              </a:path>
              <a:path w="137795" h="146050">
                <a:moveTo>
                  <a:pt x="102093" y="8949"/>
                </a:moveTo>
                <a:lnTo>
                  <a:pt x="54048" y="8949"/>
                </a:lnTo>
                <a:lnTo>
                  <a:pt x="64830" y="9453"/>
                </a:lnTo>
                <a:lnTo>
                  <a:pt x="74996" y="14318"/>
                </a:lnTo>
                <a:lnTo>
                  <a:pt x="82646" y="25535"/>
                </a:lnTo>
                <a:lnTo>
                  <a:pt x="85612" y="44552"/>
                </a:lnTo>
                <a:lnTo>
                  <a:pt x="82599" y="57496"/>
                </a:lnTo>
                <a:lnTo>
                  <a:pt x="75023" y="67378"/>
                </a:lnTo>
                <a:lnTo>
                  <a:pt x="70220" y="71745"/>
                </a:lnTo>
                <a:lnTo>
                  <a:pt x="62712" y="73334"/>
                </a:lnTo>
                <a:lnTo>
                  <a:pt x="92499" y="73334"/>
                </a:lnTo>
                <a:lnTo>
                  <a:pt x="92333" y="72722"/>
                </a:lnTo>
                <a:lnTo>
                  <a:pt x="101859" y="66877"/>
                </a:lnTo>
                <a:lnTo>
                  <a:pt x="109542" y="58187"/>
                </a:lnTo>
                <a:lnTo>
                  <a:pt x="114474" y="45541"/>
                </a:lnTo>
                <a:lnTo>
                  <a:pt x="115748" y="27828"/>
                </a:lnTo>
                <a:lnTo>
                  <a:pt x="110146" y="16292"/>
                </a:lnTo>
                <a:lnTo>
                  <a:pt x="102093" y="8949"/>
                </a:lnTo>
                <a:close/>
              </a:path>
            </a:pathLst>
          </a:custGeom>
          <a:solidFill>
            <a:srgbClr val="686C70"/>
          </a:solidFill>
        </p:spPr>
        <p:txBody>
          <a:bodyPr wrap="square" lIns="0" tIns="0" rIns="0" bIns="0" rtlCol="0"/>
          <a:lstStyle/>
          <a:p>
            <a:endParaRPr/>
          </a:p>
        </p:txBody>
      </p:sp>
      <p:sp>
        <p:nvSpPr>
          <p:cNvPr id="30" name="bk object 30"/>
          <p:cNvSpPr/>
          <p:nvPr/>
        </p:nvSpPr>
        <p:spPr>
          <a:xfrm>
            <a:off x="8692329" y="6049728"/>
            <a:ext cx="151130" cy="144145"/>
          </a:xfrm>
          <a:custGeom>
            <a:avLst/>
            <a:gdLst/>
            <a:ahLst/>
            <a:cxnLst/>
            <a:rect l="l" t="t" r="r" b="b"/>
            <a:pathLst>
              <a:path w="151129" h="144145">
                <a:moveTo>
                  <a:pt x="68184" y="0"/>
                </a:moveTo>
                <a:lnTo>
                  <a:pt x="1823" y="0"/>
                </a:lnTo>
                <a:lnTo>
                  <a:pt x="5976" y="8279"/>
                </a:lnTo>
                <a:lnTo>
                  <a:pt x="17269" y="13048"/>
                </a:lnTo>
                <a:lnTo>
                  <a:pt x="19607" y="29565"/>
                </a:lnTo>
                <a:lnTo>
                  <a:pt x="19455" y="120995"/>
                </a:lnTo>
                <a:lnTo>
                  <a:pt x="15088" y="132838"/>
                </a:lnTo>
                <a:lnTo>
                  <a:pt x="0" y="136130"/>
                </a:lnTo>
                <a:lnTo>
                  <a:pt x="0" y="143919"/>
                </a:lnTo>
                <a:lnTo>
                  <a:pt x="67108" y="143608"/>
                </a:lnTo>
                <a:lnTo>
                  <a:pt x="104855" y="135467"/>
                </a:lnTo>
                <a:lnTo>
                  <a:pt x="107176" y="134328"/>
                </a:lnTo>
                <a:lnTo>
                  <a:pt x="63102" y="134328"/>
                </a:lnTo>
                <a:lnTo>
                  <a:pt x="51803" y="128495"/>
                </a:lnTo>
                <a:lnTo>
                  <a:pt x="49033" y="112979"/>
                </a:lnTo>
                <a:lnTo>
                  <a:pt x="49033" y="17898"/>
                </a:lnTo>
                <a:lnTo>
                  <a:pt x="49489" y="14233"/>
                </a:lnTo>
                <a:lnTo>
                  <a:pt x="51525" y="12156"/>
                </a:lnTo>
                <a:lnTo>
                  <a:pt x="52893" y="10781"/>
                </a:lnTo>
                <a:lnTo>
                  <a:pt x="57453" y="9193"/>
                </a:lnTo>
                <a:lnTo>
                  <a:pt x="116489" y="9193"/>
                </a:lnTo>
                <a:lnTo>
                  <a:pt x="109488" y="5997"/>
                </a:lnTo>
                <a:lnTo>
                  <a:pt x="97138" y="2589"/>
                </a:lnTo>
                <a:lnTo>
                  <a:pt x="83357" y="628"/>
                </a:lnTo>
                <a:lnTo>
                  <a:pt x="68184" y="0"/>
                </a:lnTo>
                <a:close/>
              </a:path>
              <a:path w="151129" h="144145">
                <a:moveTo>
                  <a:pt x="116489" y="9193"/>
                </a:moveTo>
                <a:lnTo>
                  <a:pt x="57453" y="9193"/>
                </a:lnTo>
                <a:lnTo>
                  <a:pt x="71963" y="9525"/>
                </a:lnTo>
                <a:lnTo>
                  <a:pt x="83459" y="12228"/>
                </a:lnTo>
                <a:lnTo>
                  <a:pt x="114424" y="48898"/>
                </a:lnTo>
                <a:lnTo>
                  <a:pt x="117096" y="81433"/>
                </a:lnTo>
                <a:lnTo>
                  <a:pt x="114055" y="96833"/>
                </a:lnTo>
                <a:lnTo>
                  <a:pt x="90115" y="128040"/>
                </a:lnTo>
                <a:lnTo>
                  <a:pt x="63102" y="134328"/>
                </a:lnTo>
                <a:lnTo>
                  <a:pt x="107176" y="134328"/>
                </a:lnTo>
                <a:lnTo>
                  <a:pt x="141537" y="104465"/>
                </a:lnTo>
                <a:lnTo>
                  <a:pt x="150912" y="63599"/>
                </a:lnTo>
                <a:lnTo>
                  <a:pt x="148998" y="49771"/>
                </a:lnTo>
                <a:lnTo>
                  <a:pt x="144570" y="37561"/>
                </a:lnTo>
                <a:lnTo>
                  <a:pt x="138020" y="26871"/>
                </a:lnTo>
                <a:lnTo>
                  <a:pt x="129740" y="17605"/>
                </a:lnTo>
                <a:lnTo>
                  <a:pt x="120368" y="10964"/>
                </a:lnTo>
                <a:lnTo>
                  <a:pt x="116489" y="9193"/>
                </a:lnTo>
                <a:close/>
              </a:path>
            </a:pathLst>
          </a:custGeom>
          <a:solidFill>
            <a:srgbClr val="686C70"/>
          </a:solidFill>
        </p:spPr>
        <p:txBody>
          <a:bodyPr wrap="square" lIns="0" tIns="0" rIns="0" bIns="0" rtlCol="0"/>
          <a:lstStyle/>
          <a:p>
            <a:endParaRPr/>
          </a:p>
        </p:txBody>
      </p:sp>
      <p:sp>
        <p:nvSpPr>
          <p:cNvPr id="31" name="bk object 31"/>
          <p:cNvSpPr/>
          <p:nvPr/>
        </p:nvSpPr>
        <p:spPr>
          <a:xfrm>
            <a:off x="6277081" y="6372624"/>
            <a:ext cx="1126891" cy="150098"/>
          </a:xfrm>
          <a:prstGeom prst="rect">
            <a:avLst/>
          </a:prstGeom>
          <a:blipFill>
            <a:blip r:embed="rId2" cstate="print"/>
            <a:stretch>
              <a:fillRect/>
            </a:stretch>
          </a:blipFill>
        </p:spPr>
        <p:txBody>
          <a:bodyPr wrap="square" lIns="0" tIns="0" rIns="0" bIns="0" rtlCol="0"/>
          <a:lstStyle/>
          <a:p>
            <a:endParaRPr/>
          </a:p>
        </p:txBody>
      </p:sp>
      <p:sp>
        <p:nvSpPr>
          <p:cNvPr id="32" name="bk object 32"/>
          <p:cNvSpPr/>
          <p:nvPr/>
        </p:nvSpPr>
        <p:spPr>
          <a:xfrm>
            <a:off x="7476261" y="6372624"/>
            <a:ext cx="1364748" cy="149567"/>
          </a:xfrm>
          <a:prstGeom prst="rect">
            <a:avLst/>
          </a:prstGeom>
          <a:blipFill>
            <a:blip r:embed="rId3" cstate="print"/>
            <a:stretch>
              <a:fillRect/>
            </a:stretch>
          </a:blipFill>
        </p:spPr>
        <p:txBody>
          <a:bodyPr wrap="square" lIns="0" tIns="0" rIns="0" bIns="0" rtlCol="0"/>
          <a:lstStyle/>
          <a:p>
            <a:endParaRPr/>
          </a:p>
        </p:txBody>
      </p:sp>
      <p:sp>
        <p:nvSpPr>
          <p:cNvPr id="33" name="bk object 33"/>
          <p:cNvSpPr/>
          <p:nvPr/>
        </p:nvSpPr>
        <p:spPr>
          <a:xfrm>
            <a:off x="6259067" y="6253921"/>
            <a:ext cx="2595245" cy="79375"/>
          </a:xfrm>
          <a:custGeom>
            <a:avLst/>
            <a:gdLst/>
            <a:ahLst/>
            <a:cxnLst/>
            <a:rect l="l" t="t" r="r" b="b"/>
            <a:pathLst>
              <a:path w="2595245" h="79375">
                <a:moveTo>
                  <a:pt x="1297233" y="0"/>
                </a:moveTo>
                <a:lnTo>
                  <a:pt x="1262122" y="35289"/>
                </a:lnTo>
                <a:lnTo>
                  <a:pt x="0" y="35289"/>
                </a:lnTo>
                <a:lnTo>
                  <a:pt x="0" y="43768"/>
                </a:lnTo>
                <a:lnTo>
                  <a:pt x="1262122" y="43768"/>
                </a:lnTo>
                <a:lnTo>
                  <a:pt x="1297233" y="79057"/>
                </a:lnTo>
                <a:lnTo>
                  <a:pt x="1314332" y="61871"/>
                </a:lnTo>
                <a:lnTo>
                  <a:pt x="1297233" y="61871"/>
                </a:lnTo>
                <a:lnTo>
                  <a:pt x="1275102" y="39415"/>
                </a:lnTo>
                <a:lnTo>
                  <a:pt x="1297233" y="17186"/>
                </a:lnTo>
                <a:lnTo>
                  <a:pt x="1314332" y="17186"/>
                </a:lnTo>
                <a:lnTo>
                  <a:pt x="1297233" y="0"/>
                </a:lnTo>
                <a:close/>
              </a:path>
              <a:path w="2595245" h="79375">
                <a:moveTo>
                  <a:pt x="1314332" y="17186"/>
                </a:moveTo>
                <a:lnTo>
                  <a:pt x="1297233" y="17186"/>
                </a:lnTo>
                <a:lnTo>
                  <a:pt x="1319576" y="39415"/>
                </a:lnTo>
                <a:lnTo>
                  <a:pt x="1297233" y="61871"/>
                </a:lnTo>
                <a:lnTo>
                  <a:pt x="1314332" y="61871"/>
                </a:lnTo>
                <a:lnTo>
                  <a:pt x="1332343" y="43768"/>
                </a:lnTo>
                <a:lnTo>
                  <a:pt x="2594709" y="43768"/>
                </a:lnTo>
                <a:lnTo>
                  <a:pt x="2594709" y="35289"/>
                </a:lnTo>
                <a:lnTo>
                  <a:pt x="1332343" y="35289"/>
                </a:lnTo>
                <a:lnTo>
                  <a:pt x="1314332" y="17186"/>
                </a:lnTo>
                <a:close/>
              </a:path>
            </a:pathLst>
          </a:custGeom>
          <a:solidFill>
            <a:srgbClr val="FDC52B"/>
          </a:solidFill>
        </p:spPr>
        <p:txBody>
          <a:bodyPr wrap="square" lIns="0" tIns="0" rIns="0" bIns="0" rtlCol="0"/>
          <a:lstStyle/>
          <a:p>
            <a:endParaRPr/>
          </a:p>
        </p:txBody>
      </p:sp>
      <p:sp>
        <p:nvSpPr>
          <p:cNvPr id="34" name="bk object 34"/>
          <p:cNvSpPr/>
          <p:nvPr/>
        </p:nvSpPr>
        <p:spPr>
          <a:xfrm>
            <a:off x="8864021" y="6372395"/>
            <a:ext cx="51435" cy="52069"/>
          </a:xfrm>
          <a:custGeom>
            <a:avLst/>
            <a:gdLst/>
            <a:ahLst/>
            <a:cxnLst/>
            <a:rect l="l" t="t" r="r" b="b"/>
            <a:pathLst>
              <a:path w="51434" h="52070">
                <a:moveTo>
                  <a:pt x="32830" y="0"/>
                </a:moveTo>
                <a:lnTo>
                  <a:pt x="18695" y="0"/>
                </a:lnTo>
                <a:lnTo>
                  <a:pt x="12554" y="2519"/>
                </a:lnTo>
                <a:lnTo>
                  <a:pt x="2523" y="12605"/>
                </a:lnTo>
                <a:lnTo>
                  <a:pt x="0" y="18790"/>
                </a:lnTo>
                <a:lnTo>
                  <a:pt x="0" y="32998"/>
                </a:lnTo>
                <a:lnTo>
                  <a:pt x="2523" y="38957"/>
                </a:lnTo>
                <a:lnTo>
                  <a:pt x="12554" y="49040"/>
                </a:lnTo>
                <a:lnTo>
                  <a:pt x="18482" y="51559"/>
                </a:lnTo>
                <a:lnTo>
                  <a:pt x="32830" y="51559"/>
                </a:lnTo>
                <a:lnTo>
                  <a:pt x="38758" y="49040"/>
                </a:lnTo>
                <a:lnTo>
                  <a:pt x="39669" y="48123"/>
                </a:lnTo>
                <a:lnTo>
                  <a:pt x="19607" y="48123"/>
                </a:lnTo>
                <a:lnTo>
                  <a:pt x="14378" y="46062"/>
                </a:lnTo>
                <a:lnTo>
                  <a:pt x="5714" y="37351"/>
                </a:lnTo>
                <a:lnTo>
                  <a:pt x="3647" y="32082"/>
                </a:lnTo>
                <a:lnTo>
                  <a:pt x="3647" y="19706"/>
                </a:lnTo>
                <a:lnTo>
                  <a:pt x="5714" y="14437"/>
                </a:lnTo>
                <a:lnTo>
                  <a:pt x="14378" y="5729"/>
                </a:lnTo>
                <a:lnTo>
                  <a:pt x="19607" y="3665"/>
                </a:lnTo>
                <a:lnTo>
                  <a:pt x="39897" y="3665"/>
                </a:lnTo>
                <a:lnTo>
                  <a:pt x="38758" y="2519"/>
                </a:lnTo>
                <a:lnTo>
                  <a:pt x="32830" y="0"/>
                </a:lnTo>
                <a:close/>
              </a:path>
              <a:path w="51434" h="52070">
                <a:moveTo>
                  <a:pt x="39897" y="3665"/>
                </a:moveTo>
                <a:lnTo>
                  <a:pt x="31705" y="3665"/>
                </a:lnTo>
                <a:lnTo>
                  <a:pt x="36934" y="5729"/>
                </a:lnTo>
                <a:lnTo>
                  <a:pt x="45598" y="14437"/>
                </a:lnTo>
                <a:lnTo>
                  <a:pt x="47665" y="19706"/>
                </a:lnTo>
                <a:lnTo>
                  <a:pt x="47665" y="32082"/>
                </a:lnTo>
                <a:lnTo>
                  <a:pt x="45598" y="37351"/>
                </a:lnTo>
                <a:lnTo>
                  <a:pt x="36934" y="46062"/>
                </a:lnTo>
                <a:lnTo>
                  <a:pt x="31705" y="48123"/>
                </a:lnTo>
                <a:lnTo>
                  <a:pt x="39669" y="48123"/>
                </a:lnTo>
                <a:lnTo>
                  <a:pt x="48789" y="38957"/>
                </a:lnTo>
                <a:lnTo>
                  <a:pt x="51312" y="32998"/>
                </a:lnTo>
                <a:lnTo>
                  <a:pt x="51312" y="18561"/>
                </a:lnTo>
                <a:lnTo>
                  <a:pt x="48789" y="12605"/>
                </a:lnTo>
                <a:lnTo>
                  <a:pt x="39897" y="3665"/>
                </a:lnTo>
                <a:close/>
              </a:path>
              <a:path w="51434" h="52070">
                <a:moveTo>
                  <a:pt x="28726" y="11456"/>
                </a:moveTo>
                <a:lnTo>
                  <a:pt x="15290" y="11456"/>
                </a:lnTo>
                <a:lnTo>
                  <a:pt x="15290" y="39874"/>
                </a:lnTo>
                <a:lnTo>
                  <a:pt x="20306" y="39874"/>
                </a:lnTo>
                <a:lnTo>
                  <a:pt x="20306" y="28643"/>
                </a:lnTo>
                <a:lnTo>
                  <a:pt x="34692" y="28643"/>
                </a:lnTo>
                <a:lnTo>
                  <a:pt x="34198" y="27956"/>
                </a:lnTo>
                <a:lnTo>
                  <a:pt x="32617" y="27039"/>
                </a:lnTo>
                <a:lnTo>
                  <a:pt x="30337" y="26810"/>
                </a:lnTo>
                <a:lnTo>
                  <a:pt x="32161" y="26352"/>
                </a:lnTo>
                <a:lnTo>
                  <a:pt x="33529" y="25894"/>
                </a:lnTo>
                <a:lnTo>
                  <a:pt x="34441" y="25436"/>
                </a:lnTo>
                <a:lnTo>
                  <a:pt x="34745" y="25207"/>
                </a:lnTo>
                <a:lnTo>
                  <a:pt x="20306" y="25207"/>
                </a:lnTo>
                <a:lnTo>
                  <a:pt x="20306" y="14895"/>
                </a:lnTo>
                <a:lnTo>
                  <a:pt x="36431" y="14895"/>
                </a:lnTo>
                <a:lnTo>
                  <a:pt x="35809" y="13750"/>
                </a:lnTo>
                <a:lnTo>
                  <a:pt x="32830" y="12605"/>
                </a:lnTo>
                <a:lnTo>
                  <a:pt x="31249" y="11914"/>
                </a:lnTo>
                <a:lnTo>
                  <a:pt x="28726" y="11456"/>
                </a:lnTo>
                <a:close/>
              </a:path>
              <a:path w="51434" h="52070">
                <a:moveTo>
                  <a:pt x="34692" y="28643"/>
                </a:moveTo>
                <a:lnTo>
                  <a:pt x="26902" y="28643"/>
                </a:lnTo>
                <a:lnTo>
                  <a:pt x="28726" y="29101"/>
                </a:lnTo>
                <a:lnTo>
                  <a:pt x="29638" y="29562"/>
                </a:lnTo>
                <a:lnTo>
                  <a:pt x="31462" y="30708"/>
                </a:lnTo>
                <a:lnTo>
                  <a:pt x="32374" y="32769"/>
                </a:lnTo>
                <a:lnTo>
                  <a:pt x="32374" y="39415"/>
                </a:lnTo>
                <a:lnTo>
                  <a:pt x="32617" y="39415"/>
                </a:lnTo>
                <a:lnTo>
                  <a:pt x="32617" y="39874"/>
                </a:lnTo>
                <a:lnTo>
                  <a:pt x="37177" y="39874"/>
                </a:lnTo>
                <a:lnTo>
                  <a:pt x="37177" y="39415"/>
                </a:lnTo>
                <a:lnTo>
                  <a:pt x="36934" y="39186"/>
                </a:lnTo>
                <a:lnTo>
                  <a:pt x="36934" y="38041"/>
                </a:lnTo>
                <a:lnTo>
                  <a:pt x="36721" y="37351"/>
                </a:lnTo>
                <a:lnTo>
                  <a:pt x="36721" y="32540"/>
                </a:lnTo>
                <a:lnTo>
                  <a:pt x="36265" y="30937"/>
                </a:lnTo>
                <a:lnTo>
                  <a:pt x="35353" y="29562"/>
                </a:lnTo>
                <a:lnTo>
                  <a:pt x="34692" y="28643"/>
                </a:lnTo>
                <a:close/>
              </a:path>
              <a:path w="51434" h="52070">
                <a:moveTo>
                  <a:pt x="36431" y="14895"/>
                </a:moveTo>
                <a:lnTo>
                  <a:pt x="27358" y="14895"/>
                </a:lnTo>
                <a:lnTo>
                  <a:pt x="29182" y="15354"/>
                </a:lnTo>
                <a:lnTo>
                  <a:pt x="30550" y="16041"/>
                </a:lnTo>
                <a:lnTo>
                  <a:pt x="31705" y="16728"/>
                </a:lnTo>
                <a:lnTo>
                  <a:pt x="32374" y="18102"/>
                </a:lnTo>
                <a:lnTo>
                  <a:pt x="32374" y="22229"/>
                </a:lnTo>
                <a:lnTo>
                  <a:pt x="31462" y="23832"/>
                </a:lnTo>
                <a:lnTo>
                  <a:pt x="29425" y="24520"/>
                </a:lnTo>
                <a:lnTo>
                  <a:pt x="28513" y="24978"/>
                </a:lnTo>
                <a:lnTo>
                  <a:pt x="26902" y="25207"/>
                </a:lnTo>
                <a:lnTo>
                  <a:pt x="34745" y="25207"/>
                </a:lnTo>
                <a:lnTo>
                  <a:pt x="36265" y="24061"/>
                </a:lnTo>
                <a:lnTo>
                  <a:pt x="37177" y="22229"/>
                </a:lnTo>
                <a:lnTo>
                  <a:pt x="37177" y="16270"/>
                </a:lnTo>
                <a:lnTo>
                  <a:pt x="36431" y="14895"/>
                </a:lnTo>
                <a:close/>
              </a:path>
            </a:pathLst>
          </a:custGeom>
          <a:solidFill>
            <a:srgbClr val="686C70"/>
          </a:solidFill>
        </p:spPr>
        <p:txBody>
          <a:bodyPr wrap="square" lIns="0" tIns="0" rIns="0" bIns="0" rtlCol="0"/>
          <a:lstStyle/>
          <a:p>
            <a:endParaRPr/>
          </a:p>
        </p:txBody>
      </p:sp>
      <p:sp>
        <p:nvSpPr>
          <p:cNvPr id="35" name="bk object 35"/>
          <p:cNvSpPr/>
          <p:nvPr/>
        </p:nvSpPr>
        <p:spPr>
          <a:xfrm>
            <a:off x="0" y="0"/>
            <a:ext cx="9143999" cy="6857996"/>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7753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DDBED-3FA6-6D45-B68F-E362174CF834}"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90F7B7-8D9A-6B47-B68F-3480DAF5EFCF}" type="slidenum">
              <a:rPr lang="en-US" smtClean="0"/>
              <a:t>‹#›</a:t>
            </a:fld>
            <a:endParaRPr lang="en-US"/>
          </a:p>
        </p:txBody>
      </p:sp>
    </p:spTree>
    <p:extLst>
      <p:ext uri="{BB962C8B-B14F-4D97-AF65-F5344CB8AC3E}">
        <p14:creationId xmlns:p14="http://schemas.microsoft.com/office/powerpoint/2010/main" val="2940141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cxnSp>
        <p:nvCxnSpPr>
          <p:cNvPr id="10" name="Straight Connector 9"/>
          <p:cNvCxnSpPr/>
          <p:nvPr userDrawn="1"/>
        </p:nvCxnSpPr>
        <p:spPr>
          <a:xfrm>
            <a:off x="301752" y="6609451"/>
            <a:ext cx="6860659"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pic>
        <p:nvPicPr>
          <p:cNvPr id="2" name="Picture 1" descr="CrestUM-Horizontal_186_2767-TM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828" y="6324600"/>
            <a:ext cx="1596324" cy="385226"/>
          </a:xfrm>
          <a:prstGeom prst="rect">
            <a:avLst/>
          </a:prstGeom>
        </p:spPr>
      </p:pic>
    </p:spTree>
    <p:extLst>
      <p:ext uri="{BB962C8B-B14F-4D97-AF65-F5344CB8AC3E}">
        <p14:creationId xmlns:p14="http://schemas.microsoft.com/office/powerpoint/2010/main" val="3280388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504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3563710"/>
            <a:ext cx="6400800" cy="1752600"/>
          </a:xfrm>
        </p:spPr>
        <p:txBody>
          <a:bodyPr/>
          <a:lstStyle>
            <a:lvl1pPr marL="0" indent="0" algn="ctr">
              <a:buNone/>
              <a:defRPr sz="1600" b="1" cap="all" spc="250" baseline="0">
                <a:solidFill>
                  <a:srgbClr val="162B48"/>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7" name="Straight Connector 6"/>
          <p:cNvSpPr>
            <a:spLocks noChangeShapeType="1"/>
          </p:cNvSpPr>
          <p:nvPr/>
        </p:nvSpPr>
        <p:spPr bwMode="auto">
          <a:xfrm>
            <a:off x="155448" y="2047857"/>
            <a:ext cx="3676219"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bg1">
                <a:lumMod val="50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Title Placeholder 21"/>
          <p:cNvSpPr txBox="1">
            <a:spLocks/>
          </p:cNvSpPr>
          <p:nvPr userDrawn="1"/>
        </p:nvSpPr>
        <p:spPr>
          <a:xfrm>
            <a:off x="0" y="468083"/>
            <a:ext cx="9144000" cy="758952"/>
          </a:xfrm>
          <a:prstGeom prst="rect">
            <a:avLst/>
          </a:prstGeom>
        </p:spPr>
        <p:txBody>
          <a:bodyPr vert="horz" anchor="b">
            <a:normAutofit/>
          </a:bodyPr>
          <a:lstStyle>
            <a:lvl1pPr algn="ctr" rtl="0" eaLnBrk="1" latinLnBrk="0" hangingPunct="1">
              <a:spcBef>
                <a:spcPct val="0"/>
              </a:spcBef>
              <a:buNone/>
              <a:defRPr kumimoji="0" sz="4000" kern="1200" baseline="0">
                <a:solidFill>
                  <a:srgbClr val="162B48"/>
                </a:solidFill>
                <a:latin typeface="+mj-lt"/>
                <a:ea typeface="+mj-ea"/>
                <a:cs typeface="+mj-cs"/>
              </a:defRPr>
            </a:lvl1pPr>
          </a:lstStyle>
          <a:p>
            <a:r>
              <a:rPr lang="en-US" b="1" i="0" dirty="0" smtClean="0"/>
              <a:t>The University of Mississippi</a:t>
            </a:r>
            <a:endParaRPr lang="en-US" b="1" i="0" dirty="0"/>
          </a:p>
        </p:txBody>
      </p:sp>
      <p:pic>
        <p:nvPicPr>
          <p:cNvPr id="12" name="Picture 11" descr="Crest_TM.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284" y="1404195"/>
            <a:ext cx="1163463" cy="1415205"/>
          </a:xfrm>
          <a:prstGeom prst="rect">
            <a:avLst/>
          </a:prstGeom>
        </p:spPr>
      </p:pic>
      <p:sp>
        <p:nvSpPr>
          <p:cNvPr id="13" name="Straight Connector 12"/>
          <p:cNvSpPr>
            <a:spLocks noChangeShapeType="1"/>
          </p:cNvSpPr>
          <p:nvPr userDrawn="1"/>
        </p:nvSpPr>
        <p:spPr bwMode="auto">
          <a:xfrm>
            <a:off x="5309597" y="2047857"/>
            <a:ext cx="3675908" cy="0"/>
          </a:xfrm>
          <a:prstGeom prst="line">
            <a:avLst/>
          </a:prstGeom>
          <a:noFill/>
          <a:ln w="11430" cap="flat" cmpd="sng" algn="ctr">
            <a:solidFill>
              <a:schemeClr val="bg1">
                <a:lumMod val="50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077" name="Rectangle 5"/>
          <p:cNvSpPr>
            <a:spLocks noGrp="1" noChangeArrowheads="1"/>
          </p:cNvSpPr>
          <p:nvPr>
            <p:ph type="ctrTitle" sz="quarter"/>
          </p:nvPr>
        </p:nvSpPr>
        <p:spPr>
          <a:xfrm>
            <a:off x="1293813" y="762000"/>
            <a:ext cx="7772400" cy="1143000"/>
          </a:xfrm>
          <a:prstGeom prst="rect">
            <a:avLst/>
          </a:prstGeom>
        </p:spPr>
        <p:txBody>
          <a:bodyPr anchor="b"/>
          <a:lstStyle>
            <a:lvl1pPr>
              <a:defRPr/>
            </a:lvl1pPr>
          </a:lstStyle>
          <a:p>
            <a:r>
              <a:rPr lang="en-US"/>
              <a:t>Click to edit Master title style</a:t>
            </a:r>
          </a:p>
        </p:txBody>
      </p:sp>
      <p:sp>
        <p:nvSpPr>
          <p:cNvPr id="3078"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685800" y="6248400"/>
            <a:ext cx="1905000" cy="457200"/>
          </a:xfrm>
          <a:prstGeom prst="rect">
            <a:avLst/>
          </a:prstGeom>
        </p:spPr>
        <p:txBody>
          <a:bodyPr/>
          <a:lstStyle>
            <a:lvl1pPr>
              <a:defRPr/>
            </a:lvl1pPr>
          </a:lstStyle>
          <a:p>
            <a:pPr>
              <a:defRPr/>
            </a:pPr>
            <a:endParaRPr lang="en-US"/>
          </a:p>
        </p:txBody>
      </p:sp>
      <p:sp>
        <p:nvSpPr>
          <p:cNvPr id="8" name="Rectangle 8"/>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p>
        </p:txBody>
      </p:sp>
      <p:sp>
        <p:nvSpPr>
          <p:cNvPr id="9" name="Rectangle 9"/>
          <p:cNvSpPr>
            <a:spLocks noGrp="1" noChangeArrowheads="1"/>
          </p:cNvSpPr>
          <p:nvPr>
            <p:ph type="sldNum" sz="quarter" idx="12"/>
          </p:nvPr>
        </p:nvSpPr>
        <p:spPr>
          <a:xfrm>
            <a:off x="6553200" y="6248400"/>
            <a:ext cx="1905000" cy="457200"/>
          </a:xfrm>
          <a:prstGeom prst="rect">
            <a:avLst/>
          </a:prstGeom>
        </p:spPr>
        <p:txBody>
          <a:bodyPr/>
          <a:lstStyle>
            <a:lvl1pPr>
              <a:defRPr/>
            </a:lvl1pPr>
          </a:lstStyle>
          <a:p>
            <a:pPr>
              <a:defRPr/>
            </a:pPr>
            <a:fld id="{CB27563E-BD03-4F33-B133-BB7F94D7FF07}" type="slidenum">
              <a:rPr lang="en-US"/>
              <a:pPr>
                <a:defRPr/>
              </a:pPr>
              <a:t>‹#›</a:t>
            </a:fld>
            <a:endParaRPr lang="en-US"/>
          </a:p>
        </p:txBody>
      </p:sp>
    </p:spTree>
    <p:extLst>
      <p:ext uri="{BB962C8B-B14F-4D97-AF65-F5344CB8AC3E}">
        <p14:creationId xmlns:p14="http://schemas.microsoft.com/office/powerpoint/2010/main" val="161662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6" name="Rectangle 8"/>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E4FD95E-DDA2-4F30-AE64-10BCC106EF60}" type="slidenum">
              <a:rPr lang="en-US"/>
              <a:pPr>
                <a:defRPr/>
              </a:pPr>
              <a:t>‹#›</a:t>
            </a:fld>
            <a:endParaRPr lang="en-US"/>
          </a:p>
        </p:txBody>
      </p:sp>
    </p:spTree>
    <p:extLst>
      <p:ext uri="{BB962C8B-B14F-4D97-AF65-F5344CB8AC3E}">
        <p14:creationId xmlns:p14="http://schemas.microsoft.com/office/powerpoint/2010/main" val="382010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301752" y="2058357"/>
            <a:ext cx="8503920" cy="4434843"/>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Text Placeholder 6"/>
          <p:cNvSpPr>
            <a:spLocks noGrp="1"/>
          </p:cNvSpPr>
          <p:nvPr>
            <p:ph type="body" sz="quarter" idx="10" hasCustomPrompt="1"/>
          </p:nvPr>
        </p:nvSpPr>
        <p:spPr>
          <a:xfrm>
            <a:off x="153988" y="98425"/>
            <a:ext cx="8834437" cy="985838"/>
          </a:xfrm>
        </p:spPr>
        <p:txBody>
          <a:bodyPr>
            <a:normAutofit/>
          </a:bodyPr>
          <a:lstStyle>
            <a:lvl1pPr marL="0" indent="0" algn="ctr">
              <a:buFontTx/>
              <a:buNone/>
              <a:defRPr sz="4000" b="1" i="0" baseline="0"/>
            </a:lvl1pPr>
          </a:lstStyle>
          <a:p>
            <a:pPr lvl="0"/>
            <a:r>
              <a:rPr lang="en-US" dirty="0" smtClean="0"/>
              <a:t>Click to Edit Title</a:t>
            </a:r>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12"/>
          <p:cNvSpPr>
            <a:spLocks noGrp="1"/>
          </p:cNvSpPr>
          <p:nvPr>
            <p:ph idx="1"/>
          </p:nvPr>
        </p:nvSpPr>
        <p:spPr>
          <a:xfrm>
            <a:off x="301752" y="1637684"/>
            <a:ext cx="8534400" cy="4577227"/>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Text Placeholder 2"/>
          <p:cNvSpPr>
            <a:spLocks noGrp="1"/>
          </p:cNvSpPr>
          <p:nvPr>
            <p:ph type="body" sz="quarter" idx="10" hasCustomPrompt="1"/>
          </p:nvPr>
        </p:nvSpPr>
        <p:spPr>
          <a:xfrm>
            <a:off x="301752" y="443632"/>
            <a:ext cx="8534273" cy="903992"/>
          </a:xfrm>
        </p:spPr>
        <p:txBody>
          <a:bodyPr>
            <a:normAutofit/>
          </a:bodyPr>
          <a:lstStyle>
            <a:lvl1pPr marL="0" indent="0" algn="ctr">
              <a:buFontTx/>
              <a:buNone/>
              <a:defRPr sz="4000" b="1" i="0" baseline="0"/>
            </a:lvl1pPr>
          </a:lstStyle>
          <a:p>
            <a:pPr lvl="0"/>
            <a:r>
              <a:rPr lang="en-US" dirty="0" smtClean="0"/>
              <a:t>Click to Edit Title</a:t>
            </a:r>
            <a:endParaRPr lang="en-US" dirty="0"/>
          </a:p>
        </p:txBody>
      </p:sp>
      <p:pic>
        <p:nvPicPr>
          <p:cNvPr id="8" name="Picture 7" descr="OleMissScript_186-2767.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5304" y="6330957"/>
            <a:ext cx="1170848" cy="377381"/>
          </a:xfrm>
          <a:prstGeom prst="rect">
            <a:avLst/>
          </a:prstGeom>
        </p:spPr>
      </p:pic>
      <p:cxnSp>
        <p:nvCxnSpPr>
          <p:cNvPr id="10" name="Straight Connector 9"/>
          <p:cNvCxnSpPr/>
          <p:nvPr/>
        </p:nvCxnSpPr>
        <p:spPr>
          <a:xfrm>
            <a:off x="301752" y="6609451"/>
            <a:ext cx="7299042" cy="0"/>
          </a:xfrm>
          <a:prstGeom prst="line">
            <a:avLst/>
          </a:prstGeom>
          <a:ln>
            <a:solidFill>
              <a:srgbClr val="162B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22191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9.xml"/><Relationship Id="rId12" Type="http://schemas.openxmlformats.org/officeDocument/2006/relationships/theme" Target="../theme/theme2.xml"/><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theme" Target="../theme/theme3.xml"/><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75" r:id="rId5"/>
    <p:sldLayoutId id="2147483676" r:id="rId6"/>
    <p:sldLayoutId id="2147483677" r:id="rId7"/>
    <p:sldLayoutId id="2147483662" r:id="rId8"/>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282404199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07"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DDBED-3FA6-6D45-B68F-E362174CF834}" type="datetimeFigureOut">
              <a:rPr lang="en-US" smtClean="0"/>
              <a:t>3/27/19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90F7B7-8D9A-6B47-B68F-3480DAF5EFCF}" type="slidenum">
              <a:rPr lang="en-US" smtClean="0"/>
              <a:t>‹#›</a:t>
            </a:fld>
            <a:endParaRPr lang="en-US"/>
          </a:p>
        </p:txBody>
      </p:sp>
    </p:spTree>
    <p:extLst>
      <p:ext uri="{BB962C8B-B14F-4D97-AF65-F5344CB8AC3E}">
        <p14:creationId xmlns:p14="http://schemas.microsoft.com/office/powerpoint/2010/main" val="86895067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0.png"/><Relationship Id="rId3"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hyperlink" Target="http://accomplishedteacher.org/introductio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hyperlink" Target="http://wctp.olemiss.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hyperlink" Target="http://www.nbpts.org/vision-and-impact/research/"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0677" y="1115651"/>
            <a:ext cx="9003323" cy="1143000"/>
          </a:xfrm>
        </p:spPr>
        <p:txBody>
          <a:bodyPr>
            <a:normAutofit fontScale="90000"/>
          </a:bodyPr>
          <a:lstStyle/>
          <a:p>
            <a:r>
              <a:rPr lang="en-US" sz="3600" dirty="0" smtClean="0">
                <a:solidFill>
                  <a:schemeClr val="tx1"/>
                </a:solidFill>
              </a:rPr>
              <a:t>Next Steps: </a:t>
            </a:r>
            <a:br>
              <a:rPr lang="en-US" sz="3600" dirty="0" smtClean="0">
                <a:solidFill>
                  <a:schemeClr val="tx1"/>
                </a:solidFill>
              </a:rPr>
            </a:br>
            <a:r>
              <a:rPr lang="en-US" sz="3600" dirty="0" smtClean="0">
                <a:solidFill>
                  <a:schemeClr val="tx1"/>
                </a:solidFill>
              </a:rPr>
              <a:t>National Board Certification</a:t>
            </a:r>
            <a:r>
              <a:rPr lang="en-US" dirty="0" smtClean="0"/>
              <a:t/>
            </a:r>
            <a:br>
              <a:rPr lang="en-US" dirty="0" smtClean="0"/>
            </a:br>
            <a:endParaRPr lang="en-US" dirty="0"/>
          </a:p>
        </p:txBody>
      </p:sp>
      <p:sp>
        <p:nvSpPr>
          <p:cNvPr id="3" name="Subtitle 2"/>
          <p:cNvSpPr>
            <a:spLocks noGrp="1"/>
          </p:cNvSpPr>
          <p:nvPr>
            <p:ph type="subTitle" idx="1"/>
          </p:nvPr>
        </p:nvSpPr>
        <p:spPr>
          <a:xfrm>
            <a:off x="692279" y="4847190"/>
            <a:ext cx="7603126" cy="1752600"/>
          </a:xfrm>
        </p:spPr>
        <p:txBody>
          <a:bodyPr/>
          <a:lstStyle/>
          <a:p>
            <a:r>
              <a:rPr lang="en-US" sz="2000" b="0" dirty="0" smtClean="0">
                <a:solidFill>
                  <a:schemeClr val="tx1"/>
                </a:solidFill>
                <a:latin typeface="Cambria"/>
                <a:cs typeface="Cambria"/>
              </a:rPr>
              <a:t>Presented by: </a:t>
            </a:r>
          </a:p>
          <a:p>
            <a:r>
              <a:rPr lang="en-US" sz="2000" b="0" dirty="0" smtClean="0">
                <a:solidFill>
                  <a:schemeClr val="tx1"/>
                </a:solidFill>
                <a:latin typeface="Cambria"/>
                <a:cs typeface="Cambria"/>
              </a:rPr>
              <a:t>The World Class Teaching Program</a:t>
            </a:r>
          </a:p>
          <a:p>
            <a:r>
              <a:rPr lang="en-US" sz="2000" b="0" dirty="0" smtClean="0">
                <a:solidFill>
                  <a:schemeClr val="tx1"/>
                </a:solidFill>
                <a:latin typeface="Cambria"/>
                <a:cs typeface="Cambria"/>
              </a:rPr>
              <a:t>Tammy </a:t>
            </a:r>
            <a:r>
              <a:rPr lang="en-US" sz="2000" b="0" dirty="0" smtClean="0">
                <a:solidFill>
                  <a:schemeClr val="tx1"/>
                </a:solidFill>
                <a:latin typeface="Cambria"/>
                <a:cs typeface="Cambria"/>
              </a:rPr>
              <a:t>Kirkland</a:t>
            </a:r>
            <a:r>
              <a:rPr lang="en-US" sz="2000" b="0" dirty="0" smtClean="0">
                <a:solidFill>
                  <a:schemeClr val="tx1"/>
                </a:solidFill>
                <a:latin typeface="Cambria"/>
                <a:cs typeface="Cambria"/>
              </a:rPr>
              <a:t>, NBCT</a:t>
            </a:r>
            <a:endParaRPr lang="en-US" sz="2000" b="0" dirty="0">
              <a:solidFill>
                <a:schemeClr val="tx1"/>
              </a:solidFill>
              <a:latin typeface="Cambria"/>
              <a:cs typeface="Cambria"/>
            </a:endParaRPr>
          </a:p>
        </p:txBody>
      </p:sp>
      <p:pic>
        <p:nvPicPr>
          <p:cNvPr id="4" name="Picture 3" descr="WCTP-Logo-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1566" y="2102672"/>
            <a:ext cx="2744518" cy="2744518"/>
          </a:xfrm>
          <a:prstGeom prst="rect">
            <a:avLst/>
          </a:prstGeom>
        </p:spPr>
      </p:pic>
    </p:spTree>
    <p:extLst>
      <p:ext uri="{BB962C8B-B14F-4D97-AF65-F5344CB8AC3E}">
        <p14:creationId xmlns:p14="http://schemas.microsoft.com/office/powerpoint/2010/main" val="357859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26"/>
          <p:cNvSpPr/>
          <p:nvPr/>
        </p:nvSpPr>
        <p:spPr>
          <a:xfrm flipH="1">
            <a:off x="3487631" y="4844794"/>
            <a:ext cx="3201035" cy="1081873"/>
          </a:xfrm>
          <a:custGeom>
            <a:avLst/>
            <a:gdLst/>
            <a:ahLst/>
            <a:cxnLst/>
            <a:rect l="l" t="t" r="r" b="b"/>
            <a:pathLst>
              <a:path w="1815465" h="658495">
                <a:moveTo>
                  <a:pt x="1705355" y="0"/>
                </a:moveTo>
                <a:lnTo>
                  <a:pt x="106484" y="47"/>
                </a:lnTo>
                <a:lnTo>
                  <a:pt x="64922" y="9542"/>
                </a:lnTo>
                <a:lnTo>
                  <a:pt x="31087" y="33221"/>
                </a:lnTo>
                <a:lnTo>
                  <a:pt x="8330" y="67732"/>
                </a:lnTo>
                <a:lnTo>
                  <a:pt x="0" y="109727"/>
                </a:lnTo>
                <a:lnTo>
                  <a:pt x="47" y="551883"/>
                </a:lnTo>
                <a:lnTo>
                  <a:pt x="9542" y="593445"/>
                </a:lnTo>
                <a:lnTo>
                  <a:pt x="33221" y="627280"/>
                </a:lnTo>
                <a:lnTo>
                  <a:pt x="67732" y="650037"/>
                </a:lnTo>
                <a:lnTo>
                  <a:pt x="109727" y="658368"/>
                </a:lnTo>
                <a:lnTo>
                  <a:pt x="1708599" y="658320"/>
                </a:lnTo>
                <a:lnTo>
                  <a:pt x="1750161" y="648825"/>
                </a:lnTo>
                <a:lnTo>
                  <a:pt x="1783996" y="625146"/>
                </a:lnTo>
                <a:lnTo>
                  <a:pt x="1806753" y="590635"/>
                </a:lnTo>
                <a:lnTo>
                  <a:pt x="1815083" y="548639"/>
                </a:lnTo>
                <a:lnTo>
                  <a:pt x="1815036" y="106484"/>
                </a:lnTo>
                <a:lnTo>
                  <a:pt x="1805541" y="64922"/>
                </a:lnTo>
                <a:lnTo>
                  <a:pt x="1781862" y="31087"/>
                </a:lnTo>
                <a:lnTo>
                  <a:pt x="1747351" y="8330"/>
                </a:lnTo>
                <a:lnTo>
                  <a:pt x="1705355" y="0"/>
                </a:lnTo>
                <a:close/>
              </a:path>
            </a:pathLst>
          </a:custGeom>
          <a:solidFill>
            <a:srgbClr val="9BBA58"/>
          </a:solidFill>
        </p:spPr>
        <p:txBody>
          <a:bodyPr wrap="square" lIns="0" tIns="0" rIns="0" bIns="0" rtlCol="0"/>
          <a:lstStyle/>
          <a:p>
            <a:endParaRPr kern="1200"/>
          </a:p>
        </p:txBody>
      </p:sp>
      <p:sp>
        <p:nvSpPr>
          <p:cNvPr id="9" name="object 23"/>
          <p:cNvSpPr/>
          <p:nvPr/>
        </p:nvSpPr>
        <p:spPr>
          <a:xfrm flipH="1">
            <a:off x="2590612" y="3678449"/>
            <a:ext cx="2685416" cy="893552"/>
          </a:xfrm>
          <a:custGeom>
            <a:avLst/>
            <a:gdLst/>
            <a:ahLst/>
            <a:cxnLst/>
            <a:rect l="l" t="t" r="r" b="b"/>
            <a:pathLst>
              <a:path w="1815465" h="672464">
                <a:moveTo>
                  <a:pt x="1703070" y="0"/>
                </a:moveTo>
                <a:lnTo>
                  <a:pt x="105025" y="214"/>
                </a:lnTo>
                <a:lnTo>
                  <a:pt x="63894" y="10838"/>
                </a:lnTo>
                <a:lnTo>
                  <a:pt x="30539" y="35154"/>
                </a:lnTo>
                <a:lnTo>
                  <a:pt x="8170" y="69950"/>
                </a:lnTo>
                <a:lnTo>
                  <a:pt x="0" y="112014"/>
                </a:lnTo>
                <a:lnTo>
                  <a:pt x="214" y="567058"/>
                </a:lnTo>
                <a:lnTo>
                  <a:pt x="10838" y="608189"/>
                </a:lnTo>
                <a:lnTo>
                  <a:pt x="35154" y="641544"/>
                </a:lnTo>
                <a:lnTo>
                  <a:pt x="69950" y="663913"/>
                </a:lnTo>
                <a:lnTo>
                  <a:pt x="112013" y="672084"/>
                </a:lnTo>
                <a:lnTo>
                  <a:pt x="1710058" y="671869"/>
                </a:lnTo>
                <a:lnTo>
                  <a:pt x="1751189" y="661245"/>
                </a:lnTo>
                <a:lnTo>
                  <a:pt x="1784544" y="636929"/>
                </a:lnTo>
                <a:lnTo>
                  <a:pt x="1806913" y="602133"/>
                </a:lnTo>
                <a:lnTo>
                  <a:pt x="1815083" y="560070"/>
                </a:lnTo>
                <a:lnTo>
                  <a:pt x="1814869" y="105025"/>
                </a:lnTo>
                <a:lnTo>
                  <a:pt x="1804245" y="63894"/>
                </a:lnTo>
                <a:lnTo>
                  <a:pt x="1779929" y="30539"/>
                </a:lnTo>
                <a:lnTo>
                  <a:pt x="1745133" y="8170"/>
                </a:lnTo>
                <a:lnTo>
                  <a:pt x="1703070" y="0"/>
                </a:lnTo>
                <a:close/>
              </a:path>
            </a:pathLst>
          </a:custGeom>
          <a:solidFill>
            <a:srgbClr val="9BBA58"/>
          </a:solidFill>
        </p:spPr>
        <p:txBody>
          <a:bodyPr wrap="square" lIns="0" tIns="0" rIns="0" bIns="0" rtlCol="0"/>
          <a:lstStyle/>
          <a:p>
            <a:endParaRPr kern="1200"/>
          </a:p>
        </p:txBody>
      </p:sp>
      <p:sp>
        <p:nvSpPr>
          <p:cNvPr id="3" name="Text Placeholder 2"/>
          <p:cNvSpPr>
            <a:spLocks noGrp="1"/>
          </p:cNvSpPr>
          <p:nvPr>
            <p:ph type="body" sz="quarter" idx="10"/>
          </p:nvPr>
        </p:nvSpPr>
        <p:spPr/>
        <p:txBody>
          <a:bodyPr/>
          <a:lstStyle/>
          <a:p>
            <a:r>
              <a:rPr lang="en-US" dirty="0" smtClean="0"/>
              <a:t>What is the process?</a:t>
            </a:r>
            <a:endParaRPr lang="en-US" dirty="0"/>
          </a:p>
        </p:txBody>
      </p:sp>
      <p:sp>
        <p:nvSpPr>
          <p:cNvPr id="4" name="object 17"/>
          <p:cNvSpPr/>
          <p:nvPr/>
        </p:nvSpPr>
        <p:spPr>
          <a:xfrm>
            <a:off x="1192002" y="1811867"/>
            <a:ext cx="1815464" cy="597323"/>
          </a:xfrm>
          <a:custGeom>
            <a:avLst/>
            <a:gdLst/>
            <a:ahLst/>
            <a:cxnLst/>
            <a:rect l="l" t="t" r="r" b="b"/>
            <a:pathLst>
              <a:path w="1815465" h="449579">
                <a:moveTo>
                  <a:pt x="1740153" y="0"/>
                </a:moveTo>
                <a:lnTo>
                  <a:pt x="69853" y="169"/>
                </a:lnTo>
                <a:lnTo>
                  <a:pt x="30598" y="14503"/>
                </a:lnTo>
                <a:lnTo>
                  <a:pt x="5425" y="46868"/>
                </a:lnTo>
                <a:lnTo>
                  <a:pt x="0" y="74930"/>
                </a:lnTo>
                <a:lnTo>
                  <a:pt x="169" y="379726"/>
                </a:lnTo>
                <a:lnTo>
                  <a:pt x="14503" y="418981"/>
                </a:lnTo>
                <a:lnTo>
                  <a:pt x="46868" y="444154"/>
                </a:lnTo>
                <a:lnTo>
                  <a:pt x="74929" y="449580"/>
                </a:lnTo>
                <a:lnTo>
                  <a:pt x="1745230" y="449410"/>
                </a:lnTo>
                <a:lnTo>
                  <a:pt x="1784485" y="435076"/>
                </a:lnTo>
                <a:lnTo>
                  <a:pt x="1809658" y="402711"/>
                </a:lnTo>
                <a:lnTo>
                  <a:pt x="1815083" y="374650"/>
                </a:lnTo>
                <a:lnTo>
                  <a:pt x="1814914" y="69853"/>
                </a:lnTo>
                <a:lnTo>
                  <a:pt x="1800580" y="30598"/>
                </a:lnTo>
                <a:lnTo>
                  <a:pt x="1768215" y="5425"/>
                </a:lnTo>
                <a:lnTo>
                  <a:pt x="1740153" y="0"/>
                </a:lnTo>
                <a:close/>
              </a:path>
            </a:pathLst>
          </a:custGeom>
          <a:solidFill>
            <a:srgbClr val="9BBA58"/>
          </a:solidFill>
        </p:spPr>
        <p:txBody>
          <a:bodyPr wrap="square" lIns="0" tIns="0" rIns="0" bIns="0" rtlCol="0"/>
          <a:lstStyle/>
          <a:p>
            <a:endParaRPr kern="1200"/>
          </a:p>
        </p:txBody>
      </p:sp>
      <p:sp>
        <p:nvSpPr>
          <p:cNvPr id="5" name="object 19"/>
          <p:cNvSpPr txBox="1"/>
          <p:nvPr/>
        </p:nvSpPr>
        <p:spPr>
          <a:xfrm>
            <a:off x="1625599" y="1910293"/>
            <a:ext cx="1047749" cy="430887"/>
          </a:xfrm>
          <a:prstGeom prst="rect">
            <a:avLst/>
          </a:prstGeom>
        </p:spPr>
        <p:txBody>
          <a:bodyPr vert="horz" wrap="square" lIns="0" tIns="0" rIns="0" bIns="0" rtlCol="0">
            <a:spAutoFit/>
          </a:bodyPr>
          <a:lstStyle/>
          <a:p>
            <a:pPr marL="38100" marR="5080" indent="-26034">
              <a:lnSpc>
                <a:spcPct val="100000"/>
              </a:lnSpc>
            </a:pPr>
            <a:r>
              <a:rPr sz="1400" kern="1200" spc="-5" dirty="0">
                <a:latin typeface="Calibri"/>
                <a:cs typeface="Calibri"/>
              </a:rPr>
              <a:t>C1</a:t>
            </a:r>
            <a:r>
              <a:rPr sz="1400" kern="1200" dirty="0">
                <a:latin typeface="Calibri"/>
                <a:cs typeface="Calibri"/>
              </a:rPr>
              <a:t>:</a:t>
            </a:r>
            <a:r>
              <a:rPr sz="1400" kern="1200" spc="5" dirty="0">
                <a:latin typeface="Calibri"/>
                <a:cs typeface="Calibri"/>
              </a:rPr>
              <a:t> </a:t>
            </a:r>
            <a:r>
              <a:rPr sz="1400" kern="1200" spc="-5" dirty="0">
                <a:latin typeface="Calibri"/>
                <a:cs typeface="Calibri"/>
              </a:rPr>
              <a:t>Co</a:t>
            </a:r>
            <a:r>
              <a:rPr sz="1400" kern="1200" spc="-15" dirty="0">
                <a:latin typeface="Calibri"/>
                <a:cs typeface="Calibri"/>
              </a:rPr>
              <a:t>nt</a:t>
            </a:r>
            <a:r>
              <a:rPr sz="1400" kern="1200" dirty="0">
                <a:latin typeface="Calibri"/>
                <a:cs typeface="Calibri"/>
              </a:rPr>
              <a:t>e</a:t>
            </a:r>
            <a:r>
              <a:rPr sz="1400" kern="1200" spc="-25" dirty="0">
                <a:latin typeface="Calibri"/>
                <a:cs typeface="Calibri"/>
              </a:rPr>
              <a:t>n</a:t>
            </a:r>
            <a:r>
              <a:rPr sz="1400" kern="1200" dirty="0">
                <a:latin typeface="Calibri"/>
                <a:cs typeface="Calibri"/>
              </a:rPr>
              <a:t>t </a:t>
            </a:r>
            <a:r>
              <a:rPr sz="1400" kern="1200" spc="-25" dirty="0">
                <a:latin typeface="Calibri"/>
                <a:cs typeface="Calibri"/>
              </a:rPr>
              <a:t>K</a:t>
            </a:r>
            <a:r>
              <a:rPr sz="1400" kern="1200" spc="-10" dirty="0">
                <a:latin typeface="Calibri"/>
                <a:cs typeface="Calibri"/>
              </a:rPr>
              <a:t>n</a:t>
            </a:r>
            <a:r>
              <a:rPr sz="1400" kern="1200" spc="-5" dirty="0">
                <a:latin typeface="Calibri"/>
                <a:cs typeface="Calibri"/>
              </a:rPr>
              <a:t>o</a:t>
            </a:r>
            <a:r>
              <a:rPr sz="1400" kern="1200" spc="5" dirty="0">
                <a:latin typeface="Calibri"/>
                <a:cs typeface="Calibri"/>
              </a:rPr>
              <a:t>w</a:t>
            </a:r>
            <a:r>
              <a:rPr sz="1400" kern="1200" dirty="0">
                <a:latin typeface="Calibri"/>
                <a:cs typeface="Calibri"/>
              </a:rPr>
              <a:t>le</a:t>
            </a:r>
            <a:r>
              <a:rPr sz="1400" kern="1200" spc="-10" dirty="0">
                <a:latin typeface="Calibri"/>
                <a:cs typeface="Calibri"/>
              </a:rPr>
              <a:t>d</a:t>
            </a:r>
            <a:r>
              <a:rPr sz="1400" kern="1200" spc="-15" dirty="0">
                <a:latin typeface="Calibri"/>
                <a:cs typeface="Calibri"/>
              </a:rPr>
              <a:t>g</a:t>
            </a:r>
            <a:r>
              <a:rPr sz="1400" kern="1200" dirty="0">
                <a:latin typeface="Calibri"/>
                <a:cs typeface="Calibri"/>
              </a:rPr>
              <a:t>e</a:t>
            </a:r>
          </a:p>
        </p:txBody>
      </p:sp>
      <p:sp>
        <p:nvSpPr>
          <p:cNvPr id="6" name="object 20"/>
          <p:cNvSpPr/>
          <p:nvPr/>
        </p:nvSpPr>
        <p:spPr>
          <a:xfrm flipH="1">
            <a:off x="1698326" y="2733442"/>
            <a:ext cx="2234993" cy="754825"/>
          </a:xfrm>
          <a:custGeom>
            <a:avLst/>
            <a:gdLst/>
            <a:ahLst/>
            <a:cxnLst/>
            <a:rect l="l" t="t" r="r" b="b"/>
            <a:pathLst>
              <a:path w="1815465" h="451485">
                <a:moveTo>
                  <a:pt x="1739900" y="0"/>
                </a:moveTo>
                <a:lnTo>
                  <a:pt x="69695" y="197"/>
                </a:lnTo>
                <a:lnTo>
                  <a:pt x="30519" y="14695"/>
                </a:lnTo>
                <a:lnTo>
                  <a:pt x="5410" y="47121"/>
                </a:lnTo>
                <a:lnTo>
                  <a:pt x="0" y="75183"/>
                </a:lnTo>
                <a:lnTo>
                  <a:pt x="197" y="381408"/>
                </a:lnTo>
                <a:lnTo>
                  <a:pt x="14695" y="420584"/>
                </a:lnTo>
                <a:lnTo>
                  <a:pt x="47121" y="445693"/>
                </a:lnTo>
                <a:lnTo>
                  <a:pt x="75183" y="451103"/>
                </a:lnTo>
                <a:lnTo>
                  <a:pt x="1745388" y="450906"/>
                </a:lnTo>
                <a:lnTo>
                  <a:pt x="1784564" y="436408"/>
                </a:lnTo>
                <a:lnTo>
                  <a:pt x="1809673" y="403982"/>
                </a:lnTo>
                <a:lnTo>
                  <a:pt x="1815083" y="375919"/>
                </a:lnTo>
                <a:lnTo>
                  <a:pt x="1814886" y="69695"/>
                </a:lnTo>
                <a:lnTo>
                  <a:pt x="1800388" y="30519"/>
                </a:lnTo>
                <a:lnTo>
                  <a:pt x="1767962" y="5410"/>
                </a:lnTo>
                <a:lnTo>
                  <a:pt x="1739900" y="0"/>
                </a:lnTo>
                <a:close/>
              </a:path>
            </a:pathLst>
          </a:custGeom>
          <a:solidFill>
            <a:srgbClr val="9BBA58"/>
          </a:solidFill>
        </p:spPr>
        <p:txBody>
          <a:bodyPr wrap="square" lIns="0" tIns="0" rIns="0" bIns="0" rtlCol="0"/>
          <a:lstStyle/>
          <a:p>
            <a:endParaRPr kern="1200"/>
          </a:p>
        </p:txBody>
      </p:sp>
      <p:sp>
        <p:nvSpPr>
          <p:cNvPr id="7" name="object 22"/>
          <p:cNvSpPr txBox="1"/>
          <p:nvPr/>
        </p:nvSpPr>
        <p:spPr>
          <a:xfrm flipH="1">
            <a:off x="1915391" y="2901751"/>
            <a:ext cx="2204004" cy="430887"/>
          </a:xfrm>
          <a:prstGeom prst="rect">
            <a:avLst/>
          </a:prstGeom>
        </p:spPr>
        <p:txBody>
          <a:bodyPr vert="horz" wrap="square" lIns="0" tIns="0" rIns="0" bIns="0" rtlCol="0">
            <a:spAutoFit/>
          </a:bodyPr>
          <a:lstStyle/>
          <a:p>
            <a:pPr marL="196850" marR="5080" indent="-184785">
              <a:lnSpc>
                <a:spcPct val="100000"/>
              </a:lnSpc>
            </a:pPr>
            <a:r>
              <a:rPr sz="1400" kern="1200" spc="-5" dirty="0">
                <a:latin typeface="Calibri"/>
                <a:cs typeface="Calibri"/>
              </a:rPr>
              <a:t>C</a:t>
            </a:r>
            <a:r>
              <a:rPr sz="1400" kern="1200" dirty="0">
                <a:latin typeface="Calibri"/>
                <a:cs typeface="Calibri"/>
              </a:rPr>
              <a:t>2:</a:t>
            </a:r>
            <a:r>
              <a:rPr sz="1400" kern="1200" spc="-5" dirty="0">
                <a:latin typeface="Calibri"/>
                <a:cs typeface="Calibri"/>
              </a:rPr>
              <a:t> Di</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25" dirty="0">
                <a:latin typeface="Calibri"/>
                <a:cs typeface="Calibri"/>
              </a:rPr>
              <a:t>r</a:t>
            </a:r>
            <a:r>
              <a:rPr sz="1400" kern="1200" dirty="0">
                <a:latin typeface="Calibri"/>
                <a:cs typeface="Calibri"/>
              </a:rPr>
              <a:t>e</a:t>
            </a:r>
            <a:r>
              <a:rPr sz="1400" kern="1200" spc="-25" dirty="0">
                <a:latin typeface="Calibri"/>
                <a:cs typeface="Calibri"/>
              </a:rPr>
              <a:t>n</a:t>
            </a:r>
            <a:r>
              <a:rPr sz="1400" kern="1200" dirty="0">
                <a:latin typeface="Calibri"/>
                <a:cs typeface="Calibri"/>
              </a:rPr>
              <a:t>ti</a:t>
            </a:r>
            <a:r>
              <a:rPr sz="1400" kern="1200" spc="-15" dirty="0">
                <a:latin typeface="Calibri"/>
                <a:cs typeface="Calibri"/>
              </a:rPr>
              <a:t>a</a:t>
            </a:r>
            <a:r>
              <a:rPr sz="1400" kern="1200" dirty="0">
                <a:latin typeface="Calibri"/>
                <a:cs typeface="Calibri"/>
              </a:rPr>
              <a:t>tion in </a:t>
            </a:r>
            <a:r>
              <a:rPr sz="1400" kern="1200" spc="-10" dirty="0">
                <a:latin typeface="Calibri"/>
                <a:cs typeface="Calibri"/>
              </a:rPr>
              <a:t>Ins</a:t>
            </a:r>
            <a:r>
              <a:rPr sz="1400" kern="1200" dirty="0">
                <a:latin typeface="Calibri"/>
                <a:cs typeface="Calibri"/>
              </a:rPr>
              <a:t>tr</a:t>
            </a:r>
            <a:r>
              <a:rPr sz="1400" kern="1200" spc="-10" dirty="0">
                <a:latin typeface="Calibri"/>
                <a:cs typeface="Calibri"/>
              </a:rPr>
              <a:t>uc</a:t>
            </a:r>
            <a:r>
              <a:rPr sz="1400" kern="1200" dirty="0">
                <a:latin typeface="Calibri"/>
                <a:cs typeface="Calibri"/>
              </a:rPr>
              <a:t>tion</a:t>
            </a:r>
          </a:p>
        </p:txBody>
      </p:sp>
      <p:sp>
        <p:nvSpPr>
          <p:cNvPr id="8" name="object 25"/>
          <p:cNvSpPr txBox="1"/>
          <p:nvPr/>
        </p:nvSpPr>
        <p:spPr>
          <a:xfrm flipH="1">
            <a:off x="2673594" y="3906135"/>
            <a:ext cx="2519452" cy="430887"/>
          </a:xfrm>
          <a:prstGeom prst="rect">
            <a:avLst/>
          </a:prstGeom>
        </p:spPr>
        <p:txBody>
          <a:bodyPr vert="horz" wrap="square" lIns="0" tIns="0" rIns="0" bIns="0" rtlCol="0">
            <a:spAutoFit/>
          </a:bodyPr>
          <a:lstStyle/>
          <a:p>
            <a:pPr marL="306705" marR="5080" indent="-294640">
              <a:lnSpc>
                <a:spcPct val="100000"/>
              </a:lnSpc>
            </a:pPr>
            <a:r>
              <a:rPr sz="1400" kern="1200" spc="-5" dirty="0">
                <a:latin typeface="Calibri"/>
                <a:cs typeface="Calibri"/>
              </a:rPr>
              <a:t>C3</a:t>
            </a:r>
            <a:r>
              <a:rPr sz="1400" kern="1200" dirty="0">
                <a:latin typeface="Calibri"/>
                <a:cs typeface="Calibri"/>
              </a:rPr>
              <a:t>:</a:t>
            </a:r>
            <a:r>
              <a:rPr sz="1400" kern="1200" spc="5" dirty="0">
                <a:latin typeface="Calibri"/>
                <a:cs typeface="Calibri"/>
              </a:rPr>
              <a:t> </a:t>
            </a:r>
            <a:r>
              <a:rPr sz="1400" kern="1200" spc="-120" dirty="0">
                <a:latin typeface="Calibri"/>
                <a:cs typeface="Calibri"/>
              </a:rPr>
              <a:t>T</a:t>
            </a:r>
            <a:r>
              <a:rPr sz="1400" kern="1200" dirty="0">
                <a:latin typeface="Calibri"/>
                <a:cs typeface="Calibri"/>
              </a:rPr>
              <a:t>ea</a:t>
            </a:r>
            <a:r>
              <a:rPr sz="1400" kern="1200" spc="-15" dirty="0">
                <a:latin typeface="Calibri"/>
                <a:cs typeface="Calibri"/>
              </a:rPr>
              <a:t>c</a:t>
            </a:r>
            <a:r>
              <a:rPr sz="1400" kern="1200" spc="-10" dirty="0">
                <a:latin typeface="Calibri"/>
                <a:cs typeface="Calibri"/>
              </a:rPr>
              <a:t>h</a:t>
            </a:r>
            <a:r>
              <a:rPr sz="1400" kern="1200" dirty="0">
                <a:latin typeface="Calibri"/>
                <a:cs typeface="Calibri"/>
              </a:rPr>
              <a:t>ing</a:t>
            </a:r>
            <a:r>
              <a:rPr sz="1400" kern="1200" spc="10" dirty="0">
                <a:latin typeface="Calibri"/>
                <a:cs typeface="Calibri"/>
              </a:rPr>
              <a:t>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a:t>
            </a:r>
            <a:r>
              <a:rPr sz="1400" kern="1200" spc="-10" dirty="0">
                <a:latin typeface="Calibri"/>
                <a:cs typeface="Calibri"/>
              </a:rPr>
              <a:t>c</a:t>
            </a:r>
            <a:r>
              <a:rPr sz="1400" kern="1200" dirty="0">
                <a:latin typeface="Calibri"/>
                <a:cs typeface="Calibri"/>
              </a:rPr>
              <a:t>e a</a:t>
            </a:r>
            <a:r>
              <a:rPr sz="1400" kern="1200" spc="-10" dirty="0">
                <a:latin typeface="Calibri"/>
                <a:cs typeface="Calibri"/>
              </a:rPr>
              <a:t>n</a:t>
            </a:r>
            <a:r>
              <a:rPr sz="1400" kern="1200" dirty="0">
                <a:latin typeface="Calibri"/>
                <a:cs typeface="Calibri"/>
              </a:rPr>
              <a:t>d </a:t>
            </a:r>
            <a:r>
              <a:rPr sz="1400" kern="1200" spc="-5" dirty="0">
                <a:latin typeface="Calibri"/>
                <a:cs typeface="Calibri"/>
              </a:rPr>
              <a:t>Le</a:t>
            </a:r>
            <a:r>
              <a:rPr sz="1400" kern="1200" dirty="0">
                <a:latin typeface="Calibri"/>
                <a:cs typeface="Calibri"/>
              </a:rPr>
              <a:t>arni</a:t>
            </a:r>
            <a:r>
              <a:rPr sz="1400" kern="1200" spc="-10" dirty="0">
                <a:latin typeface="Calibri"/>
                <a:cs typeface="Calibri"/>
              </a:rPr>
              <a:t>n</a:t>
            </a:r>
            <a:r>
              <a:rPr sz="1400" kern="1200" dirty="0">
                <a:latin typeface="Calibri"/>
                <a:cs typeface="Calibri"/>
              </a:rPr>
              <a:t>g </a:t>
            </a:r>
            <a:r>
              <a:rPr sz="1400" kern="1200" spc="-5" dirty="0">
                <a:latin typeface="Calibri"/>
                <a:cs typeface="Calibri"/>
              </a:rPr>
              <a:t>E</a:t>
            </a:r>
            <a:r>
              <a:rPr sz="1400" kern="1200" spc="-35" dirty="0">
                <a:latin typeface="Calibri"/>
                <a:cs typeface="Calibri"/>
              </a:rPr>
              <a:t>n</a:t>
            </a:r>
            <a:r>
              <a:rPr sz="1400" kern="1200" dirty="0">
                <a:latin typeface="Calibri"/>
                <a:cs typeface="Calibri"/>
              </a:rPr>
              <a:t>vi</a:t>
            </a:r>
            <a:r>
              <a:rPr sz="1400" kern="1200" spc="-20" dirty="0">
                <a:latin typeface="Calibri"/>
                <a:cs typeface="Calibri"/>
              </a:rPr>
              <a:t>r</a:t>
            </a:r>
            <a:r>
              <a:rPr sz="1400" kern="1200" spc="-5" dirty="0">
                <a:latin typeface="Calibri"/>
                <a:cs typeface="Calibri"/>
              </a:rPr>
              <a:t>on</a:t>
            </a:r>
            <a:r>
              <a:rPr sz="1400" kern="1200" spc="-10" dirty="0">
                <a:latin typeface="Calibri"/>
                <a:cs typeface="Calibri"/>
              </a:rPr>
              <a:t>m</a:t>
            </a:r>
            <a:r>
              <a:rPr sz="1400" kern="1200" dirty="0">
                <a:latin typeface="Calibri"/>
                <a:cs typeface="Calibri"/>
              </a:rPr>
              <a:t>e</a:t>
            </a:r>
            <a:r>
              <a:rPr sz="1400" kern="1200" spc="-25" dirty="0">
                <a:latin typeface="Calibri"/>
                <a:cs typeface="Calibri"/>
              </a:rPr>
              <a:t>n</a:t>
            </a:r>
            <a:r>
              <a:rPr sz="1400" kern="1200" dirty="0">
                <a:latin typeface="Calibri"/>
                <a:cs typeface="Calibri"/>
              </a:rPr>
              <a:t>t</a:t>
            </a:r>
          </a:p>
        </p:txBody>
      </p:sp>
      <p:sp>
        <p:nvSpPr>
          <p:cNvPr id="10" name="object 28"/>
          <p:cNvSpPr txBox="1"/>
          <p:nvPr/>
        </p:nvSpPr>
        <p:spPr>
          <a:xfrm flipH="1">
            <a:off x="3742901" y="5074307"/>
            <a:ext cx="2471631" cy="430887"/>
          </a:xfrm>
          <a:prstGeom prst="rect">
            <a:avLst/>
          </a:prstGeom>
        </p:spPr>
        <p:txBody>
          <a:bodyPr vert="horz" wrap="square" lIns="0" tIns="0" rIns="0" bIns="0" rtlCol="0">
            <a:spAutoFit/>
          </a:bodyPr>
          <a:lstStyle/>
          <a:p>
            <a:pPr marL="12700" marR="5080" algn="ctr">
              <a:lnSpc>
                <a:spcPct val="100000"/>
              </a:lnSpc>
            </a:pPr>
            <a:r>
              <a:rPr sz="1400" kern="1200" spc="-5" dirty="0">
                <a:latin typeface="Calibri"/>
                <a:cs typeface="Calibri"/>
              </a:rPr>
              <a:t>C</a:t>
            </a:r>
            <a:r>
              <a:rPr sz="1400" kern="1200" dirty="0">
                <a:latin typeface="Calibri"/>
                <a:cs typeface="Calibri"/>
              </a:rPr>
              <a:t>4:</a:t>
            </a:r>
            <a:r>
              <a:rPr sz="1400" kern="1200" spc="-5" dirty="0">
                <a:latin typeface="Calibri"/>
                <a:cs typeface="Calibri"/>
              </a:rPr>
              <a:t> </a:t>
            </a:r>
            <a:r>
              <a:rPr sz="1400" kern="1200" spc="-50" dirty="0">
                <a:latin typeface="Calibri"/>
                <a:cs typeface="Calibri"/>
              </a:rPr>
              <a:t>E</a:t>
            </a:r>
            <a:r>
              <a:rPr sz="1400" kern="1200" spc="-10" dirty="0">
                <a:latin typeface="Calibri"/>
                <a:cs typeface="Calibri"/>
              </a:rPr>
              <a:t>f</a:t>
            </a:r>
            <a:r>
              <a:rPr sz="1400" kern="1200" spc="-35" dirty="0">
                <a:latin typeface="Calibri"/>
                <a:cs typeface="Calibri"/>
              </a:rPr>
              <a:t>f</a:t>
            </a:r>
            <a:r>
              <a:rPr sz="1400" kern="1200" dirty="0">
                <a:latin typeface="Calibri"/>
                <a:cs typeface="Calibri"/>
              </a:rPr>
              <a:t>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and </a:t>
            </a:r>
            <a:r>
              <a:rPr sz="1400" kern="1200" spc="-20" dirty="0">
                <a:latin typeface="Calibri"/>
                <a:cs typeface="Calibri"/>
              </a:rPr>
              <a:t>R</a:t>
            </a:r>
            <a:r>
              <a:rPr sz="1400" kern="1200" spc="-15" dirty="0">
                <a:latin typeface="Calibri"/>
                <a:cs typeface="Calibri"/>
              </a:rPr>
              <a:t>e</a:t>
            </a:r>
            <a:r>
              <a:rPr sz="1400" kern="1200" spc="-5" dirty="0">
                <a:latin typeface="Calibri"/>
                <a:cs typeface="Calibri"/>
              </a:rPr>
              <a:t>f</a:t>
            </a:r>
            <a:r>
              <a:rPr sz="1400" kern="1200" dirty="0">
                <a:latin typeface="Calibri"/>
                <a:cs typeface="Calibri"/>
              </a:rPr>
              <a:t>le</a:t>
            </a:r>
            <a:r>
              <a:rPr sz="1400" kern="1200" spc="-10" dirty="0">
                <a:latin typeface="Calibri"/>
                <a:cs typeface="Calibri"/>
              </a:rPr>
              <a:t>c</a:t>
            </a:r>
            <a:r>
              <a:rPr sz="1400" kern="1200" dirty="0">
                <a:latin typeface="Calibri"/>
                <a:cs typeface="Calibri"/>
              </a:rPr>
              <a:t>ti</a:t>
            </a:r>
            <a:r>
              <a:rPr sz="1400" kern="1200" spc="-10" dirty="0">
                <a:latin typeface="Calibri"/>
                <a:cs typeface="Calibri"/>
              </a:rPr>
              <a:t>v</a:t>
            </a:r>
            <a:r>
              <a:rPr sz="1400" kern="1200" dirty="0">
                <a:latin typeface="Calibri"/>
                <a:cs typeface="Calibri"/>
              </a:rPr>
              <a:t>e </a:t>
            </a:r>
            <a:r>
              <a:rPr sz="1400" kern="1200" spc="-5" dirty="0">
                <a:latin typeface="Calibri"/>
                <a:cs typeface="Calibri"/>
              </a:rPr>
              <a:t>P</a:t>
            </a:r>
            <a:r>
              <a:rPr sz="1400" kern="1200" spc="-25" dirty="0">
                <a:latin typeface="Calibri"/>
                <a:cs typeface="Calibri"/>
              </a:rPr>
              <a:t>r</a:t>
            </a:r>
            <a:r>
              <a:rPr sz="1400" kern="1200" dirty="0">
                <a:latin typeface="Calibri"/>
                <a:cs typeface="Calibri"/>
              </a:rPr>
              <a:t>a</a:t>
            </a:r>
            <a:r>
              <a:rPr sz="1400" kern="1200" spc="-10" dirty="0">
                <a:latin typeface="Calibri"/>
                <a:cs typeface="Calibri"/>
              </a:rPr>
              <a:t>c</a:t>
            </a:r>
            <a:r>
              <a:rPr sz="1400" kern="1200" dirty="0">
                <a:latin typeface="Calibri"/>
                <a:cs typeface="Calibri"/>
              </a:rPr>
              <a:t>tition</a:t>
            </a:r>
            <a:r>
              <a:rPr sz="1400" kern="1200" spc="-10" dirty="0">
                <a:latin typeface="Calibri"/>
                <a:cs typeface="Calibri"/>
              </a:rPr>
              <a:t>e</a:t>
            </a:r>
            <a:r>
              <a:rPr sz="1400" kern="1200" dirty="0">
                <a:latin typeface="Calibri"/>
                <a:cs typeface="Calibri"/>
              </a:rPr>
              <a:t>r</a:t>
            </a:r>
          </a:p>
        </p:txBody>
      </p:sp>
      <p:sp>
        <p:nvSpPr>
          <p:cNvPr id="12" name="TextBox 11"/>
          <p:cNvSpPr txBox="1"/>
          <p:nvPr/>
        </p:nvSpPr>
        <p:spPr>
          <a:xfrm>
            <a:off x="5452533" y="1591733"/>
            <a:ext cx="3383492" cy="1569660"/>
          </a:xfrm>
          <a:prstGeom prst="rect">
            <a:avLst/>
          </a:prstGeom>
          <a:noFill/>
        </p:spPr>
        <p:txBody>
          <a:bodyPr wrap="square" rtlCol="0">
            <a:spAutoFit/>
          </a:bodyPr>
          <a:lstStyle/>
          <a:p>
            <a:r>
              <a:rPr lang="en-US" sz="3200" dirty="0" smtClean="0">
                <a:solidFill>
                  <a:srgbClr val="C70000"/>
                </a:solidFill>
              </a:rPr>
              <a:t>You do </a:t>
            </a:r>
            <a:r>
              <a:rPr lang="en-US" sz="3200" b="1" dirty="0" smtClean="0">
                <a:solidFill>
                  <a:srgbClr val="162B48"/>
                </a:solidFill>
              </a:rPr>
              <a:t>NOT</a:t>
            </a:r>
            <a:r>
              <a:rPr lang="en-US" sz="3200" dirty="0" smtClean="0">
                <a:solidFill>
                  <a:srgbClr val="C70000"/>
                </a:solidFill>
              </a:rPr>
              <a:t> have to go in order of   </a:t>
            </a:r>
            <a:r>
              <a:rPr lang="en-US" sz="3200" dirty="0" smtClean="0">
                <a:solidFill>
                  <a:srgbClr val="C70000"/>
                </a:solidFill>
              </a:rPr>
              <a:t>1</a:t>
            </a:r>
            <a:r>
              <a:rPr lang="en-US" sz="3200" dirty="0" smtClean="0">
                <a:solidFill>
                  <a:srgbClr val="C70000"/>
                </a:solidFill>
              </a:rPr>
              <a:t>, 2, 3, 4</a:t>
            </a:r>
            <a:endParaRPr lang="en-US" sz="3200" dirty="0">
              <a:solidFill>
                <a:srgbClr val="C70000"/>
              </a:solidFill>
            </a:endParaRPr>
          </a:p>
        </p:txBody>
      </p:sp>
    </p:spTree>
    <p:extLst>
      <p:ext uri="{BB962C8B-B14F-4D97-AF65-F5344CB8AC3E}">
        <p14:creationId xmlns:p14="http://schemas.microsoft.com/office/powerpoint/2010/main" val="4206145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ecember Recrui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61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795016" y="2950464"/>
            <a:ext cx="3582924" cy="62331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11167" y="1423416"/>
            <a:ext cx="1150619" cy="3383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011167" y="2680716"/>
            <a:ext cx="1150619" cy="3383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075432" y="1578863"/>
            <a:ext cx="3022092" cy="1403603"/>
          </a:xfrm>
          <a:prstGeom prst="rect">
            <a:avLst/>
          </a:prstGeom>
          <a:blipFill>
            <a:blip r:embed="rId6" cstate="print"/>
            <a:stretch>
              <a:fillRect/>
            </a:stretch>
          </a:blipFill>
        </p:spPr>
        <p:txBody>
          <a:bodyPr wrap="square" lIns="0" tIns="0" rIns="0" bIns="0" rtlCol="0"/>
          <a:lstStyle/>
          <a:p>
            <a:endParaRPr/>
          </a:p>
        </p:txBody>
      </p:sp>
      <p:sp>
        <p:nvSpPr>
          <p:cNvPr id="7" name="object 7"/>
          <p:cNvSpPr txBox="1"/>
          <p:nvPr/>
        </p:nvSpPr>
        <p:spPr>
          <a:xfrm>
            <a:off x="3562603" y="1793748"/>
            <a:ext cx="2049145" cy="879475"/>
          </a:xfrm>
          <a:prstGeom prst="rect">
            <a:avLst/>
          </a:prstGeom>
        </p:spPr>
        <p:txBody>
          <a:bodyPr vert="horz" wrap="square" lIns="0" tIns="0" rIns="0" bIns="0" rtlCol="0">
            <a:spAutoFit/>
          </a:bodyPr>
          <a:lstStyle/>
          <a:p>
            <a:pPr algn="ctr">
              <a:lnSpc>
                <a:spcPts val="3679"/>
              </a:lnSpc>
            </a:pPr>
            <a:r>
              <a:rPr sz="3200" spc="-5" dirty="0">
                <a:latin typeface="Calibri"/>
                <a:cs typeface="Calibri"/>
              </a:rPr>
              <a:t>Cer</a:t>
            </a:r>
            <a:r>
              <a:rPr sz="3200" spc="-10" dirty="0">
                <a:latin typeface="Calibri"/>
                <a:cs typeface="Calibri"/>
              </a:rPr>
              <a:t>t</a:t>
            </a:r>
            <a:r>
              <a:rPr sz="3200" dirty="0">
                <a:latin typeface="Calibri"/>
                <a:cs typeface="Calibri"/>
              </a:rPr>
              <a:t>i</a:t>
            </a:r>
            <a:r>
              <a:rPr sz="3200" spc="-15" dirty="0">
                <a:latin typeface="Calibri"/>
                <a:cs typeface="Calibri"/>
              </a:rPr>
              <a:t>f</a:t>
            </a:r>
            <a:r>
              <a:rPr sz="3200" dirty="0">
                <a:latin typeface="Calibri"/>
                <a:cs typeface="Calibri"/>
              </a:rPr>
              <a:t>i</a:t>
            </a:r>
            <a:r>
              <a:rPr sz="3200" spc="-30" dirty="0">
                <a:latin typeface="Calibri"/>
                <a:cs typeface="Calibri"/>
              </a:rPr>
              <a:t>c</a:t>
            </a:r>
            <a:r>
              <a:rPr sz="3200" spc="-25" dirty="0">
                <a:latin typeface="Calibri"/>
                <a:cs typeface="Calibri"/>
              </a:rPr>
              <a:t>a</a:t>
            </a:r>
            <a:r>
              <a:rPr sz="3200" dirty="0">
                <a:latin typeface="Calibri"/>
                <a:cs typeface="Calibri"/>
              </a:rPr>
              <a:t>t</a:t>
            </a:r>
            <a:r>
              <a:rPr sz="3200" spc="-10" dirty="0">
                <a:latin typeface="Calibri"/>
                <a:cs typeface="Calibri"/>
              </a:rPr>
              <a:t>i</a:t>
            </a:r>
            <a:r>
              <a:rPr sz="3200" spc="-5" dirty="0">
                <a:latin typeface="Calibri"/>
                <a:cs typeface="Calibri"/>
              </a:rPr>
              <a:t>on</a:t>
            </a:r>
            <a:endParaRPr sz="3200">
              <a:latin typeface="Calibri"/>
              <a:cs typeface="Calibri"/>
            </a:endParaRPr>
          </a:p>
          <a:p>
            <a:pPr marL="1270" algn="ctr">
              <a:lnSpc>
                <a:spcPts val="3679"/>
              </a:lnSpc>
            </a:pPr>
            <a:r>
              <a:rPr sz="3200" dirty="0">
                <a:latin typeface="Calibri"/>
                <a:cs typeface="Calibri"/>
              </a:rPr>
              <a:t>P</a:t>
            </a:r>
            <a:r>
              <a:rPr sz="3200" spc="-55" dirty="0">
                <a:latin typeface="Calibri"/>
                <a:cs typeface="Calibri"/>
              </a:rPr>
              <a:t>r</a:t>
            </a:r>
            <a:r>
              <a:rPr sz="3200" spc="-5" dirty="0">
                <a:latin typeface="Calibri"/>
                <a:cs typeface="Calibri"/>
              </a:rPr>
              <a:t>ocess</a:t>
            </a:r>
            <a:endParaRPr sz="3200">
              <a:latin typeface="Calibri"/>
              <a:cs typeface="Calibri"/>
            </a:endParaRPr>
          </a:p>
        </p:txBody>
      </p:sp>
      <p:sp>
        <p:nvSpPr>
          <p:cNvPr id="8" name="object 8"/>
          <p:cNvSpPr/>
          <p:nvPr/>
        </p:nvSpPr>
        <p:spPr>
          <a:xfrm>
            <a:off x="2237232" y="3505200"/>
            <a:ext cx="1150620" cy="338327"/>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2237232" y="4762500"/>
            <a:ext cx="1150620" cy="338327"/>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1287780" y="3813047"/>
            <a:ext cx="3049523" cy="1028700"/>
          </a:xfrm>
          <a:prstGeom prst="rect">
            <a:avLst/>
          </a:prstGeom>
          <a:blipFill>
            <a:blip r:embed="rId7" cstate="print"/>
            <a:stretch>
              <a:fillRect/>
            </a:stretch>
          </a:blipFill>
        </p:spPr>
        <p:txBody>
          <a:bodyPr wrap="square" lIns="0" tIns="0" rIns="0" bIns="0" rtlCol="0"/>
          <a:lstStyle/>
          <a:p>
            <a:endParaRPr/>
          </a:p>
        </p:txBody>
      </p:sp>
      <p:sp>
        <p:nvSpPr>
          <p:cNvPr id="11" name="object 11"/>
          <p:cNvSpPr txBox="1"/>
          <p:nvPr/>
        </p:nvSpPr>
        <p:spPr>
          <a:xfrm>
            <a:off x="1566799" y="4100195"/>
            <a:ext cx="2494280" cy="432434"/>
          </a:xfrm>
          <a:prstGeom prst="rect">
            <a:avLst/>
          </a:prstGeom>
        </p:spPr>
        <p:txBody>
          <a:bodyPr vert="horz" wrap="square" lIns="0" tIns="0" rIns="0" bIns="0" rtlCol="0">
            <a:spAutoFit/>
          </a:bodyPr>
          <a:lstStyle/>
          <a:p>
            <a:pPr marL="12700">
              <a:lnSpc>
                <a:spcPct val="100000"/>
              </a:lnSpc>
            </a:pPr>
            <a:r>
              <a:rPr sz="3200" spc="-60" dirty="0">
                <a:latin typeface="Calibri"/>
                <a:cs typeface="Calibri"/>
              </a:rPr>
              <a:t>P</a:t>
            </a:r>
            <a:r>
              <a:rPr sz="3200" spc="-5" dirty="0">
                <a:latin typeface="Calibri"/>
                <a:cs typeface="Calibri"/>
              </a:rPr>
              <a:t>ort</a:t>
            </a:r>
            <a:r>
              <a:rPr sz="3200" spc="-70" dirty="0">
                <a:latin typeface="Calibri"/>
                <a:cs typeface="Calibri"/>
              </a:rPr>
              <a:t>f</a:t>
            </a:r>
            <a:r>
              <a:rPr sz="3200" spc="-5" dirty="0">
                <a:latin typeface="Calibri"/>
                <a:cs typeface="Calibri"/>
              </a:rPr>
              <a:t>oli</a:t>
            </a:r>
            <a:r>
              <a:rPr sz="3200" dirty="0">
                <a:latin typeface="Calibri"/>
                <a:cs typeface="Calibri"/>
              </a:rPr>
              <a:t>o</a:t>
            </a:r>
            <a:r>
              <a:rPr sz="3200" spc="5" dirty="0">
                <a:latin typeface="Calibri"/>
                <a:cs typeface="Calibri"/>
              </a:rPr>
              <a:t> </a:t>
            </a:r>
            <a:r>
              <a:rPr sz="3200" spc="-5" dirty="0">
                <a:latin typeface="Calibri"/>
                <a:cs typeface="Calibri"/>
              </a:rPr>
              <a:t>(60%)</a:t>
            </a:r>
            <a:endParaRPr sz="3200">
              <a:latin typeface="Calibri"/>
              <a:cs typeface="Calibri"/>
            </a:endParaRPr>
          </a:p>
        </p:txBody>
      </p:sp>
      <p:sp>
        <p:nvSpPr>
          <p:cNvPr id="12" name="object 12"/>
          <p:cNvSpPr/>
          <p:nvPr/>
        </p:nvSpPr>
        <p:spPr>
          <a:xfrm>
            <a:off x="5786628" y="3505200"/>
            <a:ext cx="1149096" cy="338327"/>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5786628" y="4762500"/>
            <a:ext cx="1149096" cy="338327"/>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4850891" y="3662171"/>
            <a:ext cx="3020567" cy="1403603"/>
          </a:xfrm>
          <a:prstGeom prst="rect">
            <a:avLst/>
          </a:prstGeom>
          <a:blipFill>
            <a:blip r:embed="rId10" cstate="print"/>
            <a:stretch>
              <a:fillRect/>
            </a:stretch>
          </a:blipFill>
        </p:spPr>
        <p:txBody>
          <a:bodyPr wrap="square" lIns="0" tIns="0" rIns="0" bIns="0" rtlCol="0"/>
          <a:lstStyle/>
          <a:p>
            <a:endParaRPr/>
          </a:p>
        </p:txBody>
      </p:sp>
      <p:sp>
        <p:nvSpPr>
          <p:cNvPr id="15" name="object 15"/>
          <p:cNvSpPr txBox="1"/>
          <p:nvPr/>
        </p:nvSpPr>
        <p:spPr>
          <a:xfrm>
            <a:off x="5276469" y="3876802"/>
            <a:ext cx="2172970" cy="879475"/>
          </a:xfrm>
          <a:prstGeom prst="rect">
            <a:avLst/>
          </a:prstGeom>
        </p:spPr>
        <p:txBody>
          <a:bodyPr vert="horz" wrap="square" lIns="0" tIns="0" rIns="0" bIns="0" rtlCol="0">
            <a:spAutoFit/>
          </a:bodyPr>
          <a:lstStyle/>
          <a:p>
            <a:pPr algn="ctr">
              <a:lnSpc>
                <a:spcPts val="3679"/>
              </a:lnSpc>
            </a:pPr>
            <a:r>
              <a:rPr sz="3200" dirty="0">
                <a:latin typeface="Calibri"/>
                <a:cs typeface="Calibri"/>
              </a:rPr>
              <a:t>As</a:t>
            </a:r>
            <a:r>
              <a:rPr sz="3200" spc="-15" dirty="0">
                <a:latin typeface="Calibri"/>
                <a:cs typeface="Calibri"/>
              </a:rPr>
              <a:t>s</a:t>
            </a:r>
            <a:r>
              <a:rPr sz="3200" dirty="0">
                <a:latin typeface="Calibri"/>
                <a:cs typeface="Calibri"/>
              </a:rPr>
              <a:t>ess</a:t>
            </a:r>
            <a:r>
              <a:rPr sz="3200" spc="-15" dirty="0">
                <a:latin typeface="Calibri"/>
                <a:cs typeface="Calibri"/>
              </a:rPr>
              <a:t>m</a:t>
            </a:r>
            <a:r>
              <a:rPr sz="3200" dirty="0">
                <a:latin typeface="Calibri"/>
                <a:cs typeface="Calibri"/>
              </a:rPr>
              <a:t>e</a:t>
            </a:r>
            <a:r>
              <a:rPr sz="3200" spc="-30" dirty="0">
                <a:latin typeface="Calibri"/>
                <a:cs typeface="Calibri"/>
              </a:rPr>
              <a:t>n</a:t>
            </a:r>
            <a:r>
              <a:rPr sz="3200" dirty="0">
                <a:latin typeface="Calibri"/>
                <a:cs typeface="Calibri"/>
              </a:rPr>
              <a:t>t</a:t>
            </a:r>
            <a:endParaRPr sz="3200">
              <a:latin typeface="Calibri"/>
              <a:cs typeface="Calibri"/>
            </a:endParaRPr>
          </a:p>
          <a:p>
            <a:pPr algn="ctr">
              <a:lnSpc>
                <a:spcPts val="3679"/>
              </a:lnSpc>
            </a:pPr>
            <a:r>
              <a:rPr sz="3200" spc="-5" dirty="0">
                <a:latin typeface="Calibri"/>
                <a:cs typeface="Calibri"/>
              </a:rPr>
              <a:t>Ce</a:t>
            </a:r>
            <a:r>
              <a:rPr sz="3200" spc="-35" dirty="0">
                <a:latin typeface="Calibri"/>
                <a:cs typeface="Calibri"/>
              </a:rPr>
              <a:t>n</a:t>
            </a:r>
            <a:r>
              <a:rPr sz="3200" spc="-45" dirty="0">
                <a:latin typeface="Calibri"/>
                <a:cs typeface="Calibri"/>
              </a:rPr>
              <a:t>t</a:t>
            </a:r>
            <a:r>
              <a:rPr sz="3200" dirty="0">
                <a:latin typeface="Calibri"/>
                <a:cs typeface="Calibri"/>
              </a:rPr>
              <a:t>er </a:t>
            </a:r>
            <a:r>
              <a:rPr sz="3200" spc="-5" dirty="0">
                <a:latin typeface="Calibri"/>
                <a:cs typeface="Calibri"/>
              </a:rPr>
              <a:t>(</a:t>
            </a:r>
            <a:r>
              <a:rPr sz="3200" spc="-15" dirty="0">
                <a:latin typeface="Calibri"/>
                <a:cs typeface="Calibri"/>
              </a:rPr>
              <a:t>4</a:t>
            </a:r>
            <a:r>
              <a:rPr sz="3200" dirty="0">
                <a:latin typeface="Calibri"/>
                <a:cs typeface="Calibri"/>
              </a:rPr>
              <a:t>0%)</a:t>
            </a:r>
            <a:endParaRPr sz="3200">
              <a:latin typeface="Calibri"/>
              <a:cs typeface="Calibri"/>
            </a:endParaRPr>
          </a:p>
        </p:txBody>
      </p:sp>
      <p:sp>
        <p:nvSpPr>
          <p:cNvPr id="16" name="object 16"/>
          <p:cNvSpPr txBox="1"/>
          <p:nvPr/>
        </p:nvSpPr>
        <p:spPr>
          <a:xfrm>
            <a:off x="2238501" y="5356428"/>
            <a:ext cx="4933315" cy="330835"/>
          </a:xfrm>
          <a:prstGeom prst="rect">
            <a:avLst/>
          </a:prstGeom>
        </p:spPr>
        <p:txBody>
          <a:bodyPr vert="horz" wrap="square" lIns="0" tIns="0" rIns="0" bIns="0" rtlCol="0">
            <a:spAutoFit/>
          </a:bodyPr>
          <a:lstStyle/>
          <a:p>
            <a:pPr marL="12700">
              <a:lnSpc>
                <a:spcPct val="100000"/>
              </a:lnSpc>
            </a:pPr>
            <a:r>
              <a:rPr sz="2400" spc="-55" dirty="0">
                <a:latin typeface="Calibri"/>
                <a:cs typeface="Calibri"/>
              </a:rPr>
              <a:t>P</a:t>
            </a:r>
            <a:r>
              <a:rPr sz="2400" dirty="0">
                <a:latin typeface="Calibri"/>
                <a:cs typeface="Calibri"/>
              </a:rPr>
              <a:t>er</a:t>
            </a:r>
            <a:r>
              <a:rPr sz="2400" spc="-45" dirty="0">
                <a:latin typeface="Calibri"/>
                <a:cs typeface="Calibri"/>
              </a:rPr>
              <a:t>f</a:t>
            </a:r>
            <a:r>
              <a:rPr sz="2400" spc="-5" dirty="0">
                <a:latin typeface="Calibri"/>
                <a:cs typeface="Calibri"/>
              </a:rPr>
              <a:t>ormanc</a:t>
            </a:r>
            <a:r>
              <a:rPr sz="2400" dirty="0">
                <a:latin typeface="Calibri"/>
                <a:cs typeface="Calibri"/>
              </a:rPr>
              <a:t>e</a:t>
            </a:r>
            <a:r>
              <a:rPr sz="2400" spc="-5" dirty="0">
                <a:latin typeface="Calibri"/>
                <a:cs typeface="Calibri"/>
              </a:rPr>
              <a:t> base</a:t>
            </a:r>
            <a:r>
              <a:rPr sz="2400" dirty="0">
                <a:latin typeface="Calibri"/>
                <a:cs typeface="Calibri"/>
              </a:rPr>
              <a:t>d</a:t>
            </a:r>
            <a:r>
              <a:rPr sz="2400" spc="5" dirty="0">
                <a:latin typeface="Calibri"/>
                <a:cs typeface="Calibri"/>
              </a:rPr>
              <a:t> </a:t>
            </a:r>
            <a:r>
              <a:rPr sz="2400" dirty="0">
                <a:latin typeface="Calibri"/>
                <a:cs typeface="Calibri"/>
              </a:rPr>
              <a:t>and</a:t>
            </a:r>
            <a:r>
              <a:rPr sz="2400" spc="-10" dirty="0">
                <a:latin typeface="Calibri"/>
                <a:cs typeface="Calibri"/>
              </a:rPr>
              <a:t> </a:t>
            </a:r>
            <a:r>
              <a:rPr sz="2400" spc="-5" dirty="0">
                <a:latin typeface="Calibri"/>
                <a:cs typeface="Calibri"/>
              </a:rPr>
              <a:t>pee</a:t>
            </a:r>
            <a:r>
              <a:rPr sz="2400" spc="15" dirty="0">
                <a:latin typeface="Calibri"/>
                <a:cs typeface="Calibri"/>
              </a:rPr>
              <a:t>r</a:t>
            </a:r>
            <a:r>
              <a:rPr sz="2400" spc="-5" dirty="0">
                <a:latin typeface="Calibri"/>
                <a:cs typeface="Calibri"/>
              </a:rPr>
              <a:t>-</a:t>
            </a:r>
            <a:r>
              <a:rPr sz="2400" spc="-45" dirty="0">
                <a:latin typeface="Calibri"/>
                <a:cs typeface="Calibri"/>
              </a:rPr>
              <a:t>r</a:t>
            </a:r>
            <a:r>
              <a:rPr sz="2400" spc="-10" dirty="0">
                <a:latin typeface="Calibri"/>
                <a:cs typeface="Calibri"/>
              </a:rPr>
              <a:t>e</a:t>
            </a:r>
            <a:r>
              <a:rPr sz="2400" dirty="0">
                <a:latin typeface="Calibri"/>
                <a:cs typeface="Calibri"/>
              </a:rPr>
              <a:t>vi</a:t>
            </a:r>
            <a:r>
              <a:rPr sz="2400" spc="-15" dirty="0">
                <a:latin typeface="Calibri"/>
                <a:cs typeface="Calibri"/>
              </a:rPr>
              <a:t>e</a:t>
            </a:r>
            <a:r>
              <a:rPr sz="2400" spc="-30" dirty="0">
                <a:latin typeface="Calibri"/>
                <a:cs typeface="Calibri"/>
              </a:rPr>
              <a:t>w</a:t>
            </a:r>
            <a:r>
              <a:rPr sz="2400" dirty="0">
                <a:latin typeface="Calibri"/>
                <a:cs typeface="Calibri"/>
              </a:rPr>
              <a:t>ed!</a:t>
            </a:r>
            <a:endParaRPr sz="2400">
              <a:latin typeface="Calibri"/>
              <a:cs typeface="Calibri"/>
            </a:endParaRPr>
          </a:p>
        </p:txBody>
      </p:sp>
    </p:spTree>
    <p:extLst>
      <p:ext uri="{BB962C8B-B14F-4D97-AF65-F5344CB8AC3E}">
        <p14:creationId xmlns:p14="http://schemas.microsoft.com/office/powerpoint/2010/main" val="68222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71542"/>
            <a:ext cx="8229600" cy="949191"/>
          </a:xfrm>
          <a:prstGeom prst="rect">
            <a:avLst/>
          </a:prstGeom>
        </p:spPr>
        <p:txBody>
          <a:bodyPr vert="horz" wrap="square" lIns="0" tIns="0" rIns="0" bIns="0" rtlCol="0">
            <a:spAutoFit/>
          </a:bodyPr>
          <a:lstStyle/>
          <a:p>
            <a:pPr algn="ctr">
              <a:lnSpc>
                <a:spcPts val="3354"/>
              </a:lnSpc>
            </a:pPr>
            <a:endParaRPr sz="2800" dirty="0"/>
          </a:p>
          <a:p>
            <a:pPr marL="0" algn="ctr">
              <a:lnSpc>
                <a:spcPts val="4040"/>
              </a:lnSpc>
            </a:pPr>
            <a:r>
              <a:rPr sz="3400" spc="-100" dirty="0"/>
              <a:t>W</a:t>
            </a:r>
            <a:r>
              <a:rPr sz="3400" spc="-20" dirty="0"/>
              <a:t>eig</a:t>
            </a:r>
            <a:r>
              <a:rPr sz="3400" spc="-35" dirty="0"/>
              <a:t>h</a:t>
            </a:r>
            <a:r>
              <a:rPr sz="3400" spc="-15" dirty="0"/>
              <a:t>ting</a:t>
            </a:r>
            <a:endParaRPr sz="3400" dirty="0"/>
          </a:p>
        </p:txBody>
      </p:sp>
      <p:sp>
        <p:nvSpPr>
          <p:cNvPr id="3" name="object 3"/>
          <p:cNvSpPr txBox="1"/>
          <p:nvPr/>
        </p:nvSpPr>
        <p:spPr>
          <a:xfrm>
            <a:off x="289966" y="1609106"/>
            <a:ext cx="8505825" cy="3660618"/>
          </a:xfrm>
          <a:prstGeom prst="rect">
            <a:avLst/>
          </a:prstGeom>
        </p:spPr>
        <p:txBody>
          <a:bodyPr vert="horz" wrap="square" lIns="0" tIns="0" rIns="0" bIns="0" rtlCol="0">
            <a:spAutoFit/>
          </a:bodyPr>
          <a:lstStyle/>
          <a:p>
            <a:pPr marL="12700" marR="5080">
              <a:lnSpc>
                <a:spcPct val="100000"/>
              </a:lnSpc>
            </a:pPr>
            <a:r>
              <a:rPr sz="2000" dirty="0">
                <a:latin typeface="Arial"/>
                <a:cs typeface="Arial"/>
              </a:rPr>
              <a:t>Though</a:t>
            </a:r>
            <a:r>
              <a:rPr sz="2000" spc="-30" dirty="0">
                <a:latin typeface="Arial"/>
                <a:cs typeface="Arial"/>
              </a:rPr>
              <a:t> </a:t>
            </a:r>
            <a:r>
              <a:rPr sz="2000" dirty="0">
                <a:latin typeface="Arial"/>
                <a:cs typeface="Arial"/>
              </a:rPr>
              <a:t>the</a:t>
            </a:r>
            <a:r>
              <a:rPr sz="2000" spc="-5" dirty="0">
                <a:latin typeface="Arial"/>
                <a:cs typeface="Arial"/>
              </a:rPr>
              <a:t> </a:t>
            </a:r>
            <a:r>
              <a:rPr sz="2000" dirty="0">
                <a:latin typeface="Arial"/>
                <a:cs typeface="Arial"/>
              </a:rPr>
              <a:t>weights</a:t>
            </a:r>
            <a:r>
              <a:rPr sz="2000" spc="-25" dirty="0">
                <a:latin typeface="Arial"/>
                <a:cs typeface="Arial"/>
              </a:rPr>
              <a:t> </a:t>
            </a:r>
            <a:r>
              <a:rPr sz="2000" dirty="0">
                <a:latin typeface="Arial"/>
                <a:cs typeface="Arial"/>
              </a:rPr>
              <a:t>a</a:t>
            </a:r>
            <a:r>
              <a:rPr sz="2000" spc="5" dirty="0">
                <a:latin typeface="Arial"/>
                <a:cs typeface="Arial"/>
              </a:rPr>
              <a:t>c</a:t>
            </a:r>
            <a:r>
              <a:rPr sz="2000" dirty="0">
                <a:latin typeface="Arial"/>
                <a:cs typeface="Arial"/>
              </a:rPr>
              <a:t>ross</a:t>
            </a:r>
            <a:r>
              <a:rPr sz="2000" spc="-45" dirty="0">
                <a:latin typeface="Arial"/>
                <a:cs typeface="Arial"/>
              </a:rPr>
              <a:t> </a:t>
            </a:r>
            <a:r>
              <a:rPr sz="2000" dirty="0">
                <a:latin typeface="Arial"/>
                <a:cs typeface="Arial"/>
              </a:rPr>
              <a:t>the</a:t>
            </a:r>
            <a:r>
              <a:rPr sz="2000" spc="-130" dirty="0">
                <a:latin typeface="Arial"/>
                <a:cs typeface="Arial"/>
              </a:rPr>
              <a:t> </a:t>
            </a:r>
            <a:r>
              <a:rPr sz="2000" dirty="0">
                <a:latin typeface="Arial"/>
                <a:cs typeface="Arial"/>
              </a:rPr>
              <a:t>As</a:t>
            </a:r>
            <a:r>
              <a:rPr sz="2000" spc="5" dirty="0">
                <a:latin typeface="Arial"/>
                <a:cs typeface="Arial"/>
              </a:rPr>
              <a:t>s</a:t>
            </a:r>
            <a:r>
              <a:rPr sz="2000" dirty="0">
                <a:latin typeface="Arial"/>
                <a:cs typeface="Arial"/>
              </a:rPr>
              <a:t>e</a:t>
            </a:r>
            <a:r>
              <a:rPr sz="2000" spc="5" dirty="0">
                <a:latin typeface="Arial"/>
                <a:cs typeface="Arial"/>
              </a:rPr>
              <a:t>s</a:t>
            </a:r>
            <a:r>
              <a:rPr sz="2000" dirty="0">
                <a:latin typeface="Arial"/>
                <a:cs typeface="Arial"/>
              </a:rPr>
              <a:t>sment</a:t>
            </a:r>
            <a:r>
              <a:rPr sz="2000" spc="-55" dirty="0">
                <a:latin typeface="Arial"/>
                <a:cs typeface="Arial"/>
              </a:rPr>
              <a:t> </a:t>
            </a:r>
            <a:r>
              <a:rPr sz="2000" dirty="0">
                <a:latin typeface="Arial"/>
                <a:cs typeface="Arial"/>
              </a:rPr>
              <a:t>Center</a:t>
            </a:r>
            <a:r>
              <a:rPr sz="2000" spc="-25" dirty="0">
                <a:latin typeface="Arial"/>
                <a:cs typeface="Arial"/>
              </a:rPr>
              <a:t> </a:t>
            </a:r>
            <a:r>
              <a:rPr sz="2000" dirty="0">
                <a:latin typeface="Arial"/>
                <a:cs typeface="Arial"/>
              </a:rPr>
              <a:t>(40%)</a:t>
            </a:r>
            <a:r>
              <a:rPr sz="2000" spc="-30" dirty="0">
                <a:latin typeface="Arial"/>
                <a:cs typeface="Arial"/>
              </a:rPr>
              <a:t> </a:t>
            </a:r>
            <a:r>
              <a:rPr sz="2000" dirty="0">
                <a:latin typeface="Arial"/>
                <a:cs typeface="Arial"/>
              </a:rPr>
              <a:t>and</a:t>
            </a:r>
            <a:r>
              <a:rPr sz="2000" spc="-15" dirty="0">
                <a:latin typeface="Arial"/>
                <a:cs typeface="Arial"/>
              </a:rPr>
              <a:t> </a:t>
            </a:r>
            <a:r>
              <a:rPr sz="2000" dirty="0">
                <a:latin typeface="Arial"/>
                <a:cs typeface="Arial"/>
              </a:rPr>
              <a:t>Port</a:t>
            </a:r>
            <a:r>
              <a:rPr sz="2000" spc="-10" dirty="0">
                <a:latin typeface="Arial"/>
                <a:cs typeface="Arial"/>
              </a:rPr>
              <a:t>f</a:t>
            </a:r>
            <a:r>
              <a:rPr sz="2000" dirty="0">
                <a:latin typeface="Arial"/>
                <a:cs typeface="Arial"/>
              </a:rPr>
              <a:t>olio (60%)</a:t>
            </a:r>
            <a:r>
              <a:rPr sz="2000" spc="-30" dirty="0">
                <a:latin typeface="Arial"/>
                <a:cs typeface="Arial"/>
              </a:rPr>
              <a:t> </a:t>
            </a:r>
            <a:r>
              <a:rPr sz="2000" spc="-10" dirty="0">
                <a:latin typeface="Arial"/>
                <a:cs typeface="Arial"/>
              </a:rPr>
              <a:t>S</a:t>
            </a:r>
            <a:r>
              <a:rPr sz="2000" dirty="0">
                <a:latin typeface="Arial"/>
                <a:cs typeface="Arial"/>
              </a:rPr>
              <a:t>ections</a:t>
            </a:r>
            <a:r>
              <a:rPr sz="2000" spc="-25" dirty="0">
                <a:latin typeface="Arial"/>
                <a:cs typeface="Arial"/>
              </a:rPr>
              <a:t> </a:t>
            </a:r>
            <a:r>
              <a:rPr sz="2000" dirty="0">
                <a:latin typeface="Arial"/>
                <a:cs typeface="Arial"/>
              </a:rPr>
              <a:t>remain</a:t>
            </a:r>
            <a:r>
              <a:rPr sz="2000" spc="-30"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same,</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weights</a:t>
            </a:r>
            <a:r>
              <a:rPr sz="2000" spc="-15"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indi</a:t>
            </a:r>
            <a:r>
              <a:rPr sz="2000" spc="-10" dirty="0">
                <a:latin typeface="Arial"/>
                <a:cs typeface="Arial"/>
              </a:rPr>
              <a:t>v</a:t>
            </a:r>
            <a:r>
              <a:rPr sz="2000" dirty="0">
                <a:latin typeface="Arial"/>
                <a:cs typeface="Arial"/>
              </a:rPr>
              <a:t>idual </a:t>
            </a:r>
            <a:r>
              <a:rPr sz="2000" spc="5" dirty="0">
                <a:latin typeface="Arial"/>
                <a:cs typeface="Arial"/>
              </a:rPr>
              <a:t>c</a:t>
            </a:r>
            <a:r>
              <a:rPr sz="2000" dirty="0">
                <a:latin typeface="Arial"/>
                <a:cs typeface="Arial"/>
              </a:rPr>
              <a:t>omponen</a:t>
            </a:r>
            <a:r>
              <a:rPr sz="2000" spc="-10" dirty="0">
                <a:latin typeface="Arial"/>
                <a:cs typeface="Arial"/>
              </a:rPr>
              <a:t>t</a:t>
            </a:r>
            <a:r>
              <a:rPr sz="2000" dirty="0">
                <a:latin typeface="Arial"/>
                <a:cs typeface="Arial"/>
              </a:rPr>
              <a:t>s were</a:t>
            </a:r>
            <a:r>
              <a:rPr sz="2000" spc="-25" dirty="0">
                <a:latin typeface="Arial"/>
                <a:cs typeface="Arial"/>
              </a:rPr>
              <a:t> </a:t>
            </a:r>
            <a:r>
              <a:rPr sz="2000" dirty="0">
                <a:latin typeface="Arial"/>
                <a:cs typeface="Arial"/>
              </a:rPr>
              <a:t>ne</a:t>
            </a:r>
            <a:r>
              <a:rPr sz="2000" spc="5" dirty="0">
                <a:latin typeface="Arial"/>
                <a:cs typeface="Arial"/>
              </a:rPr>
              <a:t>c</a:t>
            </a:r>
            <a:r>
              <a:rPr sz="2000" dirty="0">
                <a:latin typeface="Arial"/>
                <a:cs typeface="Arial"/>
              </a:rPr>
              <a:t>e</a:t>
            </a:r>
            <a:r>
              <a:rPr sz="2000" spc="5" dirty="0">
                <a:latin typeface="Arial"/>
                <a:cs typeface="Arial"/>
              </a:rPr>
              <a:t>s</a:t>
            </a:r>
            <a:r>
              <a:rPr sz="2000" dirty="0">
                <a:latin typeface="Arial"/>
                <a:cs typeface="Arial"/>
              </a:rPr>
              <a:t>s</a:t>
            </a:r>
            <a:r>
              <a:rPr sz="2000" spc="5" dirty="0">
                <a:latin typeface="Arial"/>
                <a:cs typeface="Arial"/>
              </a:rPr>
              <a:t>a</a:t>
            </a:r>
            <a:r>
              <a:rPr sz="2000" spc="-10" dirty="0">
                <a:latin typeface="Arial"/>
                <a:cs typeface="Arial"/>
              </a:rPr>
              <a:t>r</a:t>
            </a:r>
            <a:r>
              <a:rPr sz="2000" dirty="0">
                <a:latin typeface="Arial"/>
                <a:cs typeface="Arial"/>
              </a:rPr>
              <a:t>ily</a:t>
            </a:r>
            <a:r>
              <a:rPr sz="2000" spc="-25" dirty="0">
                <a:latin typeface="Arial"/>
                <a:cs typeface="Arial"/>
              </a:rPr>
              <a:t> </a:t>
            </a:r>
            <a:r>
              <a:rPr sz="2000" dirty="0">
                <a:latin typeface="Arial"/>
                <a:cs typeface="Arial"/>
              </a:rPr>
              <a:t>rev</a:t>
            </a:r>
            <a:r>
              <a:rPr sz="2000" spc="-10" dirty="0">
                <a:latin typeface="Arial"/>
                <a:cs typeface="Arial"/>
              </a:rPr>
              <a:t>i</a:t>
            </a:r>
            <a:r>
              <a:rPr sz="2000" dirty="0">
                <a:latin typeface="Arial"/>
                <a:cs typeface="Arial"/>
              </a:rPr>
              <a:t>s</a:t>
            </a:r>
            <a:r>
              <a:rPr sz="2000" spc="5" dirty="0">
                <a:latin typeface="Arial"/>
                <a:cs typeface="Arial"/>
              </a:rPr>
              <a:t>e</a:t>
            </a:r>
            <a:r>
              <a:rPr sz="2000" dirty="0">
                <a:latin typeface="Arial"/>
                <a:cs typeface="Arial"/>
              </a:rPr>
              <a:t>d</a:t>
            </a:r>
            <a:r>
              <a:rPr sz="2000" spc="-30"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reflect</a:t>
            </a:r>
            <a:r>
              <a:rPr sz="2000" spc="-35"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new</a:t>
            </a:r>
            <a:r>
              <a:rPr sz="2000" spc="-15" dirty="0">
                <a:latin typeface="Arial"/>
                <a:cs typeface="Arial"/>
              </a:rPr>
              <a:t> </a:t>
            </a:r>
            <a:r>
              <a:rPr sz="2000" dirty="0">
                <a:latin typeface="Arial"/>
                <a:cs typeface="Arial"/>
              </a:rPr>
              <a:t>c</a:t>
            </a:r>
            <a:r>
              <a:rPr sz="2000" spc="5" dirty="0">
                <a:latin typeface="Arial"/>
                <a:cs typeface="Arial"/>
              </a:rPr>
              <a:t>o</a:t>
            </a:r>
            <a:r>
              <a:rPr sz="2000" dirty="0">
                <a:latin typeface="Arial"/>
                <a:cs typeface="Arial"/>
              </a:rPr>
              <a:t>mpo</a:t>
            </a:r>
            <a:r>
              <a:rPr sz="2000" spc="5" dirty="0">
                <a:latin typeface="Arial"/>
                <a:cs typeface="Arial"/>
              </a:rPr>
              <a:t>s</a:t>
            </a:r>
            <a:r>
              <a:rPr sz="2000" dirty="0">
                <a:latin typeface="Arial"/>
                <a:cs typeface="Arial"/>
              </a:rPr>
              <a:t>it</a:t>
            </a:r>
            <a:r>
              <a:rPr sz="2000" spc="-10" dirty="0">
                <a:latin typeface="Arial"/>
                <a:cs typeface="Arial"/>
              </a:rPr>
              <a:t>i</a:t>
            </a:r>
            <a:r>
              <a:rPr sz="2000" dirty="0">
                <a:latin typeface="Arial"/>
                <a:cs typeface="Arial"/>
              </a:rPr>
              <a:t>on</a:t>
            </a:r>
            <a:r>
              <a:rPr sz="2000" spc="-25" dirty="0">
                <a:latin typeface="Arial"/>
                <a:cs typeface="Arial"/>
              </a:rPr>
              <a:t> </a:t>
            </a:r>
            <a:r>
              <a:rPr sz="2000" dirty="0">
                <a:latin typeface="Arial"/>
                <a:cs typeface="Arial"/>
              </a:rPr>
              <a:t>of</a:t>
            </a:r>
            <a:r>
              <a:rPr sz="2000" spc="-20" dirty="0">
                <a:latin typeface="Arial"/>
                <a:cs typeface="Arial"/>
              </a:rPr>
              <a:t> </a:t>
            </a:r>
            <a:r>
              <a:rPr sz="2000" dirty="0">
                <a:latin typeface="Arial"/>
                <a:cs typeface="Arial"/>
              </a:rPr>
              <a:t>these</a:t>
            </a:r>
            <a:r>
              <a:rPr sz="2000" spc="-25" dirty="0">
                <a:latin typeface="Arial"/>
                <a:cs typeface="Arial"/>
              </a:rPr>
              <a:t> </a:t>
            </a:r>
            <a:r>
              <a:rPr sz="2000" dirty="0">
                <a:latin typeface="Arial"/>
                <a:cs typeface="Arial"/>
              </a:rPr>
              <a:t>s</a:t>
            </a:r>
            <a:r>
              <a:rPr sz="2000" spc="5" dirty="0">
                <a:latin typeface="Arial"/>
                <a:cs typeface="Arial"/>
              </a:rPr>
              <a:t>e</a:t>
            </a:r>
            <a:r>
              <a:rPr sz="2000" dirty="0">
                <a:latin typeface="Arial"/>
                <a:cs typeface="Arial"/>
              </a:rPr>
              <a:t>ction</a:t>
            </a:r>
            <a:r>
              <a:rPr sz="2000" spc="5" dirty="0">
                <a:latin typeface="Arial"/>
                <a:cs typeface="Arial"/>
              </a:rPr>
              <a:t>s</a:t>
            </a:r>
            <a:r>
              <a:rPr sz="2000" dirty="0">
                <a:latin typeface="Arial"/>
                <a:cs typeface="Arial"/>
              </a:rPr>
              <a:t>:</a:t>
            </a:r>
          </a:p>
          <a:p>
            <a:pPr marL="355600" indent="-342900">
              <a:lnSpc>
                <a:spcPct val="100000"/>
              </a:lnSpc>
              <a:spcBef>
                <a:spcPts val="1770"/>
              </a:spcBef>
              <a:buFont typeface="Arial"/>
              <a:buChar char="•"/>
              <a:tabLst>
                <a:tab pos="355600" algn="l"/>
              </a:tabLst>
            </a:pPr>
            <a:r>
              <a:rPr sz="2400" b="1" dirty="0">
                <a:latin typeface="Arial"/>
                <a:cs typeface="Arial"/>
              </a:rPr>
              <a:t>A</a:t>
            </a:r>
            <a:r>
              <a:rPr sz="2400" b="1" spc="-10" dirty="0">
                <a:latin typeface="Arial"/>
                <a:cs typeface="Arial"/>
              </a:rPr>
              <a:t>s</a:t>
            </a:r>
            <a:r>
              <a:rPr sz="2400" b="1" dirty="0">
                <a:latin typeface="Arial"/>
                <a:cs typeface="Arial"/>
              </a:rPr>
              <a:t>se</a:t>
            </a:r>
            <a:r>
              <a:rPr sz="2400" b="1" spc="-10" dirty="0">
                <a:latin typeface="Arial"/>
                <a:cs typeface="Arial"/>
              </a:rPr>
              <a:t>s</a:t>
            </a:r>
            <a:r>
              <a:rPr sz="2400" b="1" dirty="0">
                <a:latin typeface="Arial"/>
                <a:cs typeface="Arial"/>
              </a:rPr>
              <a:t>sment</a:t>
            </a:r>
            <a:r>
              <a:rPr sz="2400" b="1" spc="30" dirty="0">
                <a:latin typeface="Arial"/>
                <a:cs typeface="Arial"/>
              </a:rPr>
              <a:t> </a:t>
            </a:r>
            <a:r>
              <a:rPr sz="2400" b="1" dirty="0">
                <a:latin typeface="Arial"/>
                <a:cs typeface="Arial"/>
              </a:rPr>
              <a:t>C</a:t>
            </a:r>
            <a:r>
              <a:rPr sz="2400" b="1" spc="-10" dirty="0">
                <a:latin typeface="Arial"/>
                <a:cs typeface="Arial"/>
              </a:rPr>
              <a:t>e</a:t>
            </a:r>
            <a:r>
              <a:rPr sz="2400" b="1" dirty="0">
                <a:latin typeface="Arial"/>
                <a:cs typeface="Arial"/>
              </a:rPr>
              <a:t>nter</a:t>
            </a:r>
            <a:r>
              <a:rPr sz="2400" b="1" spc="15"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 1)</a:t>
            </a:r>
            <a:r>
              <a:rPr sz="2400" b="1" spc="5" dirty="0">
                <a:latin typeface="Arial"/>
                <a:cs typeface="Arial"/>
              </a:rPr>
              <a:t> </a:t>
            </a:r>
            <a:r>
              <a:rPr sz="2400" b="1" dirty="0">
                <a:latin typeface="Arial"/>
                <a:cs typeface="Arial"/>
              </a:rPr>
              <a:t>–</a:t>
            </a:r>
            <a:r>
              <a:rPr sz="2400" b="1" spc="-10" dirty="0">
                <a:latin typeface="Arial"/>
                <a:cs typeface="Arial"/>
              </a:rPr>
              <a:t> </a:t>
            </a:r>
            <a:r>
              <a:rPr sz="2400" b="1" dirty="0">
                <a:latin typeface="Arial"/>
                <a:cs typeface="Arial"/>
              </a:rPr>
              <a:t>40%</a:t>
            </a:r>
            <a:endParaRPr sz="2400" dirty="0">
              <a:latin typeface="Arial"/>
              <a:cs typeface="Arial"/>
            </a:endParaRPr>
          </a:p>
          <a:p>
            <a:pPr marL="756285" lvl="1" indent="-286385">
              <a:lnSpc>
                <a:spcPct val="100000"/>
              </a:lnSpc>
              <a:spcBef>
                <a:spcPts val="540"/>
              </a:spcBef>
              <a:buFont typeface="Arial"/>
              <a:buChar char="•"/>
              <a:tabLst>
                <a:tab pos="756920" algn="l"/>
              </a:tabLst>
            </a:pPr>
            <a:r>
              <a:rPr sz="2300" dirty="0">
                <a:latin typeface="Arial"/>
                <a:cs typeface="Arial"/>
              </a:rPr>
              <a:t>spl</a:t>
            </a:r>
            <a:r>
              <a:rPr sz="2300" spc="5" dirty="0">
                <a:latin typeface="Arial"/>
                <a:cs typeface="Arial"/>
              </a:rPr>
              <a:t>i</a:t>
            </a:r>
            <a:r>
              <a:rPr sz="2300" dirty="0">
                <a:latin typeface="Arial"/>
                <a:cs typeface="Arial"/>
              </a:rPr>
              <a:t>t</a:t>
            </a:r>
            <a:r>
              <a:rPr sz="2300" spc="-25" dirty="0">
                <a:latin typeface="Arial"/>
                <a:cs typeface="Arial"/>
              </a:rPr>
              <a:t> </a:t>
            </a:r>
            <a:r>
              <a:rPr sz="2300" dirty="0">
                <a:latin typeface="Arial"/>
                <a:cs typeface="Arial"/>
              </a:rPr>
              <a:t>equally</a:t>
            </a:r>
            <a:r>
              <a:rPr sz="2300" spc="-40" dirty="0">
                <a:latin typeface="Arial"/>
                <a:cs typeface="Arial"/>
              </a:rPr>
              <a:t> </a:t>
            </a:r>
            <a:r>
              <a:rPr sz="2300" dirty="0">
                <a:latin typeface="Arial"/>
                <a:cs typeface="Arial"/>
              </a:rPr>
              <a:t>between</a:t>
            </a:r>
            <a:r>
              <a:rPr sz="2300" spc="-50" dirty="0">
                <a:latin typeface="Arial"/>
                <a:cs typeface="Arial"/>
              </a:rPr>
              <a:t> </a:t>
            </a:r>
            <a:r>
              <a:rPr sz="2300" dirty="0">
                <a:latin typeface="Arial"/>
                <a:cs typeface="Arial"/>
              </a:rPr>
              <a:t>CRI and</a:t>
            </a:r>
            <a:r>
              <a:rPr sz="2300" spc="-40" dirty="0">
                <a:latin typeface="Arial"/>
                <a:cs typeface="Arial"/>
              </a:rPr>
              <a:t> </a:t>
            </a:r>
            <a:r>
              <a:rPr sz="2300" dirty="0">
                <a:latin typeface="Arial"/>
                <a:cs typeface="Arial"/>
              </a:rPr>
              <a:t>SRI</a:t>
            </a:r>
          </a:p>
          <a:p>
            <a:pPr marL="355600" indent="-342900">
              <a:lnSpc>
                <a:spcPct val="100000"/>
              </a:lnSpc>
              <a:spcBef>
                <a:spcPts val="585"/>
              </a:spcBef>
              <a:buFont typeface="Arial"/>
              <a:buChar char="•"/>
              <a:tabLst>
                <a:tab pos="355600" algn="l"/>
              </a:tabLst>
            </a:pPr>
            <a:r>
              <a:rPr sz="2400" b="1" dirty="0">
                <a:latin typeface="Arial"/>
                <a:cs typeface="Arial"/>
              </a:rPr>
              <a:t>Portfolio</a:t>
            </a:r>
            <a:r>
              <a:rPr sz="2400" b="1" spc="-30" dirty="0">
                <a:latin typeface="Arial"/>
                <a:cs typeface="Arial"/>
              </a:rPr>
              <a:t> </a:t>
            </a:r>
            <a:r>
              <a:rPr sz="2400" b="1" dirty="0">
                <a:latin typeface="Arial"/>
                <a:cs typeface="Arial"/>
              </a:rPr>
              <a:t>(Compon</a:t>
            </a:r>
            <a:r>
              <a:rPr sz="2400" b="1" spc="-10" dirty="0">
                <a:latin typeface="Arial"/>
                <a:cs typeface="Arial"/>
              </a:rPr>
              <a:t>e</a:t>
            </a:r>
            <a:r>
              <a:rPr sz="2400" b="1" dirty="0">
                <a:latin typeface="Arial"/>
                <a:cs typeface="Arial"/>
              </a:rPr>
              <a:t>nts 2, </a:t>
            </a:r>
            <a:r>
              <a:rPr sz="2400" b="1" spc="-10" dirty="0">
                <a:latin typeface="Arial"/>
                <a:cs typeface="Arial"/>
              </a:rPr>
              <a:t>3</a:t>
            </a:r>
            <a:r>
              <a:rPr sz="2400" b="1" dirty="0">
                <a:latin typeface="Arial"/>
                <a:cs typeface="Arial"/>
              </a:rPr>
              <a:t>, a</a:t>
            </a:r>
            <a:r>
              <a:rPr sz="2400" b="1" spc="-10" dirty="0">
                <a:latin typeface="Arial"/>
                <a:cs typeface="Arial"/>
              </a:rPr>
              <a:t>n</a:t>
            </a:r>
            <a:r>
              <a:rPr sz="2400" b="1" dirty="0">
                <a:latin typeface="Arial"/>
                <a:cs typeface="Arial"/>
              </a:rPr>
              <a:t>d</a:t>
            </a:r>
            <a:r>
              <a:rPr sz="2400" b="1" spc="-10" dirty="0">
                <a:latin typeface="Arial"/>
                <a:cs typeface="Arial"/>
              </a:rPr>
              <a:t> </a:t>
            </a:r>
            <a:r>
              <a:rPr sz="2400" b="1" dirty="0">
                <a:latin typeface="Arial"/>
                <a:cs typeface="Arial"/>
              </a:rPr>
              <a:t>4) – </a:t>
            </a:r>
            <a:r>
              <a:rPr sz="2400" b="1" spc="-5" dirty="0">
                <a:latin typeface="Arial"/>
                <a:cs typeface="Arial"/>
              </a:rPr>
              <a:t>60</a:t>
            </a:r>
            <a:r>
              <a:rPr sz="2400" b="1" dirty="0">
                <a:latin typeface="Arial"/>
                <a:cs typeface="Arial"/>
              </a:rPr>
              <a:t>%</a:t>
            </a:r>
            <a:endParaRPr sz="2400" dirty="0">
              <a:latin typeface="Arial"/>
              <a:cs typeface="Arial"/>
            </a:endParaRPr>
          </a:p>
          <a:p>
            <a:pPr marL="756285" lvl="1" indent="-342900">
              <a:lnSpc>
                <a:spcPct val="100000"/>
              </a:lnSpc>
              <a:spcBef>
                <a:spcPts val="545"/>
              </a:spcBef>
              <a:buFont typeface="Arial"/>
              <a:buChar char="•"/>
              <a:tabLst>
                <a:tab pos="756920" algn="l"/>
              </a:tabLst>
            </a:pPr>
            <a:r>
              <a:rPr sz="2300" dirty="0">
                <a:latin typeface="Arial"/>
                <a:cs typeface="Arial"/>
              </a:rPr>
              <a:t>D</a:t>
            </a:r>
            <a:r>
              <a:rPr sz="2300" spc="5" dirty="0">
                <a:latin typeface="Arial"/>
                <a:cs typeface="Arial"/>
              </a:rPr>
              <a:t>i</a:t>
            </a:r>
            <a:r>
              <a:rPr sz="2300" spc="-45" dirty="0">
                <a:latin typeface="Arial"/>
                <a:cs typeface="Arial"/>
              </a:rPr>
              <a:t>f</a:t>
            </a:r>
            <a:r>
              <a:rPr sz="2300" dirty="0">
                <a:latin typeface="Arial"/>
                <a:cs typeface="Arial"/>
              </a:rPr>
              <a:t>feren</a:t>
            </a:r>
            <a:r>
              <a:rPr sz="2300" spc="-15" dirty="0">
                <a:latin typeface="Arial"/>
                <a:cs typeface="Arial"/>
              </a:rPr>
              <a:t>t</a:t>
            </a:r>
            <a:r>
              <a:rPr sz="2300" dirty="0">
                <a:latin typeface="Arial"/>
                <a:cs typeface="Arial"/>
              </a:rPr>
              <a:t>ia</a:t>
            </a:r>
            <a:r>
              <a:rPr sz="2300" spc="-10" dirty="0">
                <a:latin typeface="Arial"/>
                <a:cs typeface="Arial"/>
              </a:rPr>
              <a:t>t</a:t>
            </a:r>
            <a:r>
              <a:rPr sz="2300" dirty="0">
                <a:latin typeface="Arial"/>
                <a:cs typeface="Arial"/>
              </a:rPr>
              <a:t>ion</a:t>
            </a:r>
            <a:r>
              <a:rPr sz="2300" spc="-50" dirty="0">
                <a:latin typeface="Arial"/>
                <a:cs typeface="Arial"/>
              </a:rPr>
              <a:t> </a:t>
            </a:r>
            <a:r>
              <a:rPr sz="2300" dirty="0">
                <a:latin typeface="Arial"/>
                <a:cs typeface="Arial"/>
              </a:rPr>
              <a:t>in Instruction</a:t>
            </a:r>
            <a:r>
              <a:rPr sz="2300" spc="-50" dirty="0">
                <a:latin typeface="Arial"/>
                <a:cs typeface="Arial"/>
              </a:rPr>
              <a:t> </a:t>
            </a:r>
            <a:r>
              <a:rPr sz="2300" dirty="0">
                <a:latin typeface="Arial"/>
                <a:cs typeface="Arial"/>
              </a:rPr>
              <a:t>(C</a:t>
            </a:r>
            <a:r>
              <a:rPr sz="2300" spc="5" dirty="0">
                <a:latin typeface="Arial"/>
                <a:cs typeface="Arial"/>
              </a:rPr>
              <a:t>2</a:t>
            </a:r>
            <a:r>
              <a:rPr sz="2300" dirty="0">
                <a:latin typeface="Arial"/>
                <a:cs typeface="Arial"/>
              </a:rPr>
              <a:t>)</a:t>
            </a:r>
            <a:r>
              <a:rPr sz="2300" spc="-25" dirty="0">
                <a:latin typeface="Arial"/>
                <a:cs typeface="Arial"/>
              </a:rPr>
              <a:t> </a:t>
            </a:r>
            <a:r>
              <a:rPr sz="2300" dirty="0">
                <a:latin typeface="Arial"/>
                <a:cs typeface="Arial"/>
              </a:rPr>
              <a:t>–</a:t>
            </a:r>
            <a:r>
              <a:rPr sz="2300" spc="-5" dirty="0">
                <a:latin typeface="Arial"/>
                <a:cs typeface="Arial"/>
              </a:rPr>
              <a:t> </a:t>
            </a:r>
            <a:r>
              <a:rPr lang="en-US" sz="2300" dirty="0" smtClean="0">
                <a:latin typeface="Arial"/>
                <a:cs typeface="Arial"/>
              </a:rPr>
              <a:t>15%</a:t>
            </a:r>
            <a:endParaRPr sz="2300" dirty="0">
              <a:latin typeface="Arial"/>
              <a:cs typeface="Arial"/>
            </a:endParaRPr>
          </a:p>
          <a:p>
            <a:pPr marL="756285" lvl="1" indent="-342900">
              <a:lnSpc>
                <a:spcPct val="100000"/>
              </a:lnSpc>
              <a:spcBef>
                <a:spcPts val="550"/>
              </a:spcBef>
              <a:buFont typeface="Arial"/>
              <a:buChar char="•"/>
              <a:tabLst>
                <a:tab pos="756920" algn="l"/>
              </a:tabLst>
            </a:pPr>
            <a:r>
              <a:rPr sz="2300" spc="-260" dirty="0">
                <a:latin typeface="Arial"/>
                <a:cs typeface="Arial"/>
              </a:rPr>
              <a:t>T</a:t>
            </a:r>
            <a:r>
              <a:rPr sz="2300" dirty="0">
                <a:latin typeface="Arial"/>
                <a:cs typeface="Arial"/>
              </a:rPr>
              <a:t>eachi</a:t>
            </a:r>
            <a:r>
              <a:rPr sz="2300" spc="-10" dirty="0">
                <a:latin typeface="Arial"/>
                <a:cs typeface="Arial"/>
              </a:rPr>
              <a:t>n</a:t>
            </a:r>
            <a:r>
              <a:rPr sz="2300" dirty="0">
                <a:latin typeface="Arial"/>
                <a:cs typeface="Arial"/>
              </a:rPr>
              <a:t>g</a:t>
            </a:r>
            <a:r>
              <a:rPr sz="2300" spc="-50" dirty="0">
                <a:latin typeface="Arial"/>
                <a:cs typeface="Arial"/>
              </a:rPr>
              <a:t> </a:t>
            </a:r>
            <a:r>
              <a:rPr sz="2300" dirty="0">
                <a:latin typeface="Arial"/>
                <a:cs typeface="Arial"/>
              </a:rPr>
              <a:t>Prac</a:t>
            </a:r>
            <a:r>
              <a:rPr sz="2300" spc="-10" dirty="0">
                <a:latin typeface="Arial"/>
                <a:cs typeface="Arial"/>
              </a:rPr>
              <a:t>t</a:t>
            </a:r>
            <a:r>
              <a:rPr sz="2300" dirty="0">
                <a:latin typeface="Arial"/>
                <a:cs typeface="Arial"/>
              </a:rPr>
              <a:t>ice</a:t>
            </a:r>
            <a:r>
              <a:rPr sz="2300" spc="-25" dirty="0">
                <a:latin typeface="Arial"/>
                <a:cs typeface="Arial"/>
              </a:rPr>
              <a:t> </a:t>
            </a:r>
            <a:r>
              <a:rPr sz="2300" dirty="0">
                <a:latin typeface="Arial"/>
                <a:cs typeface="Arial"/>
              </a:rPr>
              <a:t>and</a:t>
            </a:r>
            <a:r>
              <a:rPr sz="2300" spc="-25" dirty="0">
                <a:latin typeface="Arial"/>
                <a:cs typeface="Arial"/>
              </a:rPr>
              <a:t> </a:t>
            </a:r>
            <a:r>
              <a:rPr sz="2300" dirty="0">
                <a:latin typeface="Arial"/>
                <a:cs typeface="Arial"/>
              </a:rPr>
              <a:t>Learning</a:t>
            </a:r>
            <a:r>
              <a:rPr sz="2300" spc="-50" dirty="0">
                <a:latin typeface="Arial"/>
                <a:cs typeface="Arial"/>
              </a:rPr>
              <a:t> </a:t>
            </a:r>
            <a:r>
              <a:rPr sz="2300" dirty="0">
                <a:latin typeface="Arial"/>
                <a:cs typeface="Arial"/>
              </a:rPr>
              <a:t>En</a:t>
            </a:r>
            <a:r>
              <a:rPr sz="2300" spc="-15" dirty="0">
                <a:latin typeface="Arial"/>
                <a:cs typeface="Arial"/>
              </a:rPr>
              <a:t>v</a:t>
            </a:r>
            <a:r>
              <a:rPr sz="2300" dirty="0">
                <a:latin typeface="Arial"/>
                <a:cs typeface="Arial"/>
              </a:rPr>
              <a:t>ironm</a:t>
            </a:r>
            <a:r>
              <a:rPr sz="2300" spc="-15" dirty="0">
                <a:latin typeface="Arial"/>
                <a:cs typeface="Arial"/>
              </a:rPr>
              <a:t>e</a:t>
            </a:r>
            <a:r>
              <a:rPr sz="2300" dirty="0">
                <a:latin typeface="Arial"/>
                <a:cs typeface="Arial"/>
              </a:rPr>
              <a:t>nt</a:t>
            </a:r>
            <a:r>
              <a:rPr sz="2300" spc="-45" dirty="0">
                <a:latin typeface="Arial"/>
                <a:cs typeface="Arial"/>
              </a:rPr>
              <a:t> </a:t>
            </a:r>
            <a:r>
              <a:rPr sz="2300" dirty="0">
                <a:latin typeface="Arial"/>
                <a:cs typeface="Arial"/>
              </a:rPr>
              <a:t>(C3)</a:t>
            </a:r>
            <a:r>
              <a:rPr sz="2300" spc="-15" dirty="0">
                <a:latin typeface="Arial"/>
                <a:cs typeface="Arial"/>
              </a:rPr>
              <a:t> </a:t>
            </a:r>
            <a:r>
              <a:rPr sz="2300" dirty="0">
                <a:latin typeface="Arial"/>
                <a:cs typeface="Arial"/>
              </a:rPr>
              <a:t>–</a:t>
            </a:r>
            <a:r>
              <a:rPr sz="2300" spc="-15" dirty="0">
                <a:latin typeface="Arial"/>
                <a:cs typeface="Arial"/>
              </a:rPr>
              <a:t> </a:t>
            </a:r>
            <a:r>
              <a:rPr lang="en-US" sz="2300" dirty="0">
                <a:latin typeface="Arial"/>
                <a:cs typeface="Arial"/>
              </a:rPr>
              <a:t>3</a:t>
            </a:r>
            <a:r>
              <a:rPr sz="2300" dirty="0" smtClean="0">
                <a:latin typeface="Arial"/>
                <a:cs typeface="Arial"/>
              </a:rPr>
              <a:t>0</a:t>
            </a:r>
            <a:r>
              <a:rPr sz="2300" dirty="0">
                <a:latin typeface="Arial"/>
                <a:cs typeface="Arial"/>
              </a:rPr>
              <a:t>%</a:t>
            </a:r>
          </a:p>
          <a:p>
            <a:pPr marL="756285" lvl="1" indent="-342900">
              <a:lnSpc>
                <a:spcPct val="100000"/>
              </a:lnSpc>
              <a:spcBef>
                <a:spcPts val="555"/>
              </a:spcBef>
              <a:buFont typeface="Arial"/>
              <a:buChar char="•"/>
              <a:tabLst>
                <a:tab pos="756920" algn="l"/>
              </a:tabLst>
            </a:pPr>
            <a:r>
              <a:rPr sz="2300" dirty="0">
                <a:latin typeface="Arial"/>
                <a:cs typeface="Arial"/>
              </a:rPr>
              <a:t>Reflecti</a:t>
            </a:r>
            <a:r>
              <a:rPr sz="2300" spc="-10" dirty="0">
                <a:latin typeface="Arial"/>
                <a:cs typeface="Arial"/>
              </a:rPr>
              <a:t>v</a:t>
            </a:r>
            <a:r>
              <a:rPr sz="2300" dirty="0">
                <a:latin typeface="Arial"/>
                <a:cs typeface="Arial"/>
              </a:rPr>
              <a:t>e</a:t>
            </a:r>
            <a:r>
              <a:rPr sz="2300" spc="-20" dirty="0">
                <a:latin typeface="Arial"/>
                <a:cs typeface="Arial"/>
              </a:rPr>
              <a:t> </a:t>
            </a:r>
            <a:r>
              <a:rPr sz="2300" dirty="0">
                <a:latin typeface="Arial"/>
                <a:cs typeface="Arial"/>
              </a:rPr>
              <a:t>and</a:t>
            </a:r>
            <a:r>
              <a:rPr sz="2300" spc="-20" dirty="0">
                <a:latin typeface="Arial"/>
                <a:cs typeface="Arial"/>
              </a:rPr>
              <a:t> </a:t>
            </a:r>
            <a:r>
              <a:rPr sz="2300" dirty="0">
                <a:latin typeface="Arial"/>
                <a:cs typeface="Arial"/>
              </a:rPr>
              <a:t>E</a:t>
            </a:r>
            <a:r>
              <a:rPr sz="2300" spc="-45" dirty="0">
                <a:latin typeface="Arial"/>
                <a:cs typeface="Arial"/>
              </a:rPr>
              <a:t>f</a:t>
            </a:r>
            <a:r>
              <a:rPr sz="2300" dirty="0">
                <a:latin typeface="Arial"/>
                <a:cs typeface="Arial"/>
              </a:rPr>
              <a:t>fecti</a:t>
            </a:r>
            <a:r>
              <a:rPr sz="2300" spc="-15" dirty="0">
                <a:latin typeface="Arial"/>
                <a:cs typeface="Arial"/>
              </a:rPr>
              <a:t>v</a:t>
            </a:r>
            <a:r>
              <a:rPr sz="2300" dirty="0">
                <a:latin typeface="Arial"/>
                <a:cs typeface="Arial"/>
              </a:rPr>
              <a:t>e</a:t>
            </a:r>
            <a:r>
              <a:rPr sz="2300" spc="-10" dirty="0">
                <a:latin typeface="Arial"/>
                <a:cs typeface="Arial"/>
              </a:rPr>
              <a:t> </a:t>
            </a:r>
            <a:r>
              <a:rPr sz="2300" dirty="0">
                <a:latin typeface="Arial"/>
                <a:cs typeface="Arial"/>
              </a:rPr>
              <a:t>Practitio</a:t>
            </a:r>
            <a:r>
              <a:rPr sz="2300" spc="5" dirty="0">
                <a:latin typeface="Arial"/>
                <a:cs typeface="Arial"/>
              </a:rPr>
              <a:t>n</a:t>
            </a:r>
            <a:r>
              <a:rPr sz="2300" spc="-10" dirty="0">
                <a:latin typeface="Arial"/>
                <a:cs typeface="Arial"/>
              </a:rPr>
              <a:t>e</a:t>
            </a:r>
            <a:r>
              <a:rPr sz="2300" dirty="0">
                <a:latin typeface="Arial"/>
                <a:cs typeface="Arial"/>
              </a:rPr>
              <a:t>r</a:t>
            </a:r>
            <a:r>
              <a:rPr sz="2300" spc="-15" dirty="0">
                <a:latin typeface="Arial"/>
                <a:cs typeface="Arial"/>
              </a:rPr>
              <a:t> </a:t>
            </a:r>
            <a:r>
              <a:rPr sz="2300" dirty="0">
                <a:latin typeface="Arial"/>
                <a:cs typeface="Arial"/>
              </a:rPr>
              <a:t>(C</a:t>
            </a:r>
            <a:r>
              <a:rPr sz="2300" spc="-10" dirty="0">
                <a:latin typeface="Arial"/>
                <a:cs typeface="Arial"/>
              </a:rPr>
              <a:t>4</a:t>
            </a:r>
            <a:r>
              <a:rPr sz="2300" dirty="0">
                <a:latin typeface="Arial"/>
                <a:cs typeface="Arial"/>
              </a:rPr>
              <a:t>)</a:t>
            </a:r>
            <a:r>
              <a:rPr sz="2300" spc="-10" dirty="0">
                <a:latin typeface="Arial"/>
                <a:cs typeface="Arial"/>
              </a:rPr>
              <a:t> </a:t>
            </a:r>
            <a:r>
              <a:rPr sz="2300" dirty="0">
                <a:latin typeface="Arial"/>
                <a:cs typeface="Arial"/>
              </a:rPr>
              <a:t>–</a:t>
            </a:r>
            <a:r>
              <a:rPr sz="2300" spc="-40" dirty="0">
                <a:latin typeface="Arial"/>
                <a:cs typeface="Arial"/>
              </a:rPr>
              <a:t> </a:t>
            </a:r>
            <a:r>
              <a:rPr lang="en-US" sz="2300" dirty="0" smtClean="0">
                <a:latin typeface="Arial"/>
                <a:cs typeface="Arial"/>
              </a:rPr>
              <a:t>15</a:t>
            </a:r>
            <a:r>
              <a:rPr sz="2300" dirty="0" smtClean="0">
                <a:latin typeface="Arial"/>
                <a:cs typeface="Arial"/>
              </a:rPr>
              <a:t>%</a:t>
            </a:r>
            <a:endParaRPr sz="2300" dirty="0">
              <a:latin typeface="Arial"/>
              <a:cs typeface="Arial"/>
            </a:endParaRPr>
          </a:p>
        </p:txBody>
      </p:sp>
    </p:spTree>
    <p:extLst>
      <p:ext uri="{BB962C8B-B14F-4D97-AF65-F5344CB8AC3E}">
        <p14:creationId xmlns:p14="http://schemas.microsoft.com/office/powerpoint/2010/main" val="2802262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846084" y="1797869"/>
            <a:ext cx="7633334" cy="2685991"/>
          </a:xfrm>
          <a:prstGeom prst="rect">
            <a:avLst/>
          </a:prstGeom>
        </p:spPr>
        <p:txBody>
          <a:bodyPr vert="horz" wrap="square" lIns="0" tIns="0" rIns="0" bIns="0" rtlCol="0">
            <a:spAutoFit/>
          </a:bodyPr>
          <a:lstStyle/>
          <a:p>
            <a:pPr marL="12700">
              <a:lnSpc>
                <a:spcPct val="100000"/>
              </a:lnSpc>
            </a:pPr>
            <a:r>
              <a:rPr sz="2400" spc="-5" dirty="0">
                <a:latin typeface="Arial"/>
                <a:cs typeface="Arial"/>
              </a:rPr>
              <a:t>Th</a:t>
            </a:r>
            <a:r>
              <a:rPr sz="2400" dirty="0">
                <a:latin typeface="Arial"/>
                <a:cs typeface="Arial"/>
              </a:rPr>
              <a:t>e total</a:t>
            </a:r>
            <a:r>
              <a:rPr sz="2400" spc="-10" dirty="0">
                <a:latin typeface="Arial"/>
                <a:cs typeface="Arial"/>
              </a:rPr>
              <a:t> c</a:t>
            </a:r>
            <a:r>
              <a:rPr sz="2400" dirty="0">
                <a:latin typeface="Arial"/>
                <a:cs typeface="Arial"/>
              </a:rPr>
              <a:t>ost </a:t>
            </a:r>
            <a:r>
              <a:rPr sz="2400" spc="-10" dirty="0">
                <a:latin typeface="Arial"/>
                <a:cs typeface="Arial"/>
              </a:rPr>
              <a:t>o</a:t>
            </a:r>
            <a:r>
              <a:rPr sz="2400" dirty="0">
                <a:latin typeface="Arial"/>
                <a:cs typeface="Arial"/>
              </a:rPr>
              <a:t>f </a:t>
            </a:r>
            <a:r>
              <a:rPr sz="2400" dirty="0" smtClean="0">
                <a:latin typeface="Arial"/>
                <a:cs typeface="Arial"/>
              </a:rPr>
              <a:t>certification</a:t>
            </a:r>
            <a:r>
              <a:rPr sz="2400" spc="15" dirty="0" smtClean="0">
                <a:latin typeface="Arial"/>
                <a:cs typeface="Arial"/>
              </a:rPr>
              <a:t> </a:t>
            </a:r>
            <a:r>
              <a:rPr sz="2400" dirty="0" smtClean="0">
                <a:latin typeface="Arial"/>
                <a:cs typeface="Arial"/>
              </a:rPr>
              <a:t>decrease</a:t>
            </a:r>
            <a:r>
              <a:rPr lang="en-US" sz="2400" dirty="0" smtClean="0">
                <a:latin typeface="Arial"/>
                <a:cs typeface="Arial"/>
              </a:rPr>
              <a:t>d</a:t>
            </a:r>
            <a:r>
              <a:rPr sz="2400" spc="5" dirty="0" smtClean="0">
                <a:latin typeface="Arial"/>
                <a:cs typeface="Arial"/>
              </a:rPr>
              <a:t> </a:t>
            </a:r>
            <a:r>
              <a:rPr sz="2400" dirty="0">
                <a:latin typeface="Arial"/>
                <a:cs typeface="Arial"/>
              </a:rPr>
              <a:t>f</a:t>
            </a:r>
            <a:r>
              <a:rPr sz="2400" spc="5" dirty="0">
                <a:latin typeface="Arial"/>
                <a:cs typeface="Arial"/>
              </a:rPr>
              <a:t>r</a:t>
            </a:r>
            <a:r>
              <a:rPr sz="2400" dirty="0">
                <a:latin typeface="Arial"/>
                <a:cs typeface="Arial"/>
              </a:rPr>
              <a:t>om $</a:t>
            </a:r>
            <a:r>
              <a:rPr sz="2400" spc="-10" dirty="0">
                <a:latin typeface="Arial"/>
                <a:cs typeface="Arial"/>
              </a:rPr>
              <a:t>2</a:t>
            </a:r>
            <a:r>
              <a:rPr sz="2400" dirty="0">
                <a:latin typeface="Arial"/>
                <a:cs typeface="Arial"/>
              </a:rPr>
              <a:t>500</a:t>
            </a:r>
            <a:r>
              <a:rPr sz="2400" spc="5" dirty="0">
                <a:latin typeface="Arial"/>
                <a:cs typeface="Arial"/>
              </a:rPr>
              <a:t> </a:t>
            </a:r>
            <a:r>
              <a:rPr sz="2400" dirty="0">
                <a:latin typeface="Arial"/>
                <a:cs typeface="Arial"/>
              </a:rPr>
              <a:t>to</a:t>
            </a:r>
          </a:p>
          <a:p>
            <a:pPr marL="12700">
              <a:lnSpc>
                <a:spcPct val="100000"/>
              </a:lnSpc>
            </a:pPr>
            <a:r>
              <a:rPr sz="2400" dirty="0">
                <a:latin typeface="Arial"/>
                <a:cs typeface="Arial"/>
              </a:rPr>
              <a:t>$1,900, w</a:t>
            </a:r>
            <a:r>
              <a:rPr sz="2400" spc="-10" dirty="0">
                <a:latin typeface="Arial"/>
                <a:cs typeface="Arial"/>
              </a:rPr>
              <a:t>i</a:t>
            </a:r>
            <a:r>
              <a:rPr sz="2400" dirty="0">
                <a:latin typeface="Arial"/>
                <a:cs typeface="Arial"/>
              </a:rPr>
              <a:t>th each</a:t>
            </a:r>
            <a:r>
              <a:rPr sz="2400" spc="5" dirty="0">
                <a:latin typeface="Arial"/>
                <a:cs typeface="Arial"/>
              </a:rPr>
              <a:t> </a:t>
            </a:r>
            <a:r>
              <a:rPr sz="2400" dirty="0">
                <a:latin typeface="Arial"/>
                <a:cs typeface="Arial"/>
              </a:rPr>
              <a:t>of the</a:t>
            </a:r>
            <a:r>
              <a:rPr sz="2400" spc="-15" dirty="0">
                <a:latin typeface="Arial"/>
                <a:cs typeface="Arial"/>
              </a:rPr>
              <a:t> </a:t>
            </a:r>
            <a:r>
              <a:rPr sz="2400" dirty="0">
                <a:latin typeface="Arial"/>
                <a:cs typeface="Arial"/>
              </a:rPr>
              <a:t>four compon</a:t>
            </a:r>
            <a:r>
              <a:rPr sz="2400" spc="-10" dirty="0">
                <a:latin typeface="Arial"/>
                <a:cs typeface="Arial"/>
              </a:rPr>
              <a:t>e</a:t>
            </a:r>
            <a:r>
              <a:rPr sz="2400" dirty="0">
                <a:latin typeface="Arial"/>
                <a:cs typeface="Arial"/>
              </a:rPr>
              <a:t>nts</a:t>
            </a:r>
            <a:r>
              <a:rPr sz="2400" spc="15" dirty="0">
                <a:latin typeface="Arial"/>
                <a:cs typeface="Arial"/>
              </a:rPr>
              <a:t> </a:t>
            </a:r>
            <a:r>
              <a:rPr sz="2400" dirty="0">
                <a:latin typeface="Arial"/>
                <a:cs typeface="Arial"/>
              </a:rPr>
              <a:t>costing</a:t>
            </a:r>
            <a:r>
              <a:rPr sz="2400" spc="5" dirty="0">
                <a:latin typeface="Arial"/>
                <a:cs typeface="Arial"/>
              </a:rPr>
              <a:t> </a:t>
            </a:r>
            <a:r>
              <a:rPr sz="2400" dirty="0">
                <a:latin typeface="Arial"/>
                <a:cs typeface="Arial"/>
              </a:rPr>
              <a:t>$4</a:t>
            </a:r>
            <a:r>
              <a:rPr sz="2400" spc="-10" dirty="0">
                <a:latin typeface="Arial"/>
                <a:cs typeface="Arial"/>
              </a:rPr>
              <a:t>7</a:t>
            </a:r>
            <a:r>
              <a:rPr sz="2400" dirty="0">
                <a:latin typeface="Arial"/>
                <a:cs typeface="Arial"/>
              </a:rPr>
              <a:t>5</a:t>
            </a:r>
            <a:r>
              <a:rPr sz="2400" dirty="0" smtClean="0">
                <a:latin typeface="Arial"/>
                <a:cs typeface="Arial"/>
              </a:rPr>
              <a:t>.</a:t>
            </a:r>
            <a:endParaRPr lang="en-US" sz="2400" dirty="0" smtClean="0">
              <a:latin typeface="Arial"/>
              <a:cs typeface="Arial"/>
            </a:endParaRPr>
          </a:p>
          <a:p>
            <a:pPr>
              <a:lnSpc>
                <a:spcPct val="100000"/>
              </a:lnSpc>
            </a:pPr>
            <a:endParaRPr sz="2400" dirty="0">
              <a:latin typeface="Times New Roman"/>
              <a:cs typeface="Times New Roman"/>
            </a:endParaRPr>
          </a:p>
          <a:p>
            <a:pPr marL="243204" algn="ctr">
              <a:lnSpc>
                <a:spcPct val="100000"/>
              </a:lnSpc>
              <a:spcBef>
                <a:spcPts val="2135"/>
              </a:spcBef>
            </a:pPr>
            <a:r>
              <a:rPr sz="2200" b="1" u="heavy" spc="-15" dirty="0">
                <a:latin typeface="Arial"/>
                <a:cs typeface="Arial"/>
              </a:rPr>
              <a:t>Imp</a:t>
            </a:r>
            <a:r>
              <a:rPr sz="2200" b="1" u="heavy" spc="-10" dirty="0">
                <a:latin typeface="Arial"/>
                <a:cs typeface="Arial"/>
              </a:rPr>
              <a:t>ortant</a:t>
            </a:r>
            <a:r>
              <a:rPr sz="2200" b="1" u="heavy" spc="5" dirty="0">
                <a:latin typeface="Arial"/>
                <a:cs typeface="Arial"/>
              </a:rPr>
              <a:t> </a:t>
            </a:r>
            <a:r>
              <a:rPr sz="2200" b="1" u="heavy" spc="-15" dirty="0">
                <a:latin typeface="Arial"/>
                <a:cs typeface="Arial"/>
              </a:rPr>
              <a:t>price</a:t>
            </a:r>
            <a:r>
              <a:rPr sz="2200" b="1" u="heavy" spc="0" dirty="0">
                <a:latin typeface="Arial"/>
                <a:cs typeface="Arial"/>
              </a:rPr>
              <a:t> </a:t>
            </a:r>
            <a:r>
              <a:rPr sz="2200" b="1" u="heavy" spc="-15" dirty="0">
                <a:latin typeface="Arial"/>
                <a:cs typeface="Arial"/>
              </a:rPr>
              <a:t>poi</a:t>
            </a:r>
            <a:r>
              <a:rPr sz="2200" b="1" u="heavy" spc="-10" dirty="0">
                <a:latin typeface="Arial"/>
                <a:cs typeface="Arial"/>
              </a:rPr>
              <a:t>nts</a:t>
            </a:r>
            <a:endParaRPr sz="2200" dirty="0">
              <a:latin typeface="Arial"/>
              <a:cs typeface="Arial"/>
            </a:endParaRPr>
          </a:p>
          <a:p>
            <a:pPr marL="242570" algn="ctr">
              <a:lnSpc>
                <a:spcPct val="100000"/>
              </a:lnSpc>
              <a:spcBef>
                <a:spcPts val="1125"/>
              </a:spcBef>
            </a:pPr>
            <a:r>
              <a:rPr sz="2200" b="1" spc="-15" dirty="0">
                <a:latin typeface="Arial"/>
                <a:cs typeface="Arial"/>
              </a:rPr>
              <a:t>$4</a:t>
            </a:r>
            <a:r>
              <a:rPr sz="2200" b="1" spc="-10" dirty="0">
                <a:latin typeface="Arial"/>
                <a:cs typeface="Arial"/>
              </a:rPr>
              <a:t>7</a:t>
            </a:r>
            <a:r>
              <a:rPr sz="2200" b="1" spc="-15" dirty="0">
                <a:latin typeface="Arial"/>
                <a:cs typeface="Arial"/>
              </a:rPr>
              <a:t>5</a:t>
            </a:r>
            <a:r>
              <a:rPr sz="2200" b="1" spc="-5" dirty="0">
                <a:latin typeface="Arial"/>
                <a:cs typeface="Arial"/>
              </a:rPr>
              <a:t> </a:t>
            </a:r>
            <a:r>
              <a:rPr sz="2200" b="1" spc="-10" dirty="0">
                <a:latin typeface="Arial"/>
                <a:cs typeface="Arial"/>
              </a:rPr>
              <a:t>for</a:t>
            </a:r>
            <a:r>
              <a:rPr sz="2200" b="1" spc="5" dirty="0">
                <a:latin typeface="Arial"/>
                <a:cs typeface="Arial"/>
              </a:rPr>
              <a:t> </a:t>
            </a:r>
            <a:r>
              <a:rPr sz="2200" b="1" spc="-15" dirty="0">
                <a:latin typeface="Arial"/>
                <a:cs typeface="Arial"/>
              </a:rPr>
              <a:t>ea</a:t>
            </a:r>
            <a:r>
              <a:rPr sz="2200" b="1" spc="-10" dirty="0">
                <a:latin typeface="Arial"/>
                <a:cs typeface="Arial"/>
              </a:rPr>
              <a:t>c</a:t>
            </a:r>
            <a:r>
              <a:rPr sz="2200" b="1" spc="-15" dirty="0">
                <a:latin typeface="Arial"/>
                <a:cs typeface="Arial"/>
              </a:rPr>
              <a:t>h</a:t>
            </a:r>
            <a:r>
              <a:rPr sz="2200" b="1" spc="10" dirty="0">
                <a:latin typeface="Arial"/>
                <a:cs typeface="Arial"/>
              </a:rPr>
              <a:t> </a:t>
            </a:r>
            <a:r>
              <a:rPr sz="2200" b="1" spc="-15" dirty="0">
                <a:latin typeface="Arial"/>
                <a:cs typeface="Arial"/>
              </a:rPr>
              <a:t>component</a:t>
            </a:r>
            <a:endParaRPr sz="2200" dirty="0">
              <a:latin typeface="Arial"/>
              <a:cs typeface="Arial"/>
            </a:endParaRPr>
          </a:p>
          <a:p>
            <a:pPr marL="241935" algn="ctr">
              <a:lnSpc>
                <a:spcPct val="100000"/>
              </a:lnSpc>
              <a:spcBef>
                <a:spcPts val="1125"/>
              </a:spcBef>
            </a:pPr>
            <a:r>
              <a:rPr sz="2200" b="1" spc="-15" dirty="0">
                <a:latin typeface="Arial"/>
                <a:cs typeface="Arial"/>
              </a:rPr>
              <a:t>$75</a:t>
            </a:r>
            <a:r>
              <a:rPr sz="2200" b="1" spc="5" dirty="0">
                <a:latin typeface="Arial"/>
                <a:cs typeface="Arial"/>
              </a:rPr>
              <a:t> </a:t>
            </a:r>
            <a:r>
              <a:rPr sz="2200" b="1" spc="-15" dirty="0">
                <a:latin typeface="Arial"/>
                <a:cs typeface="Arial"/>
              </a:rPr>
              <a:t>annual</a:t>
            </a:r>
            <a:r>
              <a:rPr sz="2200" b="1" spc="25" dirty="0">
                <a:latin typeface="Arial"/>
                <a:cs typeface="Arial"/>
              </a:rPr>
              <a:t> </a:t>
            </a:r>
            <a:r>
              <a:rPr sz="2200" b="1" spc="-10" dirty="0">
                <a:latin typeface="Arial"/>
                <a:cs typeface="Arial"/>
              </a:rPr>
              <a:t>registration</a:t>
            </a:r>
            <a:r>
              <a:rPr sz="2200" b="1" spc="40" dirty="0">
                <a:latin typeface="Arial"/>
                <a:cs typeface="Arial"/>
              </a:rPr>
              <a:t> </a:t>
            </a:r>
            <a:r>
              <a:rPr sz="2200" b="1" spc="-15" dirty="0">
                <a:latin typeface="Arial"/>
                <a:cs typeface="Arial"/>
              </a:rPr>
              <a:t>fee</a:t>
            </a:r>
            <a:endParaRPr sz="2200" dirty="0">
              <a:latin typeface="Arial"/>
              <a:cs typeface="Arial"/>
            </a:endParaRPr>
          </a:p>
        </p:txBody>
      </p:sp>
      <p:sp>
        <p:nvSpPr>
          <p:cNvPr id="4" name="TextBox 3"/>
          <p:cNvSpPr txBox="1"/>
          <p:nvPr/>
        </p:nvSpPr>
        <p:spPr>
          <a:xfrm>
            <a:off x="680415" y="791396"/>
            <a:ext cx="7633334" cy="769441"/>
          </a:xfrm>
          <a:prstGeom prst="rect">
            <a:avLst/>
          </a:prstGeom>
          <a:noFill/>
        </p:spPr>
        <p:txBody>
          <a:bodyPr wrap="square" rtlCol="0">
            <a:spAutoFit/>
          </a:bodyPr>
          <a:lstStyle/>
          <a:p>
            <a:r>
              <a:rPr lang="en-US" sz="4400" b="1" dirty="0" smtClean="0"/>
              <a:t>COST</a:t>
            </a:r>
            <a:endParaRPr lang="en-US" sz="4400" b="1" dirty="0"/>
          </a:p>
        </p:txBody>
      </p:sp>
    </p:spTree>
    <p:extLst>
      <p:ext uri="{BB962C8B-B14F-4D97-AF65-F5344CB8AC3E}">
        <p14:creationId xmlns:p14="http://schemas.microsoft.com/office/powerpoint/2010/main" val="124732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984885"/>
          </a:xfrm>
        </p:spPr>
        <p:txBody>
          <a:bodyPr>
            <a:normAutofit fontScale="90000"/>
          </a:bodyPr>
          <a:lstStyle/>
          <a:p>
            <a:pPr algn="ctr"/>
            <a:r>
              <a:rPr lang="en-US" dirty="0" smtClean="0"/>
              <a:t>Financial Help and Assistance</a:t>
            </a:r>
            <a:br>
              <a:rPr lang="en-US" dirty="0" smtClean="0"/>
            </a:br>
            <a:r>
              <a:rPr lang="en-US" b="1" dirty="0" smtClean="0">
                <a:solidFill>
                  <a:srgbClr val="008000"/>
                </a:solidFill>
              </a:rPr>
              <a:t>Mississippi has it GOOD!</a:t>
            </a:r>
            <a:endParaRPr lang="en-US" b="1" dirty="0">
              <a:solidFill>
                <a:srgbClr val="008000"/>
              </a:solidFill>
            </a:endParaRPr>
          </a:p>
        </p:txBody>
      </p:sp>
      <p:sp>
        <p:nvSpPr>
          <p:cNvPr id="3" name="Text Placeholder 2"/>
          <p:cNvSpPr>
            <a:spLocks noGrp="1"/>
          </p:cNvSpPr>
          <p:nvPr>
            <p:ph idx="1"/>
          </p:nvPr>
        </p:nvSpPr>
        <p:spPr>
          <a:xfrm>
            <a:off x="887069" y="1696751"/>
            <a:ext cx="7369860" cy="4431982"/>
          </a:xfrm>
        </p:spPr>
        <p:txBody>
          <a:bodyPr>
            <a:normAutofit fontScale="77500" lnSpcReduction="20000"/>
          </a:bodyPr>
          <a:lstStyle/>
          <a:p>
            <a:pPr marL="342900" indent="-342900">
              <a:buFont typeface="Arial"/>
              <a:buChar char="•"/>
            </a:pPr>
            <a:r>
              <a:rPr lang="en-US" dirty="0" smtClean="0"/>
              <a:t>Mississippi will now reimburse EVERY candidate </a:t>
            </a:r>
            <a:r>
              <a:rPr lang="en-US" b="1" u="sng" dirty="0" smtClean="0"/>
              <a:t>after </a:t>
            </a:r>
            <a:r>
              <a:rPr lang="en-US" dirty="0" smtClean="0"/>
              <a:t>they complete components not the process.</a:t>
            </a:r>
          </a:p>
          <a:p>
            <a:r>
              <a:rPr lang="en-US" dirty="0" smtClean="0"/>
              <a:t> </a:t>
            </a:r>
          </a:p>
          <a:p>
            <a:pPr marL="342900" indent="-342900">
              <a:buFont typeface="Arial"/>
              <a:buChar char="•"/>
            </a:pPr>
            <a:r>
              <a:rPr lang="en-US" dirty="0" smtClean="0"/>
              <a:t>Candidates submit in May and receive scores the following fall. The state will reimburse once candidates receive a score report.</a:t>
            </a:r>
          </a:p>
          <a:p>
            <a:endParaRPr lang="en-US" dirty="0" smtClean="0"/>
          </a:p>
          <a:p>
            <a:pPr marL="342900" indent="-342900">
              <a:buFont typeface="Arial"/>
              <a:buChar char="•"/>
            </a:pPr>
            <a:r>
              <a:rPr lang="en-US" dirty="0" smtClean="0"/>
              <a:t>State reimbursement is provided whether certification is achieved or not.</a:t>
            </a:r>
          </a:p>
          <a:p>
            <a:pPr marL="342900" indent="-342900">
              <a:buFont typeface="Arial"/>
              <a:buChar char="•"/>
            </a:pPr>
            <a:endParaRPr lang="en-US" dirty="0"/>
          </a:p>
          <a:p>
            <a:pPr marL="342900" indent="-342900">
              <a:buFont typeface="Arial"/>
              <a:buChar char="•"/>
            </a:pPr>
            <a:r>
              <a:rPr lang="en-US" dirty="0" smtClean="0"/>
              <a:t>Instructions can be found at </a:t>
            </a:r>
            <a:r>
              <a:rPr lang="en-US" dirty="0" err="1" smtClean="0"/>
              <a:t>wctp.olemiss.edu</a:t>
            </a:r>
            <a:endParaRPr lang="en-US" dirty="0" smtClean="0"/>
          </a:p>
          <a:p>
            <a:endParaRPr lang="en-US" dirty="0"/>
          </a:p>
        </p:txBody>
      </p:sp>
    </p:spTree>
    <p:extLst>
      <p:ext uri="{BB962C8B-B14F-4D97-AF65-F5344CB8AC3E}">
        <p14:creationId xmlns:p14="http://schemas.microsoft.com/office/powerpoint/2010/main" val="1276293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553998"/>
          </a:xfrm>
        </p:spPr>
        <p:txBody>
          <a:bodyPr>
            <a:normAutofit fontScale="90000"/>
          </a:bodyPr>
          <a:lstStyle/>
          <a:p>
            <a:r>
              <a:rPr lang="en-US" sz="3600" b="1" dirty="0" smtClean="0">
                <a:solidFill>
                  <a:srgbClr val="008000"/>
                </a:solidFill>
              </a:rPr>
              <a:t>Pay as You Go!</a:t>
            </a:r>
            <a:endParaRPr lang="en-US" sz="3600" b="1" dirty="0">
              <a:solidFill>
                <a:srgbClr val="008000"/>
              </a:solidFill>
            </a:endParaRPr>
          </a:p>
        </p:txBody>
      </p:sp>
      <p:sp>
        <p:nvSpPr>
          <p:cNvPr id="3" name="Text Placeholder 2"/>
          <p:cNvSpPr>
            <a:spLocks noGrp="1"/>
          </p:cNvSpPr>
          <p:nvPr>
            <p:ph idx="1"/>
          </p:nvPr>
        </p:nvSpPr>
        <p:spPr>
          <a:xfrm>
            <a:off x="887069" y="1696751"/>
            <a:ext cx="7369860" cy="2954655"/>
          </a:xfrm>
        </p:spPr>
        <p:txBody>
          <a:bodyPr>
            <a:normAutofit fontScale="92500" lnSpcReduction="20000"/>
          </a:bodyPr>
          <a:lstStyle/>
          <a:p>
            <a:pPr marL="342900" indent="-342900">
              <a:buFont typeface="Arial"/>
              <a:buChar char="•"/>
            </a:pPr>
            <a:r>
              <a:rPr lang="en-US" dirty="0" smtClean="0"/>
              <a:t>Login to your account.</a:t>
            </a:r>
          </a:p>
          <a:p>
            <a:pPr marL="342900" indent="-342900">
              <a:buFont typeface="Arial"/>
              <a:buChar char="•"/>
            </a:pPr>
            <a:r>
              <a:rPr lang="en-US" dirty="0" smtClean="0"/>
              <a:t>Select a Component (NB calls this purchase).              Put it in your cart.</a:t>
            </a:r>
          </a:p>
          <a:p>
            <a:pPr marL="342900" indent="-342900">
              <a:buFont typeface="Arial"/>
              <a:buChar char="•"/>
            </a:pPr>
            <a:r>
              <a:rPr lang="en-US" dirty="0" smtClean="0"/>
              <a:t>Select “Make a Payment” on the left side of the screen.</a:t>
            </a:r>
          </a:p>
          <a:p>
            <a:pPr marL="342900" indent="-342900">
              <a:buFont typeface="Arial"/>
              <a:buChar char="•"/>
            </a:pPr>
            <a:r>
              <a:rPr lang="en-US" dirty="0" smtClean="0"/>
              <a:t>$475 is the default amount to pay, BUT you can change this to ANY amount.</a:t>
            </a:r>
          </a:p>
          <a:p>
            <a:endParaRPr lang="en-US" dirty="0"/>
          </a:p>
        </p:txBody>
      </p:sp>
      <p:pic>
        <p:nvPicPr>
          <p:cNvPr id="4" name="Picture 3" descr="mone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879" y="4462946"/>
            <a:ext cx="3746500" cy="2171700"/>
          </a:xfrm>
          <a:prstGeom prst="rect">
            <a:avLst/>
          </a:prstGeom>
        </p:spPr>
      </p:pic>
      <p:pic>
        <p:nvPicPr>
          <p:cNvPr id="5" name="Picture 4" descr="dolla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5995" y="508560"/>
            <a:ext cx="1121867" cy="1578924"/>
          </a:xfrm>
          <a:prstGeom prst="rect">
            <a:avLst/>
          </a:prstGeom>
        </p:spPr>
      </p:pic>
    </p:spTree>
    <p:extLst>
      <p:ext uri="{BB962C8B-B14F-4D97-AF65-F5344CB8AC3E}">
        <p14:creationId xmlns:p14="http://schemas.microsoft.com/office/powerpoint/2010/main" val="3335455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1477328"/>
          </a:xfrm>
        </p:spPr>
        <p:txBody>
          <a:bodyPr>
            <a:normAutofit fontScale="90000"/>
          </a:bodyPr>
          <a:lstStyle/>
          <a:p>
            <a:r>
              <a:rPr lang="en-US" dirty="0" smtClean="0"/>
              <a:t>National Board Certification is Anchored in the Candidates Knowledge of and Ability to Demonstrate the…</a:t>
            </a:r>
            <a:endParaRPr lang="en-US" dirty="0"/>
          </a:p>
        </p:txBody>
      </p:sp>
      <p:sp>
        <p:nvSpPr>
          <p:cNvPr id="3" name="Text Placeholder 2"/>
          <p:cNvSpPr>
            <a:spLocks noGrp="1"/>
          </p:cNvSpPr>
          <p:nvPr>
            <p:ph idx="1"/>
          </p:nvPr>
        </p:nvSpPr>
        <p:spPr>
          <a:xfrm>
            <a:off x="707404" y="2805926"/>
            <a:ext cx="5241220" cy="1477328"/>
          </a:xfrm>
        </p:spPr>
        <p:txBody>
          <a:bodyPr>
            <a:normAutofit fontScale="92500" lnSpcReduction="20000"/>
          </a:bodyPr>
          <a:lstStyle/>
          <a:p>
            <a:pPr algn="ctr"/>
            <a:r>
              <a:rPr lang="en-US" sz="3600" b="1" dirty="0" smtClean="0">
                <a:solidFill>
                  <a:srgbClr val="FF0000"/>
                </a:solidFill>
              </a:rPr>
              <a:t>Five Core Propositions</a:t>
            </a:r>
            <a:r>
              <a:rPr lang="en-US" sz="3600" dirty="0" smtClean="0"/>
              <a:t/>
            </a:r>
            <a:br>
              <a:rPr lang="en-US" sz="3600" dirty="0" smtClean="0"/>
            </a:br>
            <a:r>
              <a:rPr lang="en-US" dirty="0" smtClean="0"/>
              <a:t>and the </a:t>
            </a:r>
          </a:p>
          <a:p>
            <a:pPr algn="ctr"/>
            <a:r>
              <a:rPr lang="en-US" sz="3600" b="1" dirty="0" smtClean="0">
                <a:solidFill>
                  <a:srgbClr val="FF0000"/>
                </a:solidFill>
              </a:rPr>
              <a:t>The Standards</a:t>
            </a:r>
            <a:endParaRPr lang="en-US" sz="3600" b="1" dirty="0">
              <a:solidFill>
                <a:srgbClr val="FF0000"/>
              </a:solidFill>
            </a:endParaRPr>
          </a:p>
        </p:txBody>
      </p:sp>
      <p:pic>
        <p:nvPicPr>
          <p:cNvPr id="4" name="Picture 3" descr="Ancho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9474" y="1985888"/>
            <a:ext cx="2413000" cy="3365500"/>
          </a:xfrm>
          <a:prstGeom prst="rect">
            <a:avLst/>
          </a:prstGeom>
        </p:spPr>
      </p:pic>
    </p:spTree>
    <p:extLst>
      <p:ext uri="{BB962C8B-B14F-4D97-AF65-F5344CB8AC3E}">
        <p14:creationId xmlns:p14="http://schemas.microsoft.com/office/powerpoint/2010/main" val="544129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lang="en-US" sz="2400" b="1" spc="-185" dirty="0" smtClean="0">
                <a:latin typeface="Arial"/>
                <a:cs typeface="Arial"/>
              </a:rPr>
              <a:t>The Five Core Propositions.  </a:t>
            </a:r>
            <a:r>
              <a:rPr sz="2400" b="1" spc="-185" dirty="0" smtClean="0">
                <a:latin typeface="Arial"/>
                <a:cs typeface="Arial"/>
              </a:rPr>
              <a:t>T</a:t>
            </a:r>
            <a:r>
              <a:rPr sz="2400" b="1" dirty="0" smtClean="0">
                <a:latin typeface="Arial"/>
                <a:cs typeface="Arial"/>
              </a:rPr>
              <a:t>ea</a:t>
            </a:r>
            <a:r>
              <a:rPr sz="2400" b="1" spc="-10" dirty="0" smtClean="0">
                <a:latin typeface="Arial"/>
                <a:cs typeface="Arial"/>
              </a:rPr>
              <a:t>c</a:t>
            </a:r>
            <a:r>
              <a:rPr sz="2400" b="1" dirty="0" smtClean="0">
                <a:latin typeface="Arial"/>
                <a:cs typeface="Arial"/>
              </a:rPr>
              <a:t>hers</a:t>
            </a:r>
            <a:r>
              <a:rPr sz="2400" b="1" dirty="0">
                <a:latin typeface="Arial"/>
                <a:cs typeface="Arial"/>
              </a:rPr>
              <a:t>…</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normAutofit fontScale="85000" lnSpcReduction="10000"/>
          </a:bodyPr>
          <a:lstStyle/>
          <a:p>
            <a:r>
              <a:rPr lang="en-US" dirty="0" smtClean="0"/>
              <a:t>Part II: Teaching like an Accomplished Teacher</a:t>
            </a:r>
            <a:endParaRPr lang="en-US" dirty="0"/>
          </a:p>
        </p:txBody>
      </p:sp>
    </p:spTree>
    <p:extLst>
      <p:ext uri="{BB962C8B-B14F-4D97-AF65-F5344CB8AC3E}">
        <p14:creationId xmlns:p14="http://schemas.microsoft.com/office/powerpoint/2010/main" val="2089209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The Standards</a:t>
            </a:r>
            <a:endParaRPr lang="en-US" dirty="0"/>
          </a:p>
        </p:txBody>
      </p:sp>
      <p:sp>
        <p:nvSpPr>
          <p:cNvPr id="3" name="Text Placeholder 2"/>
          <p:cNvSpPr>
            <a:spLocks noGrp="1"/>
          </p:cNvSpPr>
          <p:nvPr>
            <p:ph idx="1"/>
          </p:nvPr>
        </p:nvSpPr>
        <p:spPr>
          <a:xfrm>
            <a:off x="887069" y="1696751"/>
            <a:ext cx="7369860" cy="4431982"/>
          </a:xfrm>
        </p:spPr>
        <p:txBody>
          <a:bodyPr>
            <a:normAutofit fontScale="77500" lnSpcReduction="20000"/>
          </a:bodyPr>
          <a:lstStyle/>
          <a:p>
            <a:pPr marL="342900" indent="-342900">
              <a:buFont typeface="Arial"/>
              <a:buChar char="•"/>
            </a:pPr>
            <a:r>
              <a:rPr lang="en-US" dirty="0" smtClean="0"/>
              <a:t>Each certificate has its own standards,                    typically 10 to 13</a:t>
            </a:r>
          </a:p>
          <a:p>
            <a:pPr marL="342900" indent="-342900">
              <a:buFont typeface="Arial"/>
              <a:buChar char="•"/>
            </a:pPr>
            <a:r>
              <a:rPr lang="en-US" dirty="0" smtClean="0"/>
              <a:t>Each Component addresses a set of specified standards</a:t>
            </a:r>
          </a:p>
          <a:p>
            <a:pPr marL="342900" indent="-342900">
              <a:buFont typeface="Arial"/>
              <a:buChar char="•"/>
            </a:pPr>
            <a:r>
              <a:rPr lang="en-US" dirty="0" smtClean="0"/>
              <a:t>National Board Candidates teach to their certificate’s standards and their state standards</a:t>
            </a:r>
          </a:p>
          <a:p>
            <a:pPr marL="342900" indent="-342900">
              <a:buFont typeface="Arial"/>
              <a:buChar char="•"/>
            </a:pPr>
            <a:r>
              <a:rPr lang="en-US" dirty="0" smtClean="0"/>
              <a:t>The standards are detailed descriptions (examples) of what accomplished teaching looks like</a:t>
            </a:r>
          </a:p>
          <a:p>
            <a:pPr marL="342900" indent="-342900">
              <a:buFont typeface="Arial"/>
              <a:buChar char="•"/>
            </a:pPr>
            <a:r>
              <a:rPr lang="en-US" dirty="0" smtClean="0"/>
              <a:t>Evidence = Standards</a:t>
            </a:r>
          </a:p>
          <a:p>
            <a:pPr marL="342900" indent="-342900">
              <a:buFont typeface="Arial"/>
              <a:buChar char="•"/>
            </a:pPr>
            <a:r>
              <a:rPr lang="en-US" dirty="0" smtClean="0"/>
              <a:t>All the rubrics align with the standards identified in that component</a:t>
            </a:r>
          </a:p>
          <a:p>
            <a:pPr marL="342900" indent="-342900">
              <a:buFont typeface="Arial"/>
              <a:buChar char="•"/>
            </a:pPr>
            <a:r>
              <a:rPr lang="en-US" dirty="0" smtClean="0"/>
              <a:t>ARE VERY IMPORTANT!!</a:t>
            </a:r>
            <a:endParaRPr lang="en-US" dirty="0"/>
          </a:p>
        </p:txBody>
      </p:sp>
    </p:spTree>
    <p:extLst>
      <p:ext uri="{BB962C8B-B14F-4D97-AF65-F5344CB8AC3E}">
        <p14:creationId xmlns:p14="http://schemas.microsoft.com/office/powerpoint/2010/main" val="49941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NCING-TEACH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3791" y="1633774"/>
            <a:ext cx="2965575" cy="3706969"/>
          </a:xfrm>
          <a:prstGeom prst="rect">
            <a:avLst/>
          </a:prstGeom>
        </p:spPr>
      </p:pic>
      <p:sp>
        <p:nvSpPr>
          <p:cNvPr id="28674" name="Rectangle 2"/>
          <p:cNvSpPr>
            <a:spLocks noGrp="1" noChangeArrowheads="1"/>
          </p:cNvSpPr>
          <p:nvPr>
            <p:ph type="ctrTitle"/>
          </p:nvPr>
        </p:nvSpPr>
        <p:spPr>
          <a:xfrm>
            <a:off x="0" y="2817593"/>
            <a:ext cx="7772400" cy="1143000"/>
          </a:xfrm>
        </p:spPr>
        <p:txBody>
          <a:bodyPr>
            <a:normAutofit fontScale="90000"/>
          </a:bodyPr>
          <a:lstStyle/>
          <a:p>
            <a:pPr eaLnBrk="1" hangingPunct="1">
              <a:defRPr/>
            </a:pPr>
            <a:r>
              <a:rPr lang="en-US" dirty="0" smtClean="0"/>
              <a:t>Part I: </a:t>
            </a:r>
            <a:br>
              <a:rPr lang="en-US" dirty="0" smtClean="0"/>
            </a:br>
            <a:r>
              <a:rPr lang="en-US" dirty="0" smtClean="0"/>
              <a:t/>
            </a:r>
            <a:br>
              <a:rPr lang="en-US" dirty="0" smtClean="0"/>
            </a:br>
            <a:r>
              <a:rPr lang="en-US" dirty="0" smtClean="0"/>
              <a:t>You’re not a NEW teacher anymore, </a:t>
            </a:r>
            <a:br>
              <a:rPr lang="en-US" dirty="0" smtClean="0"/>
            </a:br>
            <a:r>
              <a:rPr lang="en-US" dirty="0" smtClean="0"/>
              <a:t>now what?</a:t>
            </a:r>
          </a:p>
        </p:txBody>
      </p:sp>
    </p:spTree>
    <p:extLst>
      <p:ext uri="{BB962C8B-B14F-4D97-AF65-F5344CB8AC3E}">
        <p14:creationId xmlns:p14="http://schemas.microsoft.com/office/powerpoint/2010/main" val="265957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idx="1"/>
          </p:nvPr>
        </p:nvSpPr>
        <p:spPr/>
        <p:txBody>
          <a:bodyPr/>
          <a:lstStyle/>
          <a:p>
            <a:endParaRPr lang="en-US"/>
          </a:p>
        </p:txBody>
      </p:sp>
      <p:pic>
        <p:nvPicPr>
          <p:cNvPr id="4" name="Picture 3" descr="Screen Shot 2018-04-23 at 2.43.2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0394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2"/>
          <p:cNvSpPr txBox="1">
            <a:spLocks noGrp="1"/>
          </p:cNvSpPr>
          <p:nvPr>
            <p:ph idx="1"/>
          </p:nvPr>
        </p:nvSpPr>
        <p:spPr>
          <a:xfrm>
            <a:off x="301752" y="1637684"/>
            <a:ext cx="8534400" cy="4000454"/>
          </a:xfrm>
          <a:prstGeom prst="rect">
            <a:avLst/>
          </a:prstGeom>
        </p:spPr>
        <p:txBody>
          <a:bodyPr vert="horz" wrap="square" lIns="0" tIns="0" rIns="0" bIns="0" rtlCol="0">
            <a:spAutoFit/>
          </a:bodyPr>
          <a:lstStyle/>
          <a:p>
            <a:pPr marL="0" indent="0">
              <a:lnSpc>
                <a:spcPct val="100000"/>
              </a:lnSpc>
              <a:buNone/>
            </a:pPr>
            <a:r>
              <a:rPr sz="2400" b="1" spc="-185" dirty="0">
                <a:latin typeface="Arial"/>
                <a:cs typeface="Arial"/>
              </a:rPr>
              <a:t>T</a:t>
            </a:r>
            <a:r>
              <a:rPr sz="2400" b="1" dirty="0">
                <a:latin typeface="Arial"/>
                <a:cs typeface="Arial"/>
              </a:rPr>
              <a:t>ea</a:t>
            </a:r>
            <a:r>
              <a:rPr sz="2400" b="1" spc="-10" dirty="0">
                <a:latin typeface="Arial"/>
                <a:cs typeface="Arial"/>
              </a:rPr>
              <a:t>c</a:t>
            </a:r>
            <a:r>
              <a:rPr sz="2400" b="1" dirty="0">
                <a:latin typeface="Arial"/>
                <a:cs typeface="Arial"/>
              </a:rPr>
              <a:t>hers…</a:t>
            </a:r>
            <a:endParaRPr sz="2400" dirty="0">
              <a:latin typeface="Arial"/>
              <a:cs typeface="Arial"/>
            </a:endParaRPr>
          </a:p>
          <a:p>
            <a:pPr marL="469900" indent="-457200">
              <a:lnSpc>
                <a:spcPct val="100000"/>
              </a:lnSpc>
              <a:spcBef>
                <a:spcPts val="575"/>
              </a:spcBef>
              <a:buFont typeface="Arial"/>
              <a:buAutoNum type="arabicPeriod"/>
              <a:tabLst>
                <a:tab pos="470534" algn="l"/>
              </a:tabLst>
            </a:pPr>
            <a:r>
              <a:rPr sz="2400" spc="-5" dirty="0">
                <a:latin typeface="Arial"/>
                <a:cs typeface="Arial"/>
              </a:rPr>
              <a:t>A</a:t>
            </a:r>
            <a:r>
              <a:rPr sz="2400" dirty="0">
                <a:latin typeface="Arial"/>
                <a:cs typeface="Arial"/>
              </a:rPr>
              <a:t>re co</a:t>
            </a:r>
            <a:r>
              <a:rPr sz="2400" spc="5" dirty="0">
                <a:latin typeface="Arial"/>
                <a:cs typeface="Arial"/>
              </a:rPr>
              <a:t>m</a:t>
            </a:r>
            <a:r>
              <a:rPr sz="2400" dirty="0">
                <a:latin typeface="Arial"/>
                <a:cs typeface="Arial"/>
              </a:rPr>
              <a:t>mit</a:t>
            </a:r>
            <a:r>
              <a:rPr sz="2400" spc="5" dirty="0">
                <a:latin typeface="Arial"/>
                <a:cs typeface="Arial"/>
              </a:rPr>
              <a:t>t</a:t>
            </a:r>
            <a:r>
              <a:rPr sz="2400" dirty="0">
                <a:latin typeface="Arial"/>
                <a:cs typeface="Arial"/>
              </a:rPr>
              <a:t>ed</a:t>
            </a:r>
            <a:r>
              <a:rPr sz="2400" spc="-15" dirty="0">
                <a:latin typeface="Arial"/>
                <a:cs typeface="Arial"/>
              </a:rPr>
              <a:t> </a:t>
            </a:r>
            <a:r>
              <a:rPr sz="2400" dirty="0">
                <a:latin typeface="Arial"/>
                <a:cs typeface="Arial"/>
              </a:rPr>
              <a:t>to stud</a:t>
            </a:r>
            <a:r>
              <a:rPr sz="2400" spc="-10" dirty="0">
                <a:latin typeface="Arial"/>
                <a:cs typeface="Arial"/>
              </a:rPr>
              <a:t>e</a:t>
            </a:r>
            <a:r>
              <a:rPr sz="2400" dirty="0">
                <a:latin typeface="Arial"/>
                <a:cs typeface="Arial"/>
              </a:rPr>
              <a:t>nts </a:t>
            </a:r>
            <a:r>
              <a:rPr sz="2400" spc="-10" dirty="0">
                <a:latin typeface="Arial"/>
                <a:cs typeface="Arial"/>
              </a:rPr>
              <a:t>a</a:t>
            </a:r>
            <a:r>
              <a:rPr sz="2400" dirty="0">
                <a:latin typeface="Arial"/>
                <a:cs typeface="Arial"/>
              </a:rPr>
              <a:t>nd</a:t>
            </a:r>
            <a:r>
              <a:rPr sz="2400" spc="5" dirty="0">
                <a:latin typeface="Arial"/>
                <a:cs typeface="Arial"/>
              </a:rPr>
              <a:t> </a:t>
            </a:r>
            <a:r>
              <a:rPr sz="2400" dirty="0">
                <a:latin typeface="Arial"/>
                <a:cs typeface="Arial"/>
              </a:rPr>
              <a:t>their learn</a:t>
            </a:r>
            <a:r>
              <a:rPr sz="2400" spc="-10" dirty="0">
                <a:latin typeface="Arial"/>
                <a:cs typeface="Arial"/>
              </a:rPr>
              <a:t>i</a:t>
            </a:r>
            <a:r>
              <a:rPr sz="2400" dirty="0">
                <a:latin typeface="Arial"/>
                <a:cs typeface="Arial"/>
              </a:rPr>
              <a:t>ng.</a:t>
            </a:r>
          </a:p>
          <a:p>
            <a:pPr marL="469900" marR="394335" indent="-457200">
              <a:lnSpc>
                <a:spcPct val="100000"/>
              </a:lnSpc>
              <a:spcBef>
                <a:spcPts val="1175"/>
              </a:spcBef>
              <a:buFont typeface="Arial"/>
              <a:buAutoNum type="arabicPeriod"/>
              <a:tabLst>
                <a:tab pos="470534" algn="l"/>
              </a:tabLst>
            </a:pPr>
            <a:r>
              <a:rPr sz="2400" dirty="0">
                <a:latin typeface="Arial"/>
                <a:cs typeface="Arial"/>
              </a:rPr>
              <a:t>K</a:t>
            </a:r>
            <a:r>
              <a:rPr sz="2400" spc="-10" dirty="0">
                <a:latin typeface="Arial"/>
                <a:cs typeface="Arial"/>
              </a:rPr>
              <a:t>n</a:t>
            </a:r>
            <a:r>
              <a:rPr sz="2400" dirty="0">
                <a:latin typeface="Arial"/>
                <a:cs typeface="Arial"/>
              </a:rPr>
              <a:t>ow</a:t>
            </a:r>
            <a:r>
              <a:rPr sz="2400" spc="5" dirty="0">
                <a:latin typeface="Arial"/>
                <a:cs typeface="Arial"/>
              </a:rPr>
              <a:t> </a:t>
            </a:r>
            <a:r>
              <a:rPr sz="2400" dirty="0">
                <a:latin typeface="Arial"/>
                <a:cs typeface="Arial"/>
              </a:rPr>
              <a:t>the subjects they teach</a:t>
            </a:r>
            <a:r>
              <a:rPr sz="2400" spc="-10" dirty="0">
                <a:latin typeface="Arial"/>
                <a:cs typeface="Arial"/>
              </a:rPr>
              <a:t> </a:t>
            </a:r>
            <a:r>
              <a:rPr sz="2400" dirty="0">
                <a:latin typeface="Arial"/>
                <a:cs typeface="Arial"/>
              </a:rPr>
              <a:t>and</a:t>
            </a:r>
            <a:r>
              <a:rPr sz="2400" spc="5" dirty="0">
                <a:latin typeface="Arial"/>
                <a:cs typeface="Arial"/>
              </a:rPr>
              <a:t> </a:t>
            </a:r>
            <a:r>
              <a:rPr sz="2400" dirty="0">
                <a:latin typeface="Arial"/>
                <a:cs typeface="Arial"/>
              </a:rPr>
              <a:t>how to teach those subjects to stude</a:t>
            </a:r>
            <a:r>
              <a:rPr sz="2400" spc="-10" dirty="0">
                <a:latin typeface="Arial"/>
                <a:cs typeface="Arial"/>
              </a:rPr>
              <a:t>n</a:t>
            </a:r>
            <a:r>
              <a:rPr sz="2400" dirty="0">
                <a:latin typeface="Arial"/>
                <a:cs typeface="Arial"/>
              </a:rPr>
              <a:t>ts.</a:t>
            </a:r>
          </a:p>
          <a:p>
            <a:pPr marL="469900" marR="681355" indent="-457200">
              <a:lnSpc>
                <a:spcPct val="100000"/>
              </a:lnSpc>
              <a:spcBef>
                <a:spcPts val="1175"/>
              </a:spcBef>
              <a:buFont typeface="Arial"/>
              <a:buAutoNum type="arabicPeriod"/>
              <a:tabLst>
                <a:tab pos="470534" algn="l"/>
              </a:tabLst>
            </a:pPr>
            <a:r>
              <a:rPr sz="2400" dirty="0">
                <a:latin typeface="Arial"/>
                <a:cs typeface="Arial"/>
              </a:rPr>
              <a:t>Are respo</a:t>
            </a:r>
            <a:r>
              <a:rPr sz="2400" spc="-10" dirty="0">
                <a:latin typeface="Arial"/>
                <a:cs typeface="Arial"/>
              </a:rPr>
              <a:t>n</a:t>
            </a:r>
            <a:r>
              <a:rPr sz="2400" dirty="0">
                <a:latin typeface="Arial"/>
                <a:cs typeface="Arial"/>
              </a:rPr>
              <a:t>si</a:t>
            </a:r>
            <a:r>
              <a:rPr sz="2400" spc="-10" dirty="0">
                <a:latin typeface="Arial"/>
                <a:cs typeface="Arial"/>
              </a:rPr>
              <a:t>b</a:t>
            </a:r>
            <a:r>
              <a:rPr sz="2400" dirty="0">
                <a:latin typeface="Arial"/>
                <a:cs typeface="Arial"/>
              </a:rPr>
              <a:t>le</a:t>
            </a:r>
            <a:r>
              <a:rPr sz="2400" spc="30" dirty="0">
                <a:latin typeface="Arial"/>
                <a:cs typeface="Arial"/>
              </a:rPr>
              <a:t> </a:t>
            </a:r>
            <a:r>
              <a:rPr sz="2400" dirty="0">
                <a:latin typeface="Arial"/>
                <a:cs typeface="Arial"/>
              </a:rPr>
              <a:t>for</a:t>
            </a:r>
            <a:r>
              <a:rPr sz="2400" spc="-15" dirty="0">
                <a:latin typeface="Arial"/>
                <a:cs typeface="Arial"/>
              </a:rPr>
              <a:t> </a:t>
            </a:r>
            <a:r>
              <a:rPr sz="2400" dirty="0">
                <a:latin typeface="Arial"/>
                <a:cs typeface="Arial"/>
              </a:rPr>
              <a:t>manag</a:t>
            </a:r>
            <a:r>
              <a:rPr sz="2400" spc="-10" dirty="0">
                <a:latin typeface="Arial"/>
                <a:cs typeface="Arial"/>
              </a:rPr>
              <a:t>i</a:t>
            </a:r>
            <a:r>
              <a:rPr sz="2400" dirty="0">
                <a:latin typeface="Arial"/>
                <a:cs typeface="Arial"/>
              </a:rPr>
              <a:t>ng</a:t>
            </a:r>
            <a:r>
              <a:rPr sz="2400" spc="30" dirty="0">
                <a:latin typeface="Arial"/>
                <a:cs typeface="Arial"/>
              </a:rPr>
              <a:t> </a:t>
            </a:r>
            <a:r>
              <a:rPr sz="2400" dirty="0">
                <a:latin typeface="Arial"/>
                <a:cs typeface="Arial"/>
              </a:rPr>
              <a:t>and</a:t>
            </a:r>
            <a:r>
              <a:rPr sz="2400" spc="-10" dirty="0">
                <a:latin typeface="Arial"/>
                <a:cs typeface="Arial"/>
              </a:rPr>
              <a:t> </a:t>
            </a:r>
            <a:r>
              <a:rPr sz="2400" spc="5" dirty="0">
                <a:latin typeface="Arial"/>
                <a:cs typeface="Arial"/>
              </a:rPr>
              <a:t>m</a:t>
            </a:r>
            <a:r>
              <a:rPr sz="2400" dirty="0">
                <a:latin typeface="Arial"/>
                <a:cs typeface="Arial"/>
              </a:rPr>
              <a:t>on</a:t>
            </a:r>
            <a:r>
              <a:rPr sz="2400" spc="-10" dirty="0">
                <a:latin typeface="Arial"/>
                <a:cs typeface="Arial"/>
              </a:rPr>
              <a:t>i</a:t>
            </a:r>
            <a:r>
              <a:rPr sz="2400" dirty="0">
                <a:latin typeface="Arial"/>
                <a:cs typeface="Arial"/>
              </a:rPr>
              <a:t>tori</a:t>
            </a:r>
            <a:r>
              <a:rPr sz="2400" spc="-10" dirty="0">
                <a:latin typeface="Arial"/>
                <a:cs typeface="Arial"/>
              </a:rPr>
              <a:t>n</a:t>
            </a:r>
            <a:r>
              <a:rPr sz="2400" dirty="0">
                <a:latin typeface="Arial"/>
                <a:cs typeface="Arial"/>
              </a:rPr>
              <a:t>g student </a:t>
            </a:r>
            <a:r>
              <a:rPr sz="2400" spc="-15" dirty="0">
                <a:latin typeface="Arial"/>
                <a:cs typeface="Arial"/>
              </a:rPr>
              <a:t>l</a:t>
            </a:r>
            <a:r>
              <a:rPr sz="2400" dirty="0">
                <a:latin typeface="Arial"/>
                <a:cs typeface="Arial"/>
              </a:rPr>
              <a:t>earn</a:t>
            </a:r>
            <a:r>
              <a:rPr sz="2400" spc="-10" dirty="0">
                <a:latin typeface="Arial"/>
                <a:cs typeface="Arial"/>
              </a:rPr>
              <a:t>i</a:t>
            </a:r>
            <a:r>
              <a:rPr sz="2400" dirty="0">
                <a:latin typeface="Arial"/>
                <a:cs typeface="Arial"/>
              </a:rPr>
              <a:t>ng.</a:t>
            </a:r>
          </a:p>
          <a:p>
            <a:pPr marL="469900" marR="5080" indent="-457200">
              <a:lnSpc>
                <a:spcPct val="100000"/>
              </a:lnSpc>
              <a:spcBef>
                <a:spcPts val="1175"/>
              </a:spcBef>
              <a:buFont typeface="Arial"/>
              <a:buAutoNum type="arabicPeriod"/>
              <a:tabLst>
                <a:tab pos="470534" algn="l"/>
              </a:tabLst>
            </a:pPr>
            <a:r>
              <a:rPr sz="2400" dirty="0">
                <a:latin typeface="Arial"/>
                <a:cs typeface="Arial"/>
              </a:rPr>
              <a:t>Th</a:t>
            </a:r>
            <a:r>
              <a:rPr sz="2400" spc="-10" dirty="0">
                <a:latin typeface="Arial"/>
                <a:cs typeface="Arial"/>
              </a:rPr>
              <a:t>i</a:t>
            </a:r>
            <a:r>
              <a:rPr sz="2400" dirty="0">
                <a:latin typeface="Arial"/>
                <a:cs typeface="Arial"/>
              </a:rPr>
              <a:t>nk</a:t>
            </a:r>
            <a:r>
              <a:rPr sz="2400" spc="10" dirty="0">
                <a:latin typeface="Arial"/>
                <a:cs typeface="Arial"/>
              </a:rPr>
              <a:t> </a:t>
            </a:r>
            <a:r>
              <a:rPr sz="2400" dirty="0">
                <a:latin typeface="Arial"/>
                <a:cs typeface="Arial"/>
              </a:rPr>
              <a:t>systematica</a:t>
            </a:r>
            <a:r>
              <a:rPr sz="2400" spc="-10" dirty="0">
                <a:latin typeface="Arial"/>
                <a:cs typeface="Arial"/>
              </a:rPr>
              <a:t>l</a:t>
            </a:r>
            <a:r>
              <a:rPr sz="2400" dirty="0">
                <a:latin typeface="Arial"/>
                <a:cs typeface="Arial"/>
              </a:rPr>
              <a:t>ly</a:t>
            </a:r>
            <a:r>
              <a:rPr sz="2400" spc="5" dirty="0">
                <a:latin typeface="Arial"/>
                <a:cs typeface="Arial"/>
              </a:rPr>
              <a:t> </a:t>
            </a:r>
            <a:r>
              <a:rPr sz="2400" dirty="0">
                <a:latin typeface="Arial"/>
                <a:cs typeface="Arial"/>
              </a:rPr>
              <a:t>ab</a:t>
            </a:r>
            <a:r>
              <a:rPr sz="2400" spc="-10" dirty="0">
                <a:latin typeface="Arial"/>
                <a:cs typeface="Arial"/>
              </a:rPr>
              <a:t>o</a:t>
            </a:r>
            <a:r>
              <a:rPr sz="2400" dirty="0">
                <a:latin typeface="Arial"/>
                <a:cs typeface="Arial"/>
              </a:rPr>
              <a:t>ut their practice and</a:t>
            </a:r>
            <a:r>
              <a:rPr sz="2400" spc="5"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 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e</a:t>
            </a:r>
            <a:r>
              <a:rPr sz="2400" spc="-15" dirty="0">
                <a:latin typeface="Arial"/>
                <a:cs typeface="Arial"/>
              </a:rPr>
              <a:t>x</a:t>
            </a:r>
            <a:r>
              <a:rPr sz="2400" dirty="0">
                <a:latin typeface="Arial"/>
                <a:cs typeface="Arial"/>
              </a:rPr>
              <a:t>peri</a:t>
            </a:r>
            <a:r>
              <a:rPr sz="2400" spc="-10" dirty="0">
                <a:latin typeface="Arial"/>
                <a:cs typeface="Arial"/>
              </a:rPr>
              <a:t>e</a:t>
            </a:r>
            <a:r>
              <a:rPr sz="2400" dirty="0">
                <a:latin typeface="Arial"/>
                <a:cs typeface="Arial"/>
              </a:rPr>
              <a:t>nce.</a:t>
            </a:r>
          </a:p>
          <a:p>
            <a:pPr marL="469900" indent="-457200">
              <a:lnSpc>
                <a:spcPct val="100000"/>
              </a:lnSpc>
              <a:spcBef>
                <a:spcPts val="1175"/>
              </a:spcBef>
              <a:buFont typeface="Arial"/>
              <a:buAutoNum type="arabicPeriod"/>
              <a:tabLst>
                <a:tab pos="470534" algn="l"/>
              </a:tabLst>
            </a:pPr>
            <a:r>
              <a:rPr sz="2400" dirty="0">
                <a:latin typeface="Arial"/>
                <a:cs typeface="Arial"/>
              </a:rPr>
              <a:t>Are members of</a:t>
            </a:r>
            <a:r>
              <a:rPr sz="2400" spc="-1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arni</a:t>
            </a:r>
            <a:r>
              <a:rPr sz="2400" spc="-10" dirty="0">
                <a:latin typeface="Arial"/>
                <a:cs typeface="Arial"/>
              </a:rPr>
              <a:t>n</a:t>
            </a:r>
            <a:r>
              <a:rPr sz="2400" dirty="0">
                <a:latin typeface="Arial"/>
                <a:cs typeface="Arial"/>
              </a:rPr>
              <a:t>g</a:t>
            </a:r>
            <a:r>
              <a:rPr sz="2400" spc="35" dirty="0">
                <a:latin typeface="Arial"/>
                <a:cs typeface="Arial"/>
              </a:rPr>
              <a:t> </a:t>
            </a:r>
            <a:r>
              <a:rPr sz="2400" dirty="0">
                <a:latin typeface="Arial"/>
                <a:cs typeface="Arial"/>
              </a:rPr>
              <a:t>commun</a:t>
            </a:r>
            <a:r>
              <a:rPr sz="2400" spc="-10" dirty="0">
                <a:latin typeface="Arial"/>
                <a:cs typeface="Arial"/>
              </a:rPr>
              <a:t>i</a:t>
            </a:r>
            <a:r>
              <a:rPr sz="2400" dirty="0">
                <a:latin typeface="Arial"/>
                <a:cs typeface="Arial"/>
              </a:rPr>
              <a:t>ties.</a:t>
            </a:r>
          </a:p>
        </p:txBody>
      </p:sp>
      <p:sp>
        <p:nvSpPr>
          <p:cNvPr id="3" name="Text Placeholder 2"/>
          <p:cNvSpPr>
            <a:spLocks noGrp="1"/>
          </p:cNvSpPr>
          <p:nvPr>
            <p:ph type="body" sz="quarter" idx="10"/>
          </p:nvPr>
        </p:nvSpPr>
        <p:spPr/>
        <p:txBody>
          <a:bodyPr>
            <a:normAutofit fontScale="77500" lnSpcReduction="20000"/>
          </a:bodyPr>
          <a:lstStyle/>
          <a:p>
            <a:r>
              <a:rPr lang="en-US" dirty="0" smtClean="0"/>
              <a:t>All the standards are anchored back to one of the Five Core Propositions</a:t>
            </a:r>
            <a:endParaRPr lang="en-US" dirty="0"/>
          </a:p>
        </p:txBody>
      </p:sp>
    </p:spTree>
    <p:extLst>
      <p:ext uri="{BB962C8B-B14F-4D97-AF65-F5344CB8AC3E}">
        <p14:creationId xmlns:p14="http://schemas.microsoft.com/office/powerpoint/2010/main" val="1745358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Teachers Should Know and Be Able to Do</a:t>
            </a:r>
          </a:p>
          <a:p>
            <a:endParaRPr lang="en-US" dirty="0"/>
          </a:p>
          <a:p>
            <a:r>
              <a:rPr lang="en-US" dirty="0">
                <a:hlinkClick r:id="rId2"/>
              </a:rPr>
              <a:t>http://accomplishedteacher.org/introduction</a:t>
            </a:r>
            <a:r>
              <a:rPr lang="en-US" dirty="0" smtClean="0">
                <a:hlinkClick r:id="rId2"/>
              </a:rPr>
              <a:t>/</a:t>
            </a:r>
            <a:endParaRPr lang="en-US" dirty="0" smtClean="0"/>
          </a:p>
          <a:p>
            <a:endParaRPr lang="en-US" dirty="0"/>
          </a:p>
        </p:txBody>
      </p:sp>
      <p:sp>
        <p:nvSpPr>
          <p:cNvPr id="3" name="Text Placeholder 2"/>
          <p:cNvSpPr>
            <a:spLocks noGrp="1"/>
          </p:cNvSpPr>
          <p:nvPr>
            <p:ph type="body" sz="quarter" idx="10"/>
          </p:nvPr>
        </p:nvSpPr>
        <p:spPr/>
        <p:txBody>
          <a:bodyPr/>
          <a:lstStyle/>
          <a:p>
            <a:r>
              <a:rPr lang="en-US" dirty="0" smtClean="0"/>
              <a:t>Accomplished Teacher </a:t>
            </a:r>
            <a:endParaRPr lang="en-US" dirty="0"/>
          </a:p>
        </p:txBody>
      </p:sp>
    </p:spTree>
    <p:extLst>
      <p:ext uri="{BB962C8B-B14F-4D97-AF65-F5344CB8AC3E}">
        <p14:creationId xmlns:p14="http://schemas.microsoft.com/office/powerpoint/2010/main" val="22605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84" y="1556214"/>
            <a:ext cx="3030281" cy="1969770"/>
          </a:xfrm>
        </p:spPr>
        <p:txBody>
          <a:bodyPr>
            <a:normAutofit fontScale="90000"/>
          </a:bodyPr>
          <a:lstStyle/>
          <a:p>
            <a:r>
              <a:rPr lang="en-US" b="1" dirty="0"/>
              <a:t>Part </a:t>
            </a:r>
            <a:r>
              <a:rPr lang="en-US" b="1" dirty="0" smtClean="0"/>
              <a:t>III:</a:t>
            </a:r>
            <a:r>
              <a:rPr lang="en-US" b="1" dirty="0"/>
              <a:t/>
            </a:r>
            <a:br>
              <a:rPr lang="en-US" b="1" dirty="0"/>
            </a:br>
            <a:r>
              <a:rPr lang="en-US" b="1" dirty="0"/>
              <a:t/>
            </a:r>
            <a:br>
              <a:rPr lang="en-US" b="1" dirty="0"/>
            </a:br>
            <a:r>
              <a:rPr lang="en-US" b="1" dirty="0" smtClean="0"/>
              <a:t>How Can We </a:t>
            </a:r>
            <a:br>
              <a:rPr lang="en-US" b="1" dirty="0" smtClean="0"/>
            </a:br>
            <a:r>
              <a:rPr lang="en-US" b="1" dirty="0" smtClean="0"/>
              <a:t>Help You? </a:t>
            </a:r>
            <a:endParaRPr lang="en-US" dirty="0"/>
          </a:p>
        </p:txBody>
      </p:sp>
      <p:pic>
        <p:nvPicPr>
          <p:cNvPr id="4" name="Picture 3" descr="WCTP-Logo-Ne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2093" y="700642"/>
            <a:ext cx="4882896" cy="4882896"/>
          </a:xfrm>
          <a:prstGeom prst="rect">
            <a:avLst/>
          </a:prstGeom>
        </p:spPr>
      </p:pic>
    </p:spTree>
    <p:extLst>
      <p:ext uri="{BB962C8B-B14F-4D97-AF65-F5344CB8AC3E}">
        <p14:creationId xmlns:p14="http://schemas.microsoft.com/office/powerpoint/2010/main" val="288857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1412557"/>
            <a:ext cx="7772400" cy="492443"/>
          </a:xfrm>
        </p:spPr>
        <p:txBody>
          <a:bodyPr>
            <a:normAutofit fontScale="90000"/>
          </a:bodyPr>
          <a:lstStyle/>
          <a:p>
            <a:r>
              <a:rPr lang="en-US" dirty="0" smtClean="0"/>
              <a:t>How do we do?</a:t>
            </a:r>
            <a:endParaRPr lang="en-US" dirty="0"/>
          </a:p>
        </p:txBody>
      </p:sp>
      <p:sp>
        <p:nvSpPr>
          <p:cNvPr id="3" name="Subtitle 2"/>
          <p:cNvSpPr>
            <a:spLocks noGrp="1"/>
          </p:cNvSpPr>
          <p:nvPr>
            <p:ph type="subTitle" idx="1"/>
          </p:nvPr>
        </p:nvSpPr>
        <p:spPr>
          <a:xfrm>
            <a:off x="1293813" y="2224378"/>
            <a:ext cx="6400800" cy="3047630"/>
          </a:xfrm>
        </p:spPr>
        <p:txBody>
          <a:bodyPr>
            <a:normAutofit fontScale="85000" lnSpcReduction="20000"/>
          </a:bodyPr>
          <a:lstStyle/>
          <a:p>
            <a:pPr marL="342900" indent="-342900" algn="l">
              <a:buFont typeface="Arial"/>
              <a:buChar char="•"/>
            </a:pPr>
            <a:r>
              <a:rPr lang="en-US" dirty="0" smtClean="0"/>
              <a:t>Over 50% </a:t>
            </a:r>
            <a:r>
              <a:rPr lang="en-US" dirty="0" smtClean="0"/>
              <a:t>of newly certified NBCTs in MS participated in our program.</a:t>
            </a:r>
          </a:p>
          <a:p>
            <a:pPr marL="342900" indent="-342900" algn="l">
              <a:buFont typeface="Arial"/>
              <a:buChar char="•"/>
            </a:pPr>
            <a:r>
              <a:rPr lang="en-US" dirty="0" smtClean="0"/>
              <a:t>70% of our candidates certified on the first attempt.</a:t>
            </a:r>
          </a:p>
          <a:p>
            <a:pPr marL="342900" indent="-342900" algn="l">
              <a:buFont typeface="Arial"/>
              <a:buChar char="•"/>
            </a:pPr>
            <a:r>
              <a:rPr lang="en-US" dirty="0" smtClean="0"/>
              <a:t>Nationally only 45% of candidates certify on the first attempt.</a:t>
            </a:r>
          </a:p>
          <a:p>
            <a:pPr marL="342900" indent="-342900" algn="l">
              <a:buFont typeface="Arial"/>
              <a:buChar char="•"/>
            </a:pPr>
            <a:r>
              <a:rPr lang="en-US" dirty="0" smtClean="0"/>
              <a:t>12.55% of MS teachers are Nationally Board Certified (4</a:t>
            </a:r>
            <a:r>
              <a:rPr lang="en-US" baseline="30000" dirty="0" smtClean="0"/>
              <a:t>th</a:t>
            </a:r>
            <a:r>
              <a:rPr lang="en-US" dirty="0" smtClean="0"/>
              <a:t> Nationally)</a:t>
            </a:r>
            <a:endParaRPr lang="en-US" dirty="0"/>
          </a:p>
        </p:txBody>
      </p:sp>
    </p:spTree>
    <p:extLst>
      <p:ext uri="{BB962C8B-B14F-4D97-AF65-F5344CB8AC3E}">
        <p14:creationId xmlns:p14="http://schemas.microsoft.com/office/powerpoint/2010/main" val="3813370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1477328"/>
          </a:xfrm>
        </p:spPr>
        <p:txBody>
          <a:bodyPr>
            <a:normAutofit fontScale="90000"/>
          </a:bodyPr>
          <a:lstStyle/>
          <a:p>
            <a:r>
              <a:rPr lang="en-US" dirty="0" smtClean="0"/>
              <a:t>The World Class Teaching Program is Candidate Support Program for Teachers Who </a:t>
            </a:r>
            <a:r>
              <a:rPr lang="en-US" dirty="0"/>
              <a:t>A</a:t>
            </a:r>
            <a:r>
              <a:rPr lang="en-US" dirty="0" smtClean="0"/>
              <a:t>re Going through the National Board Process.</a:t>
            </a:r>
            <a:endParaRPr lang="en-US" dirty="0"/>
          </a:p>
        </p:txBody>
      </p:sp>
      <p:sp>
        <p:nvSpPr>
          <p:cNvPr id="3" name="Text Placeholder 2"/>
          <p:cNvSpPr>
            <a:spLocks noGrp="1"/>
          </p:cNvSpPr>
          <p:nvPr>
            <p:ph idx="1"/>
          </p:nvPr>
        </p:nvSpPr>
        <p:spPr>
          <a:xfrm>
            <a:off x="887069" y="2145936"/>
            <a:ext cx="7369860" cy="4616648"/>
          </a:xfrm>
        </p:spPr>
        <p:txBody>
          <a:bodyPr>
            <a:normAutofit fontScale="92500"/>
          </a:bodyPr>
          <a:lstStyle/>
          <a:p>
            <a:r>
              <a:rPr lang="en-US" sz="2000" dirty="0" smtClean="0"/>
              <a:t>We…</a:t>
            </a:r>
          </a:p>
          <a:p>
            <a:pPr marL="342900" indent="-342900">
              <a:buFont typeface="Arial"/>
              <a:buChar char="•"/>
            </a:pPr>
            <a:r>
              <a:rPr lang="en-US" sz="2000" dirty="0" smtClean="0"/>
              <a:t>Provide Summer Standard Workshops to help you get a head start and a good understanding of the certification process</a:t>
            </a:r>
          </a:p>
          <a:p>
            <a:pPr marL="342900" indent="-342900">
              <a:buFont typeface="Arial"/>
              <a:buChar char="•"/>
            </a:pPr>
            <a:r>
              <a:rPr lang="en-US" sz="2000" dirty="0" smtClean="0"/>
              <a:t>Provide a mentor, an NBCT in your certificate area.</a:t>
            </a:r>
          </a:p>
          <a:p>
            <a:pPr marL="342900" indent="-342900">
              <a:buFont typeface="Arial"/>
              <a:buChar char="•"/>
            </a:pPr>
            <a:r>
              <a:rPr lang="en-US" sz="2000" dirty="0" smtClean="0"/>
              <a:t>Provide access to our online step-by-step, self-passed Blackboard candidate support course, WCTP </a:t>
            </a:r>
            <a:r>
              <a:rPr lang="en-US" sz="2000" dirty="0" smtClean="0"/>
              <a:t>601 and bi-weekly online Zoom meetings</a:t>
            </a:r>
            <a:endParaRPr lang="en-US" sz="2000" dirty="0" smtClean="0"/>
          </a:p>
          <a:p>
            <a:pPr marL="342900" indent="-342900">
              <a:buFont typeface="Arial"/>
              <a:buChar char="•"/>
            </a:pPr>
            <a:r>
              <a:rPr lang="en-US" sz="2000" dirty="0" smtClean="0"/>
              <a:t>Embed specific professional development into the mentoring process</a:t>
            </a:r>
          </a:p>
          <a:p>
            <a:pPr marL="342900" indent="-342900">
              <a:buFont typeface="Arial"/>
              <a:buChar char="•"/>
            </a:pPr>
            <a:r>
              <a:rPr lang="en-US" sz="2000" dirty="0" smtClean="0"/>
              <a:t>Offer CEUs for all workshops and participating in mentoring</a:t>
            </a:r>
          </a:p>
          <a:p>
            <a:pPr marL="342900" indent="-342900">
              <a:buFont typeface="Arial"/>
              <a:buChar char="•"/>
            </a:pPr>
            <a:r>
              <a:rPr lang="en-US" sz="2000" dirty="0" smtClean="0"/>
              <a:t>Have a spring Super Saturday event that helps you successfully finish</a:t>
            </a:r>
          </a:p>
          <a:p>
            <a:pPr marL="342900" indent="-342900">
              <a:buFont typeface="Arial"/>
              <a:buChar char="•"/>
            </a:pPr>
            <a:r>
              <a:rPr lang="en-US" sz="2000" dirty="0" smtClean="0"/>
              <a:t>Recognize all newly certified NBCTs at an annual Pinning Ceremony</a:t>
            </a:r>
          </a:p>
          <a:p>
            <a:pPr marL="342900" indent="-342900">
              <a:buFont typeface="Arial"/>
              <a:buChar char="•"/>
            </a:pPr>
            <a:r>
              <a:rPr lang="en-US" sz="2000" dirty="0" smtClean="0"/>
              <a:t>Annual enrollment fee of $100</a:t>
            </a:r>
            <a:endParaRPr lang="en-US" sz="2000" dirty="0"/>
          </a:p>
        </p:txBody>
      </p:sp>
    </p:spTree>
    <p:extLst>
      <p:ext uri="{BB962C8B-B14F-4D97-AF65-F5344CB8AC3E}">
        <p14:creationId xmlns:p14="http://schemas.microsoft.com/office/powerpoint/2010/main" val="4245130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1154019"/>
            <a:ext cx="8741460" cy="2708434"/>
          </a:xfrm>
        </p:spPr>
        <p:txBody>
          <a:bodyPr>
            <a:normAutofit fontScale="90000"/>
          </a:bodyPr>
          <a:lstStyle/>
          <a:p>
            <a:pPr algn="ctr"/>
            <a:r>
              <a:rPr lang="en-US" dirty="0" smtClean="0"/>
              <a:t>If you know you want to pursue National Boards, but do not meet the </a:t>
            </a:r>
            <a:r>
              <a:rPr lang="en-US" i="1" dirty="0"/>
              <a:t>Eligibility </a:t>
            </a:r>
            <a:r>
              <a:rPr lang="en-US" i="1" dirty="0" smtClean="0"/>
              <a:t>Prerequisites </a:t>
            </a:r>
            <a:r>
              <a:rPr lang="en-US" dirty="0" smtClean="0"/>
              <a:t>yet.</a:t>
            </a:r>
            <a:r>
              <a:rPr lang="en-US" dirty="0"/>
              <a:t/>
            </a:r>
            <a:br>
              <a:rPr lang="en-US" dirty="0"/>
            </a:br>
            <a:r>
              <a:rPr lang="en-US" dirty="0" smtClean="0"/>
              <a:t/>
            </a:r>
            <a:br>
              <a:rPr lang="en-US" dirty="0" smtClean="0"/>
            </a:br>
            <a:r>
              <a:rPr lang="en-US" dirty="0"/>
              <a:t/>
            </a:r>
            <a:br>
              <a:rPr lang="en-US" dirty="0"/>
            </a:br>
            <a:r>
              <a:rPr lang="en-US" sz="4800" b="1" dirty="0" smtClean="0">
                <a:solidFill>
                  <a:srgbClr val="0000FF"/>
                </a:solidFill>
              </a:rPr>
              <a:t>GET </a:t>
            </a:r>
            <a:r>
              <a:rPr lang="en-US" sz="4800" b="1" dirty="0" smtClean="0">
                <a:solidFill>
                  <a:srgbClr val="0000FF"/>
                </a:solidFill>
              </a:rPr>
              <a:t>READY!</a:t>
            </a:r>
            <a:endParaRPr lang="en-US" sz="4800" b="1" dirty="0">
              <a:solidFill>
                <a:srgbClr val="0000FF"/>
              </a:solidFill>
            </a:endParaRPr>
          </a:p>
        </p:txBody>
      </p:sp>
    </p:spTree>
    <p:extLst>
      <p:ext uri="{BB962C8B-B14F-4D97-AF65-F5344CB8AC3E}">
        <p14:creationId xmlns:p14="http://schemas.microsoft.com/office/powerpoint/2010/main" val="3273920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7069" y="1696751"/>
            <a:ext cx="7369860" cy="4678204"/>
          </a:xfrm>
        </p:spPr>
        <p:txBody>
          <a:bodyPr/>
          <a:lstStyle/>
          <a:p>
            <a:pPr marL="342900" indent="-342900">
              <a:buFont typeface="Arial"/>
              <a:buChar char="•"/>
            </a:pPr>
            <a:r>
              <a:rPr lang="en-US" sz="4000" dirty="0" smtClean="0"/>
              <a:t>Download </a:t>
            </a:r>
            <a:r>
              <a:rPr lang="en-US" sz="4000" dirty="0"/>
              <a:t>your standards</a:t>
            </a:r>
          </a:p>
          <a:p>
            <a:pPr marL="342900" indent="-342900">
              <a:buFont typeface="Arial"/>
              <a:buChar char="•"/>
            </a:pPr>
            <a:r>
              <a:rPr lang="en-US" sz="4000" dirty="0"/>
              <a:t>Highlight what you do NOT do</a:t>
            </a:r>
          </a:p>
          <a:p>
            <a:pPr marL="342900" indent="-342900">
              <a:buFont typeface="Arial"/>
              <a:buChar char="•"/>
            </a:pPr>
            <a:r>
              <a:rPr lang="en-US" sz="4000" dirty="0">
                <a:solidFill>
                  <a:srgbClr val="FF0000"/>
                </a:solidFill>
              </a:rPr>
              <a:t>The standards provide EXAMPLES of an accomplished </a:t>
            </a:r>
            <a:r>
              <a:rPr lang="en-US" sz="4000" dirty="0" smtClean="0">
                <a:solidFill>
                  <a:srgbClr val="FF0000"/>
                </a:solidFill>
              </a:rPr>
              <a:t>teacher, which is great for a new teachers </a:t>
            </a:r>
            <a:r>
              <a:rPr lang="en-US" sz="4000" u="sng" dirty="0" smtClean="0">
                <a:solidFill>
                  <a:srgbClr val="FF0000"/>
                </a:solidFill>
              </a:rPr>
              <a:t>and</a:t>
            </a:r>
            <a:r>
              <a:rPr lang="en-US" sz="4000" dirty="0" smtClean="0">
                <a:solidFill>
                  <a:srgbClr val="FF0000"/>
                </a:solidFill>
              </a:rPr>
              <a:t> experienced teachers!</a:t>
            </a:r>
            <a:endParaRPr lang="en-US" sz="4000" dirty="0">
              <a:solidFill>
                <a:srgbClr val="FF0000"/>
              </a:solidFill>
            </a:endParaRPr>
          </a:p>
          <a:p>
            <a:endParaRPr lang="en-US" dirty="0"/>
          </a:p>
        </p:txBody>
      </p:sp>
    </p:spTree>
    <p:extLst>
      <p:ext uri="{BB962C8B-B14F-4D97-AF65-F5344CB8AC3E}">
        <p14:creationId xmlns:p14="http://schemas.microsoft.com/office/powerpoint/2010/main" val="2534561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87069" y="1696751"/>
            <a:ext cx="7369860" cy="4062650"/>
          </a:xfrm>
        </p:spPr>
        <p:txBody>
          <a:bodyPr/>
          <a:lstStyle/>
          <a:p>
            <a:pPr marL="342900" indent="-342900">
              <a:buFont typeface="Arial"/>
              <a:buChar char="•"/>
            </a:pPr>
            <a:r>
              <a:rPr lang="en-US" sz="4000" dirty="0"/>
              <a:t>Read through your components, check out what you will be asked to do</a:t>
            </a:r>
          </a:p>
          <a:p>
            <a:pPr marL="342900" indent="-342900">
              <a:buFont typeface="Arial"/>
              <a:buChar char="•"/>
            </a:pPr>
            <a:r>
              <a:rPr lang="en-US" sz="4000" dirty="0"/>
              <a:t>All of this material is available to you at no cost from the National Board</a:t>
            </a:r>
          </a:p>
          <a:p>
            <a:endParaRPr lang="en-US" dirty="0"/>
          </a:p>
        </p:txBody>
      </p:sp>
    </p:spTree>
    <p:extLst>
      <p:ext uri="{BB962C8B-B14F-4D97-AF65-F5344CB8AC3E}">
        <p14:creationId xmlns:p14="http://schemas.microsoft.com/office/powerpoint/2010/main" val="943276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984885"/>
          </a:xfrm>
        </p:spPr>
        <p:txBody>
          <a:bodyPr>
            <a:normAutofit fontScale="90000"/>
          </a:bodyPr>
          <a:lstStyle/>
          <a:p>
            <a:r>
              <a:rPr lang="en-US" dirty="0" smtClean="0"/>
              <a:t>If you have taught your three years and are ready to start the journey, what should you do?</a:t>
            </a:r>
            <a:endParaRPr lang="en-US" dirty="0"/>
          </a:p>
        </p:txBody>
      </p:sp>
      <p:sp>
        <p:nvSpPr>
          <p:cNvPr id="3" name="Text Placeholder 2"/>
          <p:cNvSpPr>
            <a:spLocks noGrp="1"/>
          </p:cNvSpPr>
          <p:nvPr>
            <p:ph idx="1"/>
          </p:nvPr>
        </p:nvSpPr>
        <p:spPr>
          <a:xfrm>
            <a:off x="201269" y="1588770"/>
            <a:ext cx="7369860" cy="615553"/>
          </a:xfrm>
        </p:spPr>
        <p:txBody>
          <a:bodyPr>
            <a:normAutofit fontScale="92500" lnSpcReduction="20000"/>
          </a:bodyPr>
          <a:lstStyle/>
          <a:p>
            <a:pPr marL="342900" indent="-342900">
              <a:buFont typeface="Arial"/>
              <a:buChar char="•"/>
            </a:pPr>
            <a:r>
              <a:rPr lang="en-US" sz="2000" dirty="0" smtClean="0"/>
              <a:t>Attend a Summer Standard Workshop</a:t>
            </a:r>
          </a:p>
          <a:p>
            <a:pPr marL="342900" indent="-342900">
              <a:buFont typeface="Arial"/>
              <a:buChar char="•"/>
            </a:pPr>
            <a:r>
              <a:rPr lang="en-US" sz="2000" dirty="0" smtClean="0"/>
              <a:t>Visit the WCTP website</a:t>
            </a:r>
            <a:endParaRPr lang="en-US" sz="2000" dirty="0"/>
          </a:p>
        </p:txBody>
      </p:sp>
      <p:pic>
        <p:nvPicPr>
          <p:cNvPr id="5" name="Picture 4" descr="Screen Shot 2018-04-23 at 2.27.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626" y="2204324"/>
            <a:ext cx="5044106" cy="4653676"/>
          </a:xfrm>
          <a:prstGeom prst="rect">
            <a:avLst/>
          </a:prstGeom>
        </p:spPr>
      </p:pic>
    </p:spTree>
    <p:extLst>
      <p:ext uri="{BB962C8B-B14F-4D97-AF65-F5344CB8AC3E}">
        <p14:creationId xmlns:p14="http://schemas.microsoft.com/office/powerpoint/2010/main" val="2788670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0718" y="940030"/>
            <a:ext cx="8240063" cy="984885"/>
          </a:xfrm>
        </p:spPr>
        <p:txBody>
          <a:bodyPr>
            <a:normAutofit fontScale="90000"/>
          </a:bodyPr>
          <a:lstStyle/>
          <a:p>
            <a:r>
              <a:rPr lang="en-US" dirty="0" smtClean="0"/>
              <a:t>Consider National </a:t>
            </a:r>
            <a:r>
              <a:rPr lang="en-US" dirty="0" smtClean="0"/>
              <a:t>Board </a:t>
            </a:r>
            <a:r>
              <a:rPr lang="en-US" dirty="0" smtClean="0"/>
              <a:t/>
            </a:r>
            <a:br>
              <a:rPr lang="en-US" dirty="0" smtClean="0"/>
            </a:br>
            <a:r>
              <a:rPr lang="en-US" dirty="0" smtClean="0"/>
              <a:t>Teacher </a:t>
            </a:r>
            <a:r>
              <a:rPr lang="en-US" dirty="0" smtClean="0"/>
              <a:t>Certification?</a:t>
            </a:r>
            <a:endParaRPr lang="en-US" dirty="0"/>
          </a:p>
        </p:txBody>
      </p:sp>
      <p:sp>
        <p:nvSpPr>
          <p:cNvPr id="3" name="Subtitle 2"/>
          <p:cNvSpPr>
            <a:spLocks noGrp="1"/>
          </p:cNvSpPr>
          <p:nvPr>
            <p:ph type="subTitle" idx="1"/>
          </p:nvPr>
        </p:nvSpPr>
        <p:spPr>
          <a:xfrm>
            <a:off x="1586133" y="2379610"/>
            <a:ext cx="6400800" cy="3047630"/>
          </a:xfrm>
        </p:spPr>
        <p:txBody>
          <a:bodyPr>
            <a:normAutofit fontScale="85000" lnSpcReduction="20000"/>
          </a:bodyPr>
          <a:lstStyle/>
          <a:p>
            <a:r>
              <a:rPr lang="en-US" dirty="0"/>
              <a:t>National Board Certification (NBC) is a </a:t>
            </a:r>
            <a:r>
              <a:rPr lang="en-US" b="1" dirty="0"/>
              <a:t>voluntary</a:t>
            </a:r>
            <a:r>
              <a:rPr lang="en-US" dirty="0"/>
              <a:t>, </a:t>
            </a:r>
            <a:r>
              <a:rPr lang="en-US" b="1" dirty="0"/>
              <a:t>advanced</a:t>
            </a:r>
            <a:r>
              <a:rPr lang="en-US" dirty="0"/>
              <a:t> teaching credential that goes beyond state licensure. NBC has national standards for what accomplished teachers should know and be able to do. The National Board certifies teachers who successfully complete its rigorous certification process.</a:t>
            </a:r>
          </a:p>
        </p:txBody>
      </p:sp>
    </p:spTree>
    <p:extLst>
      <p:ext uri="{BB962C8B-B14F-4D97-AF65-F5344CB8AC3E}">
        <p14:creationId xmlns:p14="http://schemas.microsoft.com/office/powerpoint/2010/main" val="4249365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Mentoring – Two Types</a:t>
            </a:r>
            <a:endParaRPr lang="en-US" dirty="0"/>
          </a:p>
        </p:txBody>
      </p:sp>
      <p:sp>
        <p:nvSpPr>
          <p:cNvPr id="3" name="Text Placeholder 2"/>
          <p:cNvSpPr>
            <a:spLocks noGrp="1"/>
          </p:cNvSpPr>
          <p:nvPr>
            <p:ph idx="1"/>
          </p:nvPr>
        </p:nvSpPr>
        <p:spPr>
          <a:xfrm>
            <a:off x="713894" y="1595738"/>
            <a:ext cx="7369860" cy="5232202"/>
          </a:xfrm>
        </p:spPr>
        <p:txBody>
          <a:bodyPr>
            <a:normAutofit lnSpcReduction="10000"/>
          </a:bodyPr>
          <a:lstStyle/>
          <a:p>
            <a:pPr marL="457200" lvl="0" indent="-457200">
              <a:buFont typeface="+mj-lt"/>
              <a:buAutoNum type="arabicPeriod"/>
            </a:pPr>
            <a:r>
              <a:rPr lang="en-US" sz="2000" b="1" dirty="0">
                <a:solidFill>
                  <a:srgbClr val="FF0000"/>
                </a:solidFill>
              </a:rPr>
              <a:t>Traditional, Face–to–</a:t>
            </a:r>
            <a:r>
              <a:rPr lang="en-US" sz="2000" b="1" dirty="0" smtClean="0">
                <a:solidFill>
                  <a:srgbClr val="FF0000"/>
                </a:solidFill>
              </a:rPr>
              <a:t>Face </a:t>
            </a:r>
            <a:r>
              <a:rPr lang="en-US" sz="2000" b="1" u="sng" dirty="0" smtClean="0">
                <a:solidFill>
                  <a:srgbClr val="FF0000"/>
                </a:solidFill>
              </a:rPr>
              <a:t>includes</a:t>
            </a:r>
            <a:r>
              <a:rPr lang="en-US" sz="2000" b="1" dirty="0" smtClean="0">
                <a:solidFill>
                  <a:srgbClr val="FF0000"/>
                </a:solidFill>
              </a:rPr>
              <a:t> placement in the WCTP 601 Self-paced Blackboard Course</a:t>
            </a:r>
            <a:endParaRPr lang="en-US" sz="2000" b="1" dirty="0">
              <a:solidFill>
                <a:srgbClr val="FF0000"/>
              </a:solidFill>
            </a:endParaRPr>
          </a:p>
          <a:p>
            <a:pPr lvl="0"/>
            <a:r>
              <a:rPr lang="en-US" sz="2000" dirty="0" smtClean="0"/>
              <a:t>      Meets </a:t>
            </a:r>
            <a:r>
              <a:rPr lang="en-US" sz="2000" dirty="0"/>
              <a:t>twice a month on Tuesdays from 5:00 to 7:00 p.m.</a:t>
            </a:r>
          </a:p>
          <a:p>
            <a:pPr lvl="0"/>
            <a:r>
              <a:rPr lang="en-US" sz="2000" dirty="0" smtClean="0"/>
              <a:t>      Available </a:t>
            </a:r>
            <a:r>
              <a:rPr lang="en-US" sz="2000" dirty="0"/>
              <a:t>at Tupelo, Oxford, </a:t>
            </a:r>
            <a:r>
              <a:rPr lang="en-US" sz="2000" dirty="0" err="1"/>
              <a:t>DeSoto</a:t>
            </a:r>
            <a:r>
              <a:rPr lang="en-US" sz="2000" dirty="0"/>
              <a:t>, and Grenada</a:t>
            </a:r>
          </a:p>
          <a:p>
            <a:r>
              <a:rPr lang="en-US" sz="2000" dirty="0"/>
              <a:t> </a:t>
            </a:r>
          </a:p>
          <a:p>
            <a:pPr marL="457200" indent="-457200">
              <a:buFontTx/>
              <a:buAutoNum type="arabicPeriod" startAt="2"/>
            </a:pPr>
            <a:r>
              <a:rPr lang="en-US" sz="2000" b="1" dirty="0" smtClean="0">
                <a:solidFill>
                  <a:srgbClr val="FF0000"/>
                </a:solidFill>
              </a:rPr>
              <a:t>WCTP 601 Self-paced Blackboard Course </a:t>
            </a:r>
            <a:br>
              <a:rPr lang="en-US" sz="2000" b="1" dirty="0" smtClean="0">
                <a:solidFill>
                  <a:srgbClr val="FF0000"/>
                </a:solidFill>
              </a:rPr>
            </a:br>
            <a:r>
              <a:rPr lang="en-US" sz="2000" dirty="0" smtClean="0"/>
              <a:t>Includes </a:t>
            </a:r>
            <a:r>
              <a:rPr lang="en-US" sz="2000" dirty="0"/>
              <a:t>modules for all four components, syllabus, </a:t>
            </a:r>
            <a:br>
              <a:rPr lang="en-US" sz="2000" dirty="0"/>
            </a:br>
            <a:r>
              <a:rPr lang="en-US" sz="2000" dirty="0" smtClean="0"/>
              <a:t>discussion </a:t>
            </a:r>
            <a:r>
              <a:rPr lang="en-US" sz="2000" dirty="0"/>
              <a:t>board, course outline, assignments will be</a:t>
            </a:r>
            <a:br>
              <a:rPr lang="en-US" sz="2000" dirty="0"/>
            </a:br>
            <a:r>
              <a:rPr lang="en-US" sz="2000" dirty="0" smtClean="0"/>
              <a:t>submitted </a:t>
            </a:r>
            <a:r>
              <a:rPr lang="en-US" sz="2000" dirty="0"/>
              <a:t>electronically to an NBCT mentor for </a:t>
            </a:r>
            <a:r>
              <a:rPr lang="en-US" sz="2000" dirty="0" smtClean="0"/>
              <a:t>feedback</a:t>
            </a:r>
            <a:endParaRPr lang="en-US" sz="2000" b="1" dirty="0" smtClean="0">
              <a:solidFill>
                <a:srgbClr val="FF0000"/>
              </a:solidFill>
            </a:endParaRPr>
          </a:p>
          <a:p>
            <a:pPr lvl="0"/>
            <a:r>
              <a:rPr lang="en-US" sz="2000" b="1" dirty="0">
                <a:solidFill>
                  <a:srgbClr val="FF0000"/>
                </a:solidFill>
              </a:rPr>
              <a:t> </a:t>
            </a:r>
            <a:r>
              <a:rPr lang="en-US" sz="2000" b="1" dirty="0" smtClean="0">
                <a:solidFill>
                  <a:srgbClr val="FF0000"/>
                </a:solidFill>
              </a:rPr>
              <a:t>     </a:t>
            </a:r>
            <a:r>
              <a:rPr lang="en-US" sz="2000" b="1" dirty="0" smtClean="0">
                <a:solidFill>
                  <a:srgbClr val="000000"/>
                </a:solidFill>
              </a:rPr>
              <a:t>Specifically designed for:  the busy teacher who is </a:t>
            </a:r>
            <a:br>
              <a:rPr lang="en-US" sz="2000" b="1" dirty="0" smtClean="0">
                <a:solidFill>
                  <a:srgbClr val="000000"/>
                </a:solidFill>
              </a:rPr>
            </a:br>
            <a:r>
              <a:rPr lang="en-US" sz="2000" b="1" dirty="0" smtClean="0">
                <a:solidFill>
                  <a:srgbClr val="000000"/>
                </a:solidFill>
              </a:rPr>
              <a:t>      unable to attend face-to-face meetings, the teacher who</a:t>
            </a:r>
            <a:br>
              <a:rPr lang="en-US" sz="2000" b="1" dirty="0" smtClean="0">
                <a:solidFill>
                  <a:srgbClr val="000000"/>
                </a:solidFill>
              </a:rPr>
            </a:br>
            <a:r>
              <a:rPr lang="en-US" sz="2000" b="1" dirty="0" smtClean="0">
                <a:solidFill>
                  <a:srgbClr val="000000"/>
                </a:solidFill>
              </a:rPr>
              <a:t>      lives too far to drive to mentoring, or the teacher that </a:t>
            </a:r>
            <a:br>
              <a:rPr lang="en-US" sz="2000" b="1" dirty="0" smtClean="0">
                <a:solidFill>
                  <a:srgbClr val="000000"/>
                </a:solidFill>
              </a:rPr>
            </a:br>
            <a:r>
              <a:rPr lang="en-US" sz="2000" b="1" dirty="0" smtClean="0">
                <a:solidFill>
                  <a:srgbClr val="000000"/>
                </a:solidFill>
              </a:rPr>
              <a:t>      wants to go at their own pace. </a:t>
            </a:r>
            <a:br>
              <a:rPr lang="en-US" sz="2000" b="1" dirty="0" smtClean="0">
                <a:solidFill>
                  <a:srgbClr val="000000"/>
                </a:solidFill>
              </a:rPr>
            </a:br>
            <a:endParaRPr lang="en-US" sz="2000" b="1" dirty="0" smtClean="0">
              <a:solidFill>
                <a:srgbClr val="000000"/>
              </a:solidFill>
            </a:endParaRPr>
          </a:p>
          <a:p>
            <a:pPr lvl="0"/>
            <a:r>
              <a:rPr lang="en-US" sz="2000" b="1" dirty="0" smtClean="0">
                <a:solidFill>
                  <a:srgbClr val="000000"/>
                </a:solidFill>
              </a:rPr>
              <a:t>ONLY available at Ole Miss!!</a:t>
            </a:r>
          </a:p>
          <a:p>
            <a:pPr lvl="0"/>
            <a:r>
              <a:rPr lang="en-US" sz="2000" b="1" dirty="0" err="1" smtClean="0">
                <a:solidFill>
                  <a:srgbClr val="000000"/>
                </a:solidFill>
              </a:rPr>
              <a:t>wctp.olemiss.edu</a:t>
            </a:r>
            <a:r>
              <a:rPr lang="en-US" sz="2000" b="1" dirty="0" smtClean="0">
                <a:solidFill>
                  <a:srgbClr val="000000"/>
                </a:solidFill>
              </a:rPr>
              <a:t>/resources/wctp601</a:t>
            </a:r>
            <a:endParaRPr lang="en-US" sz="2000" dirty="0"/>
          </a:p>
          <a:p>
            <a:endParaRPr lang="en-US" sz="2000" dirty="0"/>
          </a:p>
        </p:txBody>
      </p:sp>
    </p:spTree>
    <p:extLst>
      <p:ext uri="{BB962C8B-B14F-4D97-AF65-F5344CB8AC3E}">
        <p14:creationId xmlns:p14="http://schemas.microsoft.com/office/powerpoint/2010/main" val="146130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69" y="508560"/>
            <a:ext cx="8741460" cy="492443"/>
          </a:xfrm>
        </p:spPr>
        <p:txBody>
          <a:bodyPr>
            <a:normAutofit fontScale="90000"/>
          </a:bodyPr>
          <a:lstStyle/>
          <a:p>
            <a:r>
              <a:rPr lang="en-US" dirty="0" smtClean="0"/>
              <a:t>WCTP Website</a:t>
            </a:r>
            <a:endParaRPr lang="en-US" dirty="0"/>
          </a:p>
        </p:txBody>
      </p:sp>
      <p:sp>
        <p:nvSpPr>
          <p:cNvPr id="3" name="Text Placeholder 2"/>
          <p:cNvSpPr>
            <a:spLocks noGrp="1"/>
          </p:cNvSpPr>
          <p:nvPr>
            <p:ph idx="1"/>
          </p:nvPr>
        </p:nvSpPr>
        <p:spPr>
          <a:xfrm>
            <a:off x="887069" y="1696751"/>
            <a:ext cx="7369860" cy="615553"/>
          </a:xfrm>
        </p:spPr>
        <p:txBody>
          <a:bodyPr>
            <a:normAutofit fontScale="92500" lnSpcReduction="10000"/>
          </a:bodyPr>
          <a:lstStyle/>
          <a:p>
            <a:r>
              <a:rPr lang="en-US" sz="4000" dirty="0">
                <a:hlinkClick r:id="rId2"/>
              </a:rPr>
              <a:t>http://</a:t>
            </a:r>
            <a:r>
              <a:rPr lang="en-US" sz="4000" dirty="0" smtClean="0">
                <a:hlinkClick r:id="rId2"/>
              </a:rPr>
              <a:t>wctp.olemiss.edu</a:t>
            </a:r>
            <a:r>
              <a:rPr lang="en-US" sz="4000" dirty="0" smtClean="0"/>
              <a:t> </a:t>
            </a:r>
            <a:endParaRPr lang="en-US" sz="4000" dirty="0"/>
          </a:p>
        </p:txBody>
      </p:sp>
    </p:spTree>
    <p:extLst>
      <p:ext uri="{BB962C8B-B14F-4D97-AF65-F5344CB8AC3E}">
        <p14:creationId xmlns:p14="http://schemas.microsoft.com/office/powerpoint/2010/main" val="3274587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3" y="1412557"/>
            <a:ext cx="7772400" cy="492443"/>
          </a:xfrm>
        </p:spPr>
        <p:txBody>
          <a:bodyPr>
            <a:normAutofit fontScale="90000"/>
          </a:bodyPr>
          <a:lstStyle/>
          <a:p>
            <a:r>
              <a:rPr lang="en-US" dirty="0" smtClean="0"/>
              <a:t>The Professional Career Continuum </a:t>
            </a:r>
            <a:endParaRPr lang="en-US" dirty="0"/>
          </a:p>
        </p:txBody>
      </p:sp>
      <p:pic>
        <p:nvPicPr>
          <p:cNvPr id="4" name="Picture 3" descr="teacher continiu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63" y="2471148"/>
            <a:ext cx="8043832" cy="2765594"/>
          </a:xfrm>
          <a:prstGeom prst="rect">
            <a:avLst/>
          </a:prstGeom>
        </p:spPr>
      </p:pic>
    </p:spTree>
    <p:extLst>
      <p:ext uri="{BB962C8B-B14F-4D97-AF65-F5344CB8AC3E}">
        <p14:creationId xmlns:p14="http://schemas.microsoft.com/office/powerpoint/2010/main" val="3277556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5249" y="512356"/>
            <a:ext cx="7772400" cy="492443"/>
          </a:xfrm>
        </p:spPr>
        <p:txBody>
          <a:bodyPr>
            <a:normAutofit fontScale="90000"/>
          </a:bodyPr>
          <a:lstStyle/>
          <a:p>
            <a:r>
              <a:rPr lang="en-US" dirty="0" smtClean="0"/>
              <a:t>Reasons to Certify</a:t>
            </a:r>
            <a:endParaRPr lang="en-US" dirty="0"/>
          </a:p>
        </p:txBody>
      </p:sp>
      <p:sp>
        <p:nvSpPr>
          <p:cNvPr id="3" name="Subtitle 2"/>
          <p:cNvSpPr>
            <a:spLocks noGrp="1"/>
          </p:cNvSpPr>
          <p:nvPr>
            <p:ph type="subTitle" idx="1"/>
          </p:nvPr>
        </p:nvSpPr>
        <p:spPr>
          <a:xfrm>
            <a:off x="171323" y="1085299"/>
            <a:ext cx="8380414" cy="4524957"/>
          </a:xfrm>
        </p:spPr>
        <p:txBody>
          <a:bodyPr>
            <a:normAutofit fontScale="77500" lnSpcReduction="20000"/>
          </a:bodyPr>
          <a:lstStyle/>
          <a:p>
            <a:endParaRPr lang="en-US" dirty="0"/>
          </a:p>
          <a:p>
            <a:pPr marL="285750" indent="-285750" algn="l">
              <a:buFont typeface="Arial"/>
              <a:buChar char="•"/>
            </a:pPr>
            <a:r>
              <a:rPr lang="en-US" dirty="0" smtClean="0"/>
              <a:t>Students Grow</a:t>
            </a:r>
          </a:p>
          <a:p>
            <a:pPr algn="l"/>
            <a:endParaRPr lang="en-US" dirty="0">
              <a:hlinkClick r:id="rId2"/>
            </a:endParaRPr>
          </a:p>
          <a:p>
            <a:pPr marL="171450" indent="-171450" algn="l">
              <a:buFont typeface="Arial"/>
              <a:buChar char="•"/>
            </a:pPr>
            <a:r>
              <a:rPr lang="en-US" dirty="0"/>
              <a:t>Teachers improve their practice. Board Certification allows teachers to hone their practice, showcase their talent in the classroom and demonstrate their dedication to their students and their profession</a:t>
            </a:r>
            <a:r>
              <a:rPr lang="en-US" dirty="0" smtClean="0"/>
              <a:t>.</a:t>
            </a:r>
          </a:p>
          <a:p>
            <a:pPr algn="l"/>
            <a:endParaRPr lang="en-US" dirty="0"/>
          </a:p>
          <a:p>
            <a:pPr marL="285750" indent="-285750" algn="l">
              <a:buFont typeface="Arial"/>
              <a:buChar char="•"/>
            </a:pPr>
            <a:r>
              <a:rPr lang="en-US" dirty="0"/>
              <a:t>Demonstrate a commitment to excellence. </a:t>
            </a:r>
            <a:endParaRPr lang="en-US" dirty="0" smtClean="0"/>
          </a:p>
          <a:p>
            <a:pPr marL="285750" indent="-285750" algn="l">
              <a:buFont typeface="Arial"/>
              <a:buChar char="•"/>
            </a:pPr>
            <a:endParaRPr lang="en-US" dirty="0"/>
          </a:p>
          <a:p>
            <a:pPr marL="285750" indent="-285750" algn="l">
              <a:buFont typeface="Arial"/>
              <a:buChar char="•"/>
            </a:pPr>
            <a:r>
              <a:rPr lang="en-US" dirty="0" smtClean="0"/>
              <a:t>Financial incentive in Mississippi: $6000 a year/$500 a month </a:t>
            </a:r>
            <a:r>
              <a:rPr lang="en-US" dirty="0" smtClean="0"/>
              <a:t>increase ($10,000 in 13 delta area counties)</a:t>
            </a:r>
            <a:endParaRPr lang="en-US" dirty="0"/>
          </a:p>
        </p:txBody>
      </p:sp>
    </p:spTree>
    <p:extLst>
      <p:ext uri="{BB962C8B-B14F-4D97-AF65-F5344CB8AC3E}">
        <p14:creationId xmlns:p14="http://schemas.microsoft.com/office/powerpoint/2010/main" val="182714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624425"/>
            <a:ext cx="7620000" cy="457200"/>
          </a:xfrm>
        </p:spPr>
        <p:txBody>
          <a:bodyPr>
            <a:normAutofit fontScale="90000"/>
          </a:bodyPr>
          <a:lstStyle/>
          <a:p>
            <a:pPr algn="l" eaLnBrk="1" hangingPunct="1">
              <a:defRPr/>
            </a:pPr>
            <a:r>
              <a:rPr lang="en-US" i="1" dirty="0" smtClean="0"/>
              <a:t>Eligibility Prerequisites</a:t>
            </a:r>
            <a:endParaRPr lang="en-US" dirty="0" smtClean="0"/>
          </a:p>
        </p:txBody>
      </p:sp>
      <p:sp>
        <p:nvSpPr>
          <p:cNvPr id="13315" name="Rectangle 3"/>
          <p:cNvSpPr>
            <a:spLocks noGrp="1" noChangeArrowheads="1"/>
          </p:cNvSpPr>
          <p:nvPr>
            <p:ph idx="1"/>
          </p:nvPr>
        </p:nvSpPr>
        <p:spPr>
          <a:xfrm>
            <a:off x="685800" y="1659873"/>
            <a:ext cx="7772400" cy="3662541"/>
          </a:xfrm>
        </p:spPr>
        <p:txBody>
          <a:bodyPr>
            <a:normAutofit fontScale="70000" lnSpcReduction="20000"/>
          </a:bodyPr>
          <a:lstStyle/>
          <a:p>
            <a:pPr eaLnBrk="1" hangingPunct="1">
              <a:lnSpc>
                <a:spcPct val="90000"/>
              </a:lnSpc>
              <a:buFont typeface="Wingdings" pitchFamily="2" charset="2"/>
              <a:buNone/>
            </a:pPr>
            <a:r>
              <a:rPr lang="en-US" b="1" dirty="0" smtClean="0">
                <a:latin typeface="Arial" charset="0"/>
              </a:rPr>
              <a:t>The Candidate must:</a:t>
            </a:r>
          </a:p>
          <a:p>
            <a:pPr eaLnBrk="1" hangingPunct="1">
              <a:lnSpc>
                <a:spcPct val="90000"/>
              </a:lnSpc>
              <a:buFont typeface="Wingdings" pitchFamily="2" charset="2"/>
              <a:buNone/>
            </a:pPr>
            <a:endParaRPr lang="en-US" b="1" dirty="0" smtClean="0">
              <a:latin typeface="Arial" charset="0"/>
            </a:endParaRPr>
          </a:p>
          <a:p>
            <a:pPr eaLnBrk="1" hangingPunct="1">
              <a:lnSpc>
                <a:spcPct val="90000"/>
              </a:lnSpc>
            </a:pPr>
            <a:r>
              <a:rPr lang="en-US" i="1" dirty="0" smtClean="0">
                <a:latin typeface="Arial" charset="0"/>
              </a:rPr>
              <a:t>Possess a baccalaureate degree or higher from an accredited institution. (Not so for CTE)</a:t>
            </a:r>
          </a:p>
          <a:p>
            <a:pPr marL="0" indent="0" eaLnBrk="1" hangingPunct="1">
              <a:lnSpc>
                <a:spcPct val="90000"/>
              </a:lnSpc>
              <a:buNone/>
            </a:pPr>
            <a:endParaRPr lang="en-US" i="1" dirty="0" smtClean="0">
              <a:latin typeface="Arial" charset="0"/>
            </a:endParaRPr>
          </a:p>
          <a:p>
            <a:pPr eaLnBrk="1" hangingPunct="1">
              <a:lnSpc>
                <a:spcPct val="90000"/>
              </a:lnSpc>
            </a:pPr>
            <a:r>
              <a:rPr lang="en-US" i="1" dirty="0" smtClean="0">
                <a:latin typeface="Arial" charset="0"/>
              </a:rPr>
              <a:t>Have completed three years of successful teaching at one or more early childhood, elementary, middle or secondary school(s).</a:t>
            </a:r>
          </a:p>
          <a:p>
            <a:pPr marL="0" indent="0" eaLnBrk="1" hangingPunct="1">
              <a:lnSpc>
                <a:spcPct val="90000"/>
              </a:lnSpc>
              <a:buNone/>
            </a:pPr>
            <a:endParaRPr lang="en-US" i="1" dirty="0" smtClean="0">
              <a:latin typeface="Arial" charset="0"/>
            </a:endParaRPr>
          </a:p>
          <a:p>
            <a:pPr eaLnBrk="1" hangingPunct="1">
              <a:lnSpc>
                <a:spcPct val="90000"/>
              </a:lnSpc>
            </a:pPr>
            <a:r>
              <a:rPr lang="en-US" i="1" dirty="0" smtClean="0">
                <a:latin typeface="Arial" charset="0"/>
              </a:rPr>
              <a:t>Hold a valid state teaching license for each of these three years. (Time spent on an emergency certificate counts)</a:t>
            </a:r>
          </a:p>
        </p:txBody>
      </p:sp>
    </p:spTree>
    <p:extLst>
      <p:ext uri="{BB962C8B-B14F-4D97-AF65-F5344CB8AC3E}">
        <p14:creationId xmlns:p14="http://schemas.microsoft.com/office/powerpoint/2010/main" val="1572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113" y="2985792"/>
            <a:ext cx="8229600" cy="1143000"/>
          </a:xfrm>
        </p:spPr>
        <p:txBody>
          <a:bodyPr>
            <a:normAutofit fontScale="90000"/>
          </a:bodyPr>
          <a:lstStyle/>
          <a:p>
            <a:pPr algn="ctr"/>
            <a:r>
              <a:rPr lang="en-US" sz="4000" b="1" dirty="0" smtClean="0">
                <a:solidFill>
                  <a:srgbClr val="FF0000"/>
                </a:solidFill>
              </a:rPr>
              <a:t>25 Certificate Areas</a:t>
            </a:r>
            <a:br>
              <a:rPr lang="en-US" sz="4000" b="1" dirty="0" smtClean="0">
                <a:solidFill>
                  <a:srgbClr val="FF0000"/>
                </a:solidFill>
              </a:rPr>
            </a:br>
            <a:r>
              <a:rPr lang="en-US" dirty="0" smtClean="0"/>
              <a:t/>
            </a:r>
            <a:br>
              <a:rPr lang="en-US" dirty="0" smtClean="0"/>
            </a:br>
            <a:r>
              <a:rPr lang="en-US" dirty="0" smtClean="0"/>
              <a:t>Elementary</a:t>
            </a:r>
            <a:br>
              <a:rPr lang="en-US" dirty="0" smtClean="0"/>
            </a:br>
            <a:r>
              <a:rPr lang="en-US" dirty="0" smtClean="0"/>
              <a:t/>
            </a:r>
            <a:br>
              <a:rPr lang="en-US" dirty="0" smtClean="0"/>
            </a:br>
            <a:r>
              <a:rPr lang="en-US" dirty="0" smtClean="0"/>
              <a:t>Middle</a:t>
            </a:r>
            <a:br>
              <a:rPr lang="en-US" dirty="0" smtClean="0"/>
            </a:br>
            <a:r>
              <a:rPr lang="en-US" dirty="0" smtClean="0"/>
              <a:t/>
            </a:r>
            <a:br>
              <a:rPr lang="en-US" dirty="0" smtClean="0"/>
            </a:br>
            <a:r>
              <a:rPr lang="en-US" dirty="0" smtClean="0"/>
              <a:t>High School</a:t>
            </a:r>
            <a:br>
              <a:rPr lang="en-US" dirty="0" smtClean="0"/>
            </a:br>
            <a:r>
              <a:rPr lang="en-US" dirty="0"/>
              <a:t/>
            </a:r>
            <a:br>
              <a:rPr lang="en-US" dirty="0"/>
            </a:br>
            <a:r>
              <a:rPr lang="en-US" dirty="0" smtClean="0"/>
              <a:t/>
            </a:r>
            <a:br>
              <a:rPr lang="en-US" dirty="0" smtClean="0"/>
            </a:br>
            <a:r>
              <a:rPr lang="en-US" dirty="0" smtClean="0">
                <a:solidFill>
                  <a:srgbClr val="FF0000"/>
                </a:solidFill>
              </a:rPr>
              <a:t>Specific Developmental Ages</a:t>
            </a:r>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98584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04-27 at 11.06.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2948216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1752" y="2280773"/>
            <a:ext cx="8534400" cy="3704041"/>
          </a:xfrm>
        </p:spPr>
        <p:txBody>
          <a:bodyPr>
            <a:normAutofit fontScale="92500" lnSpcReduction="10000"/>
          </a:bodyPr>
          <a:lstStyle/>
          <a:p>
            <a:pPr algn="ctr"/>
            <a:r>
              <a:rPr lang="en-US" sz="3200" b="1" dirty="0" smtClean="0"/>
              <a:t>You may complete the process in </a:t>
            </a:r>
            <a:r>
              <a:rPr lang="en-US" dirty="0" smtClean="0"/>
              <a:t/>
            </a:r>
            <a:br>
              <a:rPr lang="en-US" dirty="0" smtClean="0"/>
            </a:br>
            <a:r>
              <a:rPr lang="en-US" sz="2800" b="1" dirty="0" smtClean="0">
                <a:solidFill>
                  <a:srgbClr val="FF0000"/>
                </a:solidFill>
              </a:rPr>
              <a:t>one</a:t>
            </a:r>
            <a:r>
              <a:rPr lang="en-US" dirty="0" smtClean="0"/>
              <a:t>, </a:t>
            </a:r>
            <a:r>
              <a:rPr lang="en-US" sz="3600" b="1" dirty="0" smtClean="0">
                <a:solidFill>
                  <a:srgbClr val="008000"/>
                </a:solidFill>
              </a:rPr>
              <a:t>two</a:t>
            </a:r>
            <a:r>
              <a:rPr lang="en-US" dirty="0" smtClean="0"/>
              <a:t>, or </a:t>
            </a:r>
            <a:r>
              <a:rPr lang="en-US" sz="4000" b="1" dirty="0" smtClean="0">
                <a:solidFill>
                  <a:srgbClr val="3366FF"/>
                </a:solidFill>
              </a:rPr>
              <a:t>three</a:t>
            </a:r>
            <a:r>
              <a:rPr lang="en-US" dirty="0" smtClean="0"/>
              <a:t> years</a:t>
            </a:r>
          </a:p>
          <a:p>
            <a:pPr algn="ctr"/>
            <a:endParaRPr lang="en-US" dirty="0" smtClean="0"/>
          </a:p>
          <a:p>
            <a:pPr algn="ctr"/>
            <a:r>
              <a:rPr lang="en-US" sz="4800" dirty="0" smtClean="0">
                <a:solidFill>
                  <a:srgbClr val="FF0000"/>
                </a:solidFill>
              </a:rPr>
              <a:t>Your choice</a:t>
            </a:r>
          </a:p>
          <a:p>
            <a:pPr algn="ctr"/>
            <a:endParaRPr lang="en-US" sz="4000" dirty="0" smtClean="0">
              <a:solidFill>
                <a:srgbClr val="FF0000"/>
              </a:solidFill>
            </a:endParaRPr>
          </a:p>
          <a:p>
            <a:pPr algn="ctr"/>
            <a:r>
              <a:rPr lang="en-US" sz="4800" dirty="0" smtClean="0">
                <a:solidFill>
                  <a:srgbClr val="3366FF"/>
                </a:solidFill>
              </a:rPr>
              <a:t>Your pace</a:t>
            </a:r>
          </a:p>
          <a:p>
            <a:pPr marL="0" indent="0">
              <a:buNone/>
            </a:pPr>
            <a:endParaRPr lang="en-US" dirty="0"/>
          </a:p>
        </p:txBody>
      </p:sp>
      <p:sp>
        <p:nvSpPr>
          <p:cNvPr id="3" name="Text Placeholder 2"/>
          <p:cNvSpPr>
            <a:spLocks noGrp="1"/>
          </p:cNvSpPr>
          <p:nvPr>
            <p:ph type="body" sz="quarter" idx="10"/>
          </p:nvPr>
        </p:nvSpPr>
        <p:spPr>
          <a:xfrm>
            <a:off x="301752" y="733692"/>
            <a:ext cx="8534273" cy="903992"/>
          </a:xfrm>
        </p:spPr>
        <p:txBody>
          <a:bodyPr>
            <a:normAutofit/>
          </a:bodyPr>
          <a:lstStyle/>
          <a:p>
            <a:r>
              <a:rPr lang="en-US" dirty="0" smtClean="0"/>
              <a:t>National Board 3.0 is Here! </a:t>
            </a:r>
            <a:endParaRPr lang="en-US" dirty="0"/>
          </a:p>
        </p:txBody>
      </p:sp>
    </p:spTree>
    <p:extLst>
      <p:ext uri="{BB962C8B-B14F-4D97-AF65-F5344CB8AC3E}">
        <p14:creationId xmlns:p14="http://schemas.microsoft.com/office/powerpoint/2010/main" val="2509391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le Miss">
  <a:themeElements>
    <a:clrScheme name="Custom 1">
      <a:dk1>
        <a:srgbClr val="162B48"/>
      </a:dk1>
      <a:lt1>
        <a:sysClr val="window" lastClr="FFFFFF"/>
      </a:lt1>
      <a:dk2>
        <a:srgbClr val="162B48"/>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30345</TotalTime>
  <Words>1111</Words>
  <Application>Microsoft Macintosh PowerPoint</Application>
  <PresentationFormat>On-screen Show (4:3)</PresentationFormat>
  <Paragraphs>138</Paragraphs>
  <Slides>31</Slides>
  <Notes>4</Notes>
  <HiddenSlides>0</HiddenSlides>
  <MMClips>0</MMClips>
  <ScaleCrop>false</ScaleCrop>
  <HeadingPairs>
    <vt:vector size="4" baseType="variant">
      <vt:variant>
        <vt:lpstr>Theme</vt:lpstr>
      </vt:variant>
      <vt:variant>
        <vt:i4>3</vt:i4>
      </vt:variant>
      <vt:variant>
        <vt:lpstr>Slide Titles</vt:lpstr>
      </vt:variant>
      <vt:variant>
        <vt:i4>31</vt:i4>
      </vt:variant>
    </vt:vector>
  </HeadingPairs>
  <TitlesOfParts>
    <vt:vector size="34" baseType="lpstr">
      <vt:lpstr>Custom Design</vt:lpstr>
      <vt:lpstr>Ole Miss</vt:lpstr>
      <vt:lpstr>Office Theme</vt:lpstr>
      <vt:lpstr>Next Steps:  National Board Certification </vt:lpstr>
      <vt:lpstr>Part I:   You’re not a NEW teacher anymore,  now what?</vt:lpstr>
      <vt:lpstr>Consider National Board  Teacher Certification?</vt:lpstr>
      <vt:lpstr>The Professional Career Continuum </vt:lpstr>
      <vt:lpstr>Reasons to Certify</vt:lpstr>
      <vt:lpstr>Eligibility Prerequisites</vt:lpstr>
      <vt:lpstr>25 Certificate Areas  Elementary  Middle  High School   Specific Developmental Ages  </vt:lpstr>
      <vt:lpstr>PowerPoint Presentation</vt:lpstr>
      <vt:lpstr>PowerPoint Presentation</vt:lpstr>
      <vt:lpstr>PowerPoint Presentation</vt:lpstr>
      <vt:lpstr>PowerPoint Presentation</vt:lpstr>
      <vt:lpstr>PowerPoint Presentation</vt:lpstr>
      <vt:lpstr> Weighting</vt:lpstr>
      <vt:lpstr>PowerPoint Presentation</vt:lpstr>
      <vt:lpstr>Financial Help and Assistance Mississippi has it GOOD!</vt:lpstr>
      <vt:lpstr>Pay as You Go!</vt:lpstr>
      <vt:lpstr>National Board Certification is Anchored in the Candidates Knowledge of and Ability to Demonstrate the…</vt:lpstr>
      <vt:lpstr>PowerPoint Presentation</vt:lpstr>
      <vt:lpstr>The Standards</vt:lpstr>
      <vt:lpstr>PowerPoint Presentation</vt:lpstr>
      <vt:lpstr>PowerPoint Presentation</vt:lpstr>
      <vt:lpstr>PowerPoint Presentation</vt:lpstr>
      <vt:lpstr>Part III:  How Can We  Help You? </vt:lpstr>
      <vt:lpstr>How do we do?</vt:lpstr>
      <vt:lpstr>The World Class Teaching Program is Candidate Support Program for Teachers Who Are Going through the National Board Process.</vt:lpstr>
      <vt:lpstr>If you know you want to pursue National Boards, but do not meet the Eligibility Prerequisites yet.   GET READY!</vt:lpstr>
      <vt:lpstr>PowerPoint Presentation</vt:lpstr>
      <vt:lpstr>PowerPoint Presentation</vt:lpstr>
      <vt:lpstr>If you have taught your three years and are ready to start the journey, what should you do?</vt:lpstr>
      <vt:lpstr>Mentoring – Two Types</vt:lpstr>
      <vt:lpstr>WCTP Website</vt:lpstr>
    </vt:vector>
  </TitlesOfParts>
  <Company>USC Moore School of Business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THELIN: CHAPTER 3</dc:title>
  <dc:creator>Christine LaCola</dc:creator>
  <cp:lastModifiedBy>School of Education</cp:lastModifiedBy>
  <cp:revision>432</cp:revision>
  <cp:lastPrinted>2017-05-01T15:55:50Z</cp:lastPrinted>
  <dcterms:created xsi:type="dcterms:W3CDTF">2010-01-07T12:27:42Z</dcterms:created>
  <dcterms:modified xsi:type="dcterms:W3CDTF">2019-03-27T17:39:59Z</dcterms:modified>
</cp:coreProperties>
</file>