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60"/>
  </p:notesMasterIdLst>
  <p:handoutMasterIdLst>
    <p:handoutMasterId r:id="rId61"/>
  </p:handoutMasterIdLst>
  <p:sldIdLst>
    <p:sldId id="605" r:id="rId4"/>
    <p:sldId id="684" r:id="rId5"/>
    <p:sldId id="682" r:id="rId6"/>
    <p:sldId id="632" r:id="rId7"/>
    <p:sldId id="670" r:id="rId8"/>
    <p:sldId id="634" r:id="rId9"/>
    <p:sldId id="652" r:id="rId10"/>
    <p:sldId id="638" r:id="rId11"/>
    <p:sldId id="630" r:id="rId12"/>
    <p:sldId id="689" r:id="rId13"/>
    <p:sldId id="635" r:id="rId14"/>
    <p:sldId id="690" r:id="rId15"/>
    <p:sldId id="686" r:id="rId16"/>
    <p:sldId id="688" r:id="rId17"/>
    <p:sldId id="611" r:id="rId18"/>
    <p:sldId id="656" r:id="rId19"/>
    <p:sldId id="691" r:id="rId20"/>
    <p:sldId id="650" r:id="rId21"/>
    <p:sldId id="646" r:id="rId22"/>
    <p:sldId id="668" r:id="rId23"/>
    <p:sldId id="669" r:id="rId24"/>
    <p:sldId id="617" r:id="rId25"/>
    <p:sldId id="693" r:id="rId26"/>
    <p:sldId id="621" r:id="rId27"/>
    <p:sldId id="671" r:id="rId28"/>
    <p:sldId id="672" r:id="rId29"/>
    <p:sldId id="625" r:id="rId30"/>
    <p:sldId id="680" r:id="rId31"/>
    <p:sldId id="612" r:id="rId32"/>
    <p:sldId id="620" r:id="rId33"/>
    <p:sldId id="666" r:id="rId34"/>
    <p:sldId id="667" r:id="rId35"/>
    <p:sldId id="694" r:id="rId36"/>
    <p:sldId id="700" r:id="rId37"/>
    <p:sldId id="701" r:id="rId38"/>
    <p:sldId id="662" r:id="rId39"/>
    <p:sldId id="687" r:id="rId40"/>
    <p:sldId id="658" r:id="rId41"/>
    <p:sldId id="651" r:id="rId42"/>
    <p:sldId id="653" r:id="rId43"/>
    <p:sldId id="659" r:id="rId44"/>
    <p:sldId id="655" r:id="rId45"/>
    <p:sldId id="677" r:id="rId46"/>
    <p:sldId id="676" r:id="rId47"/>
    <p:sldId id="674" r:id="rId48"/>
    <p:sldId id="695" r:id="rId49"/>
    <p:sldId id="696" r:id="rId50"/>
    <p:sldId id="663" r:id="rId51"/>
    <p:sldId id="660" r:id="rId52"/>
    <p:sldId id="697" r:id="rId53"/>
    <p:sldId id="698" r:id="rId54"/>
    <p:sldId id="699" r:id="rId55"/>
    <p:sldId id="702" r:id="rId56"/>
    <p:sldId id="678" r:id="rId57"/>
    <p:sldId id="685" r:id="rId58"/>
    <p:sldId id="679" r:id="rId5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78" autoAdjust="0"/>
  </p:normalViewPr>
  <p:slideViewPr>
    <p:cSldViewPr snapToGrid="0" snapToObjects="1">
      <p:cViewPr varScale="1">
        <p:scale>
          <a:sx n="77" d="100"/>
          <a:sy n="77" d="100"/>
        </p:scale>
        <p:origin x="-1400" y="-112"/>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9/18/18</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9/18/18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9/18/18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9/18/18</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9/18/18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9/18/18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image" Target="../media/image7.png"/><Relationship Id="rId1" Type="http://schemas.microsoft.com/office/2007/relationships/media" Target="../media/media1.mp4"/><Relationship Id="rId2" Type="http://schemas.openxmlformats.org/officeDocument/2006/relationships/video" Target="../media/media1.mp4"/></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image" Target="../media/image31.png"/><Relationship Id="rId1" Type="http://schemas.microsoft.com/office/2007/relationships/media" Target="../media/media2.mp4"/><Relationship Id="rId2" Type="http://schemas.openxmlformats.org/officeDocument/2006/relationships/video" Target="../media/media2.mp4"/></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1938992"/>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our program certified 59% of the newly certified NBCTs in MS. 70% of our candidates certified the first attempt.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pic>
        <p:nvPicPr>
          <p:cNvPr id="5" name="Interest Inf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95633100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and more!</a:t>
            </a:r>
          </a:p>
          <a:p>
            <a:pPr algn="ct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Feburary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 – 2018/2019</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Scenarios</a:t>
            </a:r>
            <a:endParaRPr lang="en-US" dirty="0"/>
          </a:p>
        </p:txBody>
      </p:sp>
      <p:sp>
        <p:nvSpPr>
          <p:cNvPr id="3" name="Content Placeholder 2"/>
          <p:cNvSpPr>
            <a:spLocks noGrp="1"/>
          </p:cNvSpPr>
          <p:nvPr>
            <p:ph idx="1"/>
          </p:nvPr>
        </p:nvSpPr>
        <p:spPr>
          <a:xfrm>
            <a:off x="457200" y="1282659"/>
            <a:ext cx="8229600" cy="4525963"/>
          </a:xfrm>
        </p:spPr>
        <p:txBody>
          <a:bodyPr>
            <a:noAutofit/>
          </a:bodyPr>
          <a:lstStyle/>
          <a:p>
            <a:r>
              <a:rPr lang="en-US" sz="2400" b="1" dirty="0" smtClean="0"/>
              <a:t>Complete the entire process in one year</a:t>
            </a:r>
            <a:r>
              <a:rPr lang="en-US" sz="2400" dirty="0" smtClean="0"/>
              <a:t>. You can either do two components in the fall and one in the spring or reverse it.</a:t>
            </a:r>
          </a:p>
          <a:p>
            <a:r>
              <a:rPr lang="en-US" sz="2400" b="1" dirty="0" smtClean="0"/>
              <a:t>Complete the process in two years</a:t>
            </a:r>
            <a:r>
              <a:rPr lang="en-US" sz="2400" dirty="0" smtClean="0"/>
              <a:t>. Do two components this year and two components next year</a:t>
            </a:r>
            <a:r>
              <a:rPr lang="en-US" sz="2400" b="1" dirty="0" smtClean="0">
                <a:solidFill>
                  <a:srgbClr val="FF0000"/>
                </a:solidFill>
              </a:rPr>
              <a:t> or </a:t>
            </a:r>
            <a:r>
              <a:rPr lang="en-US" sz="2400" dirty="0" smtClean="0"/>
              <a:t>do one component this year and three components next year. By completing only one component this year, you would still only have two classroom components to do the following year – one in the fall and one in the spring. You would study for your assessment both years.                                            </a:t>
            </a:r>
          </a:p>
          <a:p>
            <a:r>
              <a:rPr lang="en-US" sz="2400" b="1" dirty="0" smtClean="0"/>
              <a:t>Two years is a popular choice because it makes the process completely manageable. Teachers do not feel rushed, and it still leaves time for other activities. </a:t>
            </a:r>
          </a:p>
          <a:p>
            <a:r>
              <a:rPr lang="en-US" sz="2400" dirty="0" smtClean="0"/>
              <a:t>You can also spread it out over three years if your are really busy.</a:t>
            </a:r>
            <a:endParaRPr lang="en-US" sz="2400" dirty="0"/>
          </a:p>
        </p:txBody>
      </p:sp>
    </p:spTree>
    <p:extLst>
      <p:ext uri="{BB962C8B-B14F-4D97-AF65-F5344CB8AC3E}">
        <p14:creationId xmlns:p14="http://schemas.microsoft.com/office/powerpoint/2010/main" val="3013988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we certified 59% of the state’s candidates</a:t>
            </a:r>
          </a:p>
          <a:p>
            <a:pPr marL="342900" indent="-342900">
              <a:buFont typeface="Arial"/>
              <a:buChar char="•"/>
            </a:pPr>
            <a:r>
              <a:rPr lang="en-US" dirty="0" smtClean="0"/>
              <a:t>Our certification rate is 70%.                                                  The national rate is ~45%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77500" lnSpcReduction="2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WCTP 601 Self-paced Blackboard Course </a:t>
            </a:r>
          </a:p>
          <a:p>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887069" y="1696751"/>
            <a:ext cx="7369860" cy="3954749"/>
          </a:xfrm>
        </p:spPr>
        <p:txBody>
          <a:bodyPr>
            <a:normAutofit fontScale="77500" lnSpcReduction="20000"/>
          </a:bodyPr>
          <a:lstStyle/>
          <a:p>
            <a:pPr marL="342900" indent="-342900">
              <a:buFont typeface="Arial"/>
              <a:buChar char="•"/>
            </a:pPr>
            <a:r>
              <a:rPr lang="en-US" dirty="0" smtClean="0"/>
              <a:t>Blackboard Course</a:t>
            </a:r>
          </a:p>
          <a:p>
            <a:pPr marL="342900" indent="-342900">
              <a:buFont typeface="Arial"/>
              <a:buChar char="•"/>
            </a:pPr>
            <a:r>
              <a:rPr lang="en-US" dirty="0" smtClean="0"/>
              <a:t>Step-by-Step</a:t>
            </a:r>
          </a:p>
          <a:p>
            <a:pPr marL="342900" indent="-342900">
              <a:buFont typeface="Arial"/>
              <a:buChar char="•"/>
            </a:pPr>
            <a:r>
              <a:rPr lang="en-US" dirty="0" smtClean="0"/>
              <a:t>Self-paced</a:t>
            </a:r>
          </a:p>
          <a:p>
            <a:pPr marL="342900" indent="-342900">
              <a:buFont typeface="Arial"/>
              <a:buChar char="•"/>
            </a:pPr>
            <a:r>
              <a:rPr lang="en-US" dirty="0" smtClean="0"/>
              <a:t>Includes a module on each component</a:t>
            </a:r>
          </a:p>
          <a:p>
            <a:pPr marL="342900" indent="-342900">
              <a:buFont typeface="Arial"/>
              <a:buChar char="•"/>
            </a:pPr>
            <a:r>
              <a:rPr lang="en-US" dirty="0" smtClean="0"/>
              <a:t>Includes embedded: Professional development, </a:t>
            </a:r>
            <a:r>
              <a:rPr lang="en-US" dirty="0" err="1" smtClean="0"/>
              <a:t>Powerpoints</a:t>
            </a:r>
            <a:r>
              <a:rPr lang="en-US" dirty="0" smtClean="0"/>
              <a:t>, Videos, Pedagogical building activities, Semester timelines, Suggested assignments, suggested deadlines, and more</a:t>
            </a:r>
          </a:p>
          <a:p>
            <a:pPr marL="342900" indent="-342900">
              <a:buFont typeface="Arial"/>
              <a:buChar char="•"/>
            </a:pPr>
            <a:r>
              <a:rPr lang="en-US" dirty="0" smtClean="0"/>
              <a:t>FREE to ALL our candidates</a:t>
            </a:r>
          </a:p>
          <a:p>
            <a:pPr marL="342900" indent="-342900">
              <a:buFont typeface="Arial"/>
              <a:buChar char="•"/>
            </a:pPr>
            <a:r>
              <a:rPr lang="en-US" dirty="0" smtClean="0"/>
              <a:t>Only available at The University of Mississippi. Developed in partnership with Stanford University.</a:t>
            </a:r>
            <a:endParaRPr lang="en-US" dirty="0"/>
          </a:p>
        </p:txBody>
      </p:sp>
    </p:spTree>
    <p:extLst>
      <p:ext uri="{BB962C8B-B14F-4D97-AF65-F5344CB8AC3E}">
        <p14:creationId xmlns:p14="http://schemas.microsoft.com/office/powerpoint/2010/main" val="2179470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Tree>
    <p:extLst>
      <p:ext uri="{BB962C8B-B14F-4D97-AF65-F5344CB8AC3E}">
        <p14:creationId xmlns:p14="http://schemas.microsoft.com/office/powerpoint/2010/main" val="3343407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Mentoring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is a module for each component in         WCTP 601.</a:t>
            </a:r>
          </a:p>
          <a:p>
            <a:r>
              <a:rPr lang="en-US" dirty="0" smtClean="0"/>
              <a:t>Each module contains five assignments </a:t>
            </a:r>
          </a:p>
          <a:p>
            <a:r>
              <a:rPr lang="en-US" dirty="0" smtClean="0"/>
              <a:t>Online candidates work through the module, complete an assignment, and email it to their mentor.</a:t>
            </a:r>
          </a:p>
          <a:p>
            <a:r>
              <a:rPr lang="en-US" dirty="0" smtClean="0"/>
              <a:t>The mentor uses aligned feedback forms to provide feedback.</a:t>
            </a:r>
          </a:p>
          <a:p>
            <a:r>
              <a:rPr lang="en-US" dirty="0" smtClean="0"/>
              <a:t>Online candidates may email their mentor at anytime.</a:t>
            </a:r>
          </a:p>
        </p:txBody>
      </p:sp>
    </p:spTree>
    <p:extLst>
      <p:ext uri="{BB962C8B-B14F-4D97-AF65-F5344CB8AC3E}">
        <p14:creationId xmlns:p14="http://schemas.microsoft.com/office/powerpoint/2010/main" val="4048980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Face-to-Face Mentoring</a:t>
            </a:r>
            <a:endParaRPr lang="en-US" dirty="0"/>
          </a:p>
        </p:txBody>
      </p:sp>
      <p:sp>
        <p:nvSpPr>
          <p:cNvPr id="3" name="Content Placeholder 2"/>
          <p:cNvSpPr>
            <a:spLocks noGrp="1"/>
          </p:cNvSpPr>
          <p:nvPr>
            <p:ph idx="1"/>
          </p:nvPr>
        </p:nvSpPr>
        <p:spPr/>
        <p:txBody>
          <a:bodyPr/>
          <a:lstStyle/>
          <a:p>
            <a:r>
              <a:rPr lang="en-US" dirty="0" smtClean="0"/>
              <a:t>Meets twice a month for two hours</a:t>
            </a:r>
          </a:p>
          <a:p>
            <a:r>
              <a:rPr lang="en-US" dirty="0" smtClean="0"/>
              <a:t>Groups typically range in size from 3 to 8 people</a:t>
            </a:r>
          </a:p>
          <a:p>
            <a:r>
              <a:rPr lang="en-US" dirty="0" smtClean="0"/>
              <a:t>Group discussion and sharing of ideas</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23830"/>
            <a:ext cx="8741460" cy="4801315"/>
          </a:xfrm>
        </p:spPr>
        <p:txBody>
          <a:bodyPr>
            <a:normAutofit fontScale="90000"/>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br>
              <a:rPr lang="en-US" sz="3600" b="1" dirty="0" smtClean="0">
                <a:solidFill>
                  <a:srgbClr val="008000"/>
                </a:solidFill>
              </a:rPr>
            </a:br>
            <a:r>
              <a:rPr lang="en-US" sz="3600" b="1" dirty="0">
                <a:solidFill>
                  <a:srgbClr val="008000"/>
                </a:solidFill>
              </a:rPr>
              <a:t/>
            </a:r>
            <a:br>
              <a:rPr lang="en-US" sz="3600" b="1" dirty="0">
                <a:solidFill>
                  <a:srgbClr val="008000"/>
                </a:solidFill>
              </a:rPr>
            </a:br>
            <a:r>
              <a:rPr lang="en-US" sz="3600" b="1" dirty="0" smtClean="0">
                <a:solidFill>
                  <a:srgbClr val="008000"/>
                </a:solidFill>
              </a:rPr>
              <a:t>Join us at </a:t>
            </a:r>
            <a:r>
              <a:rPr lang="en-US" sz="3600" b="1" u="sng" dirty="0" smtClean="0">
                <a:solidFill>
                  <a:srgbClr val="FF0000"/>
                </a:solidFill>
              </a:rPr>
              <a:t>any</a:t>
            </a:r>
            <a:r>
              <a:rPr lang="en-US" sz="3600" b="1" dirty="0" smtClean="0">
                <a:solidFill>
                  <a:srgbClr val="008000"/>
                </a:solidFill>
              </a:rPr>
              <a:t> time of the year!</a:t>
            </a:r>
            <a:br>
              <a:rPr lang="en-US" sz="3600" b="1" dirty="0" smtClean="0">
                <a:solidFill>
                  <a:srgbClr val="008000"/>
                </a:solidFill>
              </a:rPr>
            </a:br>
            <a:r>
              <a:rPr lang="en-US" sz="3600" b="1" dirty="0" smtClean="0"/>
              <a:t>There is a place for you.</a:t>
            </a:r>
            <a:br>
              <a:rPr lang="en-US" sz="3600" b="1" dirty="0" smtClean="0"/>
            </a:br>
            <a:r>
              <a:rPr lang="en-US" sz="3600" b="1" dirty="0" smtClean="0"/>
              <a:t>Help and support are waiting.</a:t>
            </a:r>
            <a:endParaRPr lang="en-US" sz="3600" b="1" dirty="0"/>
          </a:p>
        </p:txBody>
      </p:sp>
    </p:spTree>
    <p:extLst>
      <p:ext uri="{BB962C8B-B14F-4D97-AF65-F5344CB8AC3E}">
        <p14:creationId xmlns:p14="http://schemas.microsoft.com/office/powerpoint/2010/main" val="315458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t>separately register </a:t>
            </a:r>
            <a:r>
              <a:rPr lang="en-US" dirty="0" smtClean="0"/>
              <a:t>for the National Boards </a:t>
            </a:r>
            <a:r>
              <a:rPr lang="en-US" b="1" dirty="0" smtClean="0"/>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We are still FREE</a:t>
            </a:r>
          </a:p>
          <a:p>
            <a:r>
              <a:rPr lang="en-US" dirty="0" smtClean="0"/>
              <a:t>Terms were necessary due to changes             made in funding at MDE</a:t>
            </a:r>
          </a:p>
          <a:p>
            <a:r>
              <a:rPr lang="en-US" dirty="0" smtClean="0"/>
              <a:t>Full explanations and examples are provided on our website to help you through</a:t>
            </a:r>
          </a:p>
          <a:p>
            <a:r>
              <a:rPr lang="en-US" dirty="0" smtClean="0"/>
              <a:t>Once your terms are completed, and we receive your application, we will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a:t>
            </a:r>
          </a:p>
          <a:p>
            <a:endParaRPr lang="en-US" dirty="0"/>
          </a:p>
        </p:txBody>
      </p:sp>
    </p:spTree>
    <p:extLst>
      <p:ext uri="{BB962C8B-B14F-4D97-AF65-F5344CB8AC3E}">
        <p14:creationId xmlns:p14="http://schemas.microsoft.com/office/powerpoint/2010/main" val="4172464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Learn More about our Mentoring</a:t>
            </a:r>
            <a:endParaRPr lang="en-US" dirty="0"/>
          </a:p>
        </p:txBody>
      </p:sp>
      <p:sp>
        <p:nvSpPr>
          <p:cNvPr id="3" name="Content Placeholder 2"/>
          <p:cNvSpPr>
            <a:spLocks noGrp="1"/>
          </p:cNvSpPr>
          <p:nvPr>
            <p:ph idx="1"/>
          </p:nvPr>
        </p:nvSpPr>
        <p:spPr/>
        <p:txBody>
          <a:bodyPr/>
          <a:lstStyle/>
          <a:p>
            <a:r>
              <a:rPr lang="en-US" dirty="0" smtClean="0"/>
              <a:t>Visit </a:t>
            </a:r>
            <a:r>
              <a:rPr lang="en-US" dirty="0"/>
              <a:t>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2400" dirty="0" smtClean="0"/>
              <a:t>Our WCTP application is available on our website</a:t>
            </a:r>
            <a:br>
              <a:rPr lang="en-US" sz="2400" dirty="0" smtClean="0"/>
            </a:br>
            <a:r>
              <a:rPr lang="en-US" sz="2400" dirty="0" smtClean="0"/>
              <a:t>Contact us for additional information</a:t>
            </a:r>
            <a:endParaRPr lang="en-US" sz="24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5" name="Interest closi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02519776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31888</TotalTime>
  <Words>2269</Words>
  <Application>Microsoft Macintosh PowerPoint</Application>
  <PresentationFormat>On-screen Show (4:3)</PresentationFormat>
  <Paragraphs>258</Paragraphs>
  <Slides>56</Slides>
  <Notes>5</Notes>
  <HiddenSlides>0</HiddenSlides>
  <MMClips>2</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Custom Design</vt:lpstr>
      <vt:lpstr>Ole Miss</vt:lpstr>
      <vt:lpstr>National Boards</vt:lpstr>
      <vt:lpstr>PowerPoint Presentation</vt:lpstr>
      <vt:lpstr>Welcome</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PowerPoint Presentation</vt:lpstr>
      <vt:lpstr>What are my odds of certifying?  Is this really a possibility? </vt:lpstr>
      <vt:lpstr>What will I be asked to do?</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Suggested Component Timelines</vt:lpstr>
      <vt:lpstr>Possible Scenarios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WCTP 601</vt:lpstr>
      <vt:lpstr>PowerPoint Presentation</vt:lpstr>
      <vt:lpstr>WCTP 601</vt:lpstr>
      <vt:lpstr>Online Mentoring</vt:lpstr>
      <vt:lpstr>Face-to-Face Mentoring</vt:lpstr>
      <vt:lpstr>Cost of mentoring is  FREE  at the University of Mississippi!  Join us at any time of the year! There is a place for you. Help and support are waiting.</vt:lpstr>
      <vt:lpstr>What Next? Now What?</vt:lpstr>
      <vt:lpstr>Registering</vt:lpstr>
      <vt:lpstr>WCTP Participation Terms</vt:lpstr>
      <vt:lpstr>WCTP Participation Terms</vt:lpstr>
      <vt:lpstr>To Learn More about our Mentoring</vt:lpstr>
      <vt:lpstr>Our WCTP application is available on our website Contact us for additional information</vt:lpstr>
      <vt:lpstr>Next Steps</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448</cp:revision>
  <cp:lastPrinted>2018-09-14T15:23:11Z</cp:lastPrinted>
  <dcterms:created xsi:type="dcterms:W3CDTF">2010-01-07T12:27:42Z</dcterms:created>
  <dcterms:modified xsi:type="dcterms:W3CDTF">2018-09-18T13:33:19Z</dcterms:modified>
</cp:coreProperties>
</file>