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media/image19.jpg" ContentType="image/jpg"/>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 id="2147483708" r:id="rId2"/>
    <p:sldMasterId id="2147483816" r:id="rId3"/>
  </p:sldMasterIdLst>
  <p:notesMasterIdLst>
    <p:notesMasterId r:id="rId58"/>
  </p:notesMasterIdLst>
  <p:handoutMasterIdLst>
    <p:handoutMasterId r:id="rId59"/>
  </p:handoutMasterIdLst>
  <p:sldIdLst>
    <p:sldId id="605" r:id="rId4"/>
    <p:sldId id="682" r:id="rId5"/>
    <p:sldId id="632" r:id="rId6"/>
    <p:sldId id="670" r:id="rId7"/>
    <p:sldId id="634" r:id="rId8"/>
    <p:sldId id="652" r:id="rId9"/>
    <p:sldId id="638" r:id="rId10"/>
    <p:sldId id="630" r:id="rId11"/>
    <p:sldId id="689" r:id="rId12"/>
    <p:sldId id="635" r:id="rId13"/>
    <p:sldId id="690" r:id="rId14"/>
    <p:sldId id="686" r:id="rId15"/>
    <p:sldId id="688" r:id="rId16"/>
    <p:sldId id="611" r:id="rId17"/>
    <p:sldId id="656" r:id="rId18"/>
    <p:sldId id="691" r:id="rId19"/>
    <p:sldId id="650" r:id="rId20"/>
    <p:sldId id="646" r:id="rId21"/>
    <p:sldId id="668" r:id="rId22"/>
    <p:sldId id="669" r:id="rId23"/>
    <p:sldId id="617" r:id="rId24"/>
    <p:sldId id="693" r:id="rId25"/>
    <p:sldId id="621" r:id="rId26"/>
    <p:sldId id="671" r:id="rId27"/>
    <p:sldId id="672" r:id="rId28"/>
    <p:sldId id="625" r:id="rId29"/>
    <p:sldId id="680" r:id="rId30"/>
    <p:sldId id="612" r:id="rId31"/>
    <p:sldId id="620" r:id="rId32"/>
    <p:sldId id="666" r:id="rId33"/>
    <p:sldId id="667" r:id="rId34"/>
    <p:sldId id="694" r:id="rId35"/>
    <p:sldId id="700" r:id="rId36"/>
    <p:sldId id="701" r:id="rId37"/>
    <p:sldId id="662" r:id="rId38"/>
    <p:sldId id="687" r:id="rId39"/>
    <p:sldId id="658" r:id="rId40"/>
    <p:sldId id="651" r:id="rId41"/>
    <p:sldId id="653" r:id="rId42"/>
    <p:sldId id="659" r:id="rId43"/>
    <p:sldId id="655" r:id="rId44"/>
    <p:sldId id="677" r:id="rId45"/>
    <p:sldId id="676" r:id="rId46"/>
    <p:sldId id="674" r:id="rId47"/>
    <p:sldId id="695" r:id="rId48"/>
    <p:sldId id="696" r:id="rId49"/>
    <p:sldId id="663" r:id="rId50"/>
    <p:sldId id="660" r:id="rId51"/>
    <p:sldId id="697" r:id="rId52"/>
    <p:sldId id="698" r:id="rId53"/>
    <p:sldId id="699" r:id="rId54"/>
    <p:sldId id="702" r:id="rId55"/>
    <p:sldId id="678" r:id="rId56"/>
    <p:sldId id="679" r:id="rId57"/>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bw"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2B48"/>
    <a:srgbClr val="C7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8" autoAdjust="0"/>
    <p:restoredTop sz="94778" autoAdjust="0"/>
  </p:normalViewPr>
  <p:slideViewPr>
    <p:cSldViewPr snapToGrid="0" snapToObjects="1">
      <p:cViewPr varScale="1">
        <p:scale>
          <a:sx n="77" d="100"/>
          <a:sy n="77" d="100"/>
        </p:scale>
        <p:origin x="-1280" y="-112"/>
      </p:cViewPr>
      <p:guideLst>
        <p:guide orient="horz" pos="2160"/>
        <p:guide pos="2880"/>
      </p:guideLst>
    </p:cSldViewPr>
  </p:slideViewPr>
  <p:outlineViewPr>
    <p:cViewPr>
      <p:scale>
        <a:sx n="33" d="100"/>
        <a:sy n="33" d="100"/>
      </p:scale>
      <p:origin x="0" y="5042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notesMaster" Target="notesMasters/notesMaster1.xml"/><Relationship Id="rId59" Type="http://schemas.openxmlformats.org/officeDocument/2006/relationships/handoutMaster" Target="handoutMasters/handoutMaster1.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60" Type="http://schemas.openxmlformats.org/officeDocument/2006/relationships/printerSettings" Target="printerSettings/printerSettings1.bin"/><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oleObject" Target="Work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65742805732964"/>
          <c:y val="0.093800299011926"/>
          <c:w val="0.607317341412062"/>
          <c:h val="0.812399401976148"/>
        </c:manualLayout>
      </c:layout>
      <c:pieChart>
        <c:varyColors val="1"/>
        <c:ser>
          <c:idx val="0"/>
          <c:order val="0"/>
          <c:dLbls>
            <c:dLbl>
              <c:idx val="0"/>
              <c:layout>
                <c:manualLayout>
                  <c:x val="-0.195048226334402"/>
                  <c:y val="0.0415225038134827"/>
                </c:manualLayout>
              </c:layout>
              <c:showLegendKey val="0"/>
              <c:showVal val="0"/>
              <c:showCatName val="1"/>
              <c:showSerName val="0"/>
              <c:showPercent val="1"/>
              <c:showBubbleSize val="0"/>
            </c:dLbl>
            <c:dLbl>
              <c:idx val="1"/>
              <c:layout>
                <c:manualLayout>
                  <c:x val="-0.0368732502187227"/>
                  <c:y val="-0.162037037037037"/>
                </c:manualLayout>
              </c:layout>
              <c:showLegendKey val="0"/>
              <c:showVal val="0"/>
              <c:showCatName val="1"/>
              <c:showSerName val="0"/>
              <c:showPercent val="1"/>
              <c:showBubbleSize val="0"/>
            </c:dLbl>
            <c:dLbl>
              <c:idx val="2"/>
              <c:layout>
                <c:manualLayout>
                  <c:x val="0.198415056004227"/>
                  <c:y val="-0.108065928224246"/>
                </c:manualLayout>
              </c:layout>
              <c:showLegendKey val="0"/>
              <c:showVal val="0"/>
              <c:showCatName val="1"/>
              <c:showSerName val="0"/>
              <c:showPercent val="1"/>
              <c:showBubbleSize val="0"/>
            </c:dLbl>
            <c:dLbl>
              <c:idx val="3"/>
              <c:layout>
                <c:manualLayout>
                  <c:x val="0.106177585383912"/>
                  <c:y val="0.183903899098831"/>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[Workbook2]Sheet1!$A$1:$A$4</c:f>
              <c:strCache>
                <c:ptCount val="4"/>
                <c:pt idx="0">
                  <c:v>Component 1</c:v>
                </c:pt>
                <c:pt idx="1">
                  <c:v>Component 2</c:v>
                </c:pt>
                <c:pt idx="2">
                  <c:v>Component 3</c:v>
                </c:pt>
                <c:pt idx="3">
                  <c:v>Component 4</c:v>
                </c:pt>
              </c:strCache>
            </c:strRef>
          </c:cat>
          <c:val>
            <c:numRef>
              <c:f>[Workbook2]Sheet1!$B$1:$B$4</c:f>
              <c:numCache>
                <c:formatCode>General</c:formatCode>
                <c:ptCount val="4"/>
                <c:pt idx="0">
                  <c:v>40.0</c:v>
                </c:pt>
                <c:pt idx="1">
                  <c:v>15.0</c:v>
                </c:pt>
                <c:pt idx="2">
                  <c:v>30.0</c:v>
                </c:pt>
                <c:pt idx="3">
                  <c:v>15.0</c:v>
                </c:pt>
              </c:numCache>
            </c:numRef>
          </c:val>
        </c:ser>
        <c:dLbls>
          <c:showLegendKey val="0"/>
          <c:showVal val="1"/>
          <c:showCatName val="1"/>
          <c:showSerName val="0"/>
          <c:showPercent val="0"/>
          <c:showBubbleSize val="0"/>
          <c:showLeaderLines val="1"/>
        </c:dLbls>
        <c:firstSliceAng val="0"/>
      </c:pieChart>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38" tIns="45719" rIns="91438" bIns="45719" rtlCol="0"/>
          <a:lstStyle>
            <a:lvl1pPr algn="l">
              <a:defRPr sz="1200"/>
            </a:lvl1pPr>
          </a:lstStyle>
          <a:p>
            <a:endParaRPr lang="en-US" dirty="0"/>
          </a:p>
        </p:txBody>
      </p:sp>
      <p:sp>
        <p:nvSpPr>
          <p:cNvPr id="3" name="Date Placeholder 2"/>
          <p:cNvSpPr>
            <a:spLocks noGrp="1"/>
          </p:cNvSpPr>
          <p:nvPr>
            <p:ph type="dt" sz="quarter" idx="1"/>
          </p:nvPr>
        </p:nvSpPr>
        <p:spPr>
          <a:xfrm>
            <a:off x="3978275" y="0"/>
            <a:ext cx="3043238" cy="465138"/>
          </a:xfrm>
          <a:prstGeom prst="rect">
            <a:avLst/>
          </a:prstGeom>
        </p:spPr>
        <p:txBody>
          <a:bodyPr vert="horz" lIns="91438" tIns="45719" rIns="91438" bIns="45719" rtlCol="0"/>
          <a:lstStyle>
            <a:lvl1pPr algn="r">
              <a:defRPr sz="1200"/>
            </a:lvl1pPr>
          </a:lstStyle>
          <a:p>
            <a:fld id="{1E86A71D-AB58-428A-8C9D-05D456B01ED9}" type="datetimeFigureOut">
              <a:rPr lang="en-US" smtClean="0"/>
              <a:pPr/>
              <a:t>9/18/18</a:t>
            </a:fld>
            <a:endParaRPr lang="en-US" dirty="0"/>
          </a:p>
        </p:txBody>
      </p:sp>
      <p:sp>
        <p:nvSpPr>
          <p:cNvPr id="4" name="Footer Placeholder 3"/>
          <p:cNvSpPr>
            <a:spLocks noGrp="1"/>
          </p:cNvSpPr>
          <p:nvPr>
            <p:ph type="ftr" sz="quarter" idx="2"/>
          </p:nvPr>
        </p:nvSpPr>
        <p:spPr>
          <a:xfrm>
            <a:off x="0" y="8842376"/>
            <a:ext cx="3043238" cy="465138"/>
          </a:xfrm>
          <a:prstGeom prst="rect">
            <a:avLst/>
          </a:prstGeom>
        </p:spPr>
        <p:txBody>
          <a:bodyPr vert="horz" lIns="91438" tIns="45719" rIns="91438" bIns="4571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275" y="8842376"/>
            <a:ext cx="3043238" cy="465138"/>
          </a:xfrm>
          <a:prstGeom prst="rect">
            <a:avLst/>
          </a:prstGeom>
        </p:spPr>
        <p:txBody>
          <a:bodyPr vert="horz" lIns="91438" tIns="45719" rIns="91438" bIns="45719" rtlCol="0" anchor="b"/>
          <a:lstStyle>
            <a:lvl1pPr algn="r">
              <a:defRPr sz="1200"/>
            </a:lvl1pPr>
          </a:lstStyle>
          <a:p>
            <a:fld id="{DD3398B2-148A-47B0-BF7C-249C52EC6061}" type="slidenum">
              <a:rPr lang="en-US" smtClean="0"/>
              <a:pPr/>
              <a:t>‹#›</a:t>
            </a:fld>
            <a:endParaRPr lang="en-US" dirty="0"/>
          </a:p>
        </p:txBody>
      </p:sp>
    </p:spTree>
    <p:extLst>
      <p:ext uri="{BB962C8B-B14F-4D97-AF65-F5344CB8AC3E}">
        <p14:creationId xmlns:p14="http://schemas.microsoft.com/office/powerpoint/2010/main" val="6363819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38" tIns="45719" rIns="91438" bIns="45719" rtlCol="0"/>
          <a:lstStyle>
            <a:lvl1pPr algn="l">
              <a:defRPr sz="1200"/>
            </a:lvl1pPr>
          </a:lstStyle>
          <a:p>
            <a:endParaRPr lang="en-US" dirty="0"/>
          </a:p>
        </p:txBody>
      </p:sp>
      <p:sp>
        <p:nvSpPr>
          <p:cNvPr id="3" name="Date Placeholder 2"/>
          <p:cNvSpPr>
            <a:spLocks noGrp="1"/>
          </p:cNvSpPr>
          <p:nvPr>
            <p:ph type="dt" idx="1"/>
          </p:nvPr>
        </p:nvSpPr>
        <p:spPr>
          <a:xfrm>
            <a:off x="3978275" y="0"/>
            <a:ext cx="3043238" cy="465138"/>
          </a:xfrm>
          <a:prstGeom prst="rect">
            <a:avLst/>
          </a:prstGeom>
        </p:spPr>
        <p:txBody>
          <a:bodyPr vert="horz" lIns="91438" tIns="45719" rIns="91438" bIns="45719" rtlCol="0"/>
          <a:lstStyle>
            <a:lvl1pPr algn="r">
              <a:defRPr sz="1200"/>
            </a:lvl1pPr>
          </a:lstStyle>
          <a:p>
            <a:fld id="{BF5D282F-DEC4-40AF-9C9F-C010C3565B4E}" type="datetimeFigureOut">
              <a:rPr lang="en-US" smtClean="0"/>
              <a:pPr/>
              <a:t>9/18/18</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38" tIns="45719" rIns="91438" bIns="45719" rtlCol="0" anchor="ctr"/>
          <a:lstStyle/>
          <a:p>
            <a:endParaRPr lang="en-US" dirty="0"/>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38" tIns="45719" rIns="91438" bIns="457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6"/>
            <a:ext cx="3043238" cy="465138"/>
          </a:xfrm>
          <a:prstGeom prst="rect">
            <a:avLst/>
          </a:prstGeom>
        </p:spPr>
        <p:txBody>
          <a:bodyPr vert="horz" lIns="91438" tIns="45719" rIns="91438" bIns="4571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275" y="8842376"/>
            <a:ext cx="3043238" cy="465138"/>
          </a:xfrm>
          <a:prstGeom prst="rect">
            <a:avLst/>
          </a:prstGeom>
        </p:spPr>
        <p:txBody>
          <a:bodyPr vert="horz" lIns="91438" tIns="45719" rIns="91438" bIns="45719" rtlCol="0" anchor="b"/>
          <a:lstStyle>
            <a:lvl1pPr algn="r">
              <a:defRPr sz="1200"/>
            </a:lvl1pPr>
          </a:lstStyle>
          <a:p>
            <a:fld id="{1C6F8E75-0316-4789-A3AC-2313E323D9A3}" type="slidenum">
              <a:rPr lang="en-US" smtClean="0"/>
              <a:pPr/>
              <a:t>‹#›</a:t>
            </a:fld>
            <a:endParaRPr lang="en-US" dirty="0"/>
          </a:p>
        </p:txBody>
      </p:sp>
    </p:spTree>
    <p:extLst>
      <p:ext uri="{BB962C8B-B14F-4D97-AF65-F5344CB8AC3E}">
        <p14:creationId xmlns:p14="http://schemas.microsoft.com/office/powerpoint/2010/main" val="1105780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emf"/></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emf"/></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301752" y="1637684"/>
            <a:ext cx="8534400" cy="4577227"/>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3" name="Text Placeholder 2"/>
          <p:cNvSpPr>
            <a:spLocks noGrp="1"/>
          </p:cNvSpPr>
          <p:nvPr>
            <p:ph type="body" sz="quarter" idx="10" hasCustomPrompt="1"/>
          </p:nvPr>
        </p:nvSpPr>
        <p:spPr>
          <a:xfrm>
            <a:off x="301752" y="443632"/>
            <a:ext cx="8534273" cy="903992"/>
          </a:xfrm>
        </p:spPr>
        <p:txBody>
          <a:bodyPr>
            <a:normAutofit/>
          </a:bodyPr>
          <a:lstStyle>
            <a:lvl1pPr marL="0" indent="0" algn="ctr">
              <a:buFontTx/>
              <a:buNone/>
              <a:defRPr sz="4000" b="1" i="0" baseline="0"/>
            </a:lvl1pPr>
          </a:lstStyle>
          <a:p>
            <a:pPr lvl="0"/>
            <a:r>
              <a:rPr lang="en-US" dirty="0" smtClean="0"/>
              <a:t>Click to Edit Title</a:t>
            </a:r>
            <a:endParaRPr lang="en-US" dirty="0"/>
          </a:p>
        </p:txBody>
      </p:sp>
      <p:pic>
        <p:nvPicPr>
          <p:cNvPr id="8" name="Picture 7" descr="OleMissScript_186-2767.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65304" y="6330957"/>
            <a:ext cx="1170848" cy="377381"/>
          </a:xfrm>
          <a:prstGeom prst="rect">
            <a:avLst/>
          </a:prstGeom>
        </p:spPr>
      </p:pic>
      <p:cxnSp>
        <p:nvCxnSpPr>
          <p:cNvPr id="10" name="Straight Connector 9"/>
          <p:cNvCxnSpPr/>
          <p:nvPr userDrawn="1"/>
        </p:nvCxnSpPr>
        <p:spPr>
          <a:xfrm>
            <a:off x="301752" y="6609451"/>
            <a:ext cx="7299042"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2219132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3563710"/>
            <a:ext cx="6400800" cy="1752600"/>
          </a:xfrm>
        </p:spPr>
        <p:txBody>
          <a:bodyPr/>
          <a:lstStyle>
            <a:lvl1pPr marL="0" indent="0" algn="ctr">
              <a:buNone/>
              <a:defRPr sz="1600" b="1" cap="all" spc="250" baseline="0">
                <a:solidFill>
                  <a:srgbClr val="162B48"/>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7" name="Straight Connector 6"/>
          <p:cNvSpPr>
            <a:spLocks noChangeShapeType="1"/>
          </p:cNvSpPr>
          <p:nvPr/>
        </p:nvSpPr>
        <p:spPr bwMode="auto">
          <a:xfrm>
            <a:off x="155448" y="2047857"/>
            <a:ext cx="3676219"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bg1">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Title Placeholder 21"/>
          <p:cNvSpPr txBox="1">
            <a:spLocks/>
          </p:cNvSpPr>
          <p:nvPr userDrawn="1"/>
        </p:nvSpPr>
        <p:spPr>
          <a:xfrm>
            <a:off x="0" y="468083"/>
            <a:ext cx="9144000" cy="758952"/>
          </a:xfrm>
          <a:prstGeom prst="rect">
            <a:avLst/>
          </a:prstGeom>
        </p:spPr>
        <p:txBody>
          <a:bodyPr vert="horz" anchor="b">
            <a:normAutofit/>
          </a:bodyPr>
          <a:lstStyle>
            <a:lvl1pPr algn="ctr" rtl="0" eaLnBrk="1" latinLnBrk="0" hangingPunct="1">
              <a:spcBef>
                <a:spcPct val="0"/>
              </a:spcBef>
              <a:buNone/>
              <a:defRPr kumimoji="0" sz="4000" kern="1200" baseline="0">
                <a:solidFill>
                  <a:srgbClr val="162B48"/>
                </a:solidFill>
                <a:latin typeface="+mj-lt"/>
                <a:ea typeface="+mj-ea"/>
                <a:cs typeface="+mj-cs"/>
              </a:defRPr>
            </a:lvl1pPr>
          </a:lstStyle>
          <a:p>
            <a:r>
              <a:rPr lang="en-US" b="1" i="0" dirty="0" smtClean="0"/>
              <a:t>The University of Mississippi</a:t>
            </a:r>
            <a:endParaRPr lang="en-US" b="1" i="0" dirty="0"/>
          </a:p>
        </p:txBody>
      </p:sp>
      <p:pic>
        <p:nvPicPr>
          <p:cNvPr id="12" name="Picture 11" descr="Crest_T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97284" y="1404195"/>
            <a:ext cx="1163463" cy="1415205"/>
          </a:xfrm>
          <a:prstGeom prst="rect">
            <a:avLst/>
          </a:prstGeom>
        </p:spPr>
      </p:pic>
      <p:sp>
        <p:nvSpPr>
          <p:cNvPr id="13" name="Straight Connector 12"/>
          <p:cNvSpPr>
            <a:spLocks noChangeShapeType="1"/>
          </p:cNvSpPr>
          <p:nvPr userDrawn="1"/>
        </p:nvSpPr>
        <p:spPr bwMode="auto">
          <a:xfrm>
            <a:off x="5309597" y="2047857"/>
            <a:ext cx="3675908"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301752" y="1637684"/>
            <a:ext cx="8534400" cy="4577227"/>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3" name="Text Placeholder 2"/>
          <p:cNvSpPr>
            <a:spLocks noGrp="1"/>
          </p:cNvSpPr>
          <p:nvPr>
            <p:ph type="body" sz="quarter" idx="10" hasCustomPrompt="1"/>
          </p:nvPr>
        </p:nvSpPr>
        <p:spPr>
          <a:xfrm>
            <a:off x="301752" y="443632"/>
            <a:ext cx="8534273" cy="903992"/>
          </a:xfrm>
        </p:spPr>
        <p:txBody>
          <a:bodyPr>
            <a:normAutofit/>
          </a:bodyPr>
          <a:lstStyle>
            <a:lvl1pPr marL="0" indent="0" algn="ctr">
              <a:buFontTx/>
              <a:buNone/>
              <a:defRPr sz="4000" b="1" i="0" baseline="0"/>
            </a:lvl1pPr>
          </a:lstStyle>
          <a:p>
            <a:pPr lvl="0"/>
            <a:r>
              <a:rPr lang="en-US" dirty="0" smtClean="0"/>
              <a:t>Click to Edit Title</a:t>
            </a:r>
            <a:endParaRPr lang="en-US" dirty="0"/>
          </a:p>
        </p:txBody>
      </p:sp>
      <p:pic>
        <p:nvPicPr>
          <p:cNvPr id="8" name="Picture 7" descr="OleMissScript_186-2767.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5304" y="6330957"/>
            <a:ext cx="1170848" cy="377381"/>
          </a:xfrm>
          <a:prstGeom prst="rect">
            <a:avLst/>
          </a:prstGeom>
        </p:spPr>
      </p:pic>
      <p:cxnSp>
        <p:nvCxnSpPr>
          <p:cNvPr id="10" name="Straight Connector 9"/>
          <p:cNvCxnSpPr/>
          <p:nvPr/>
        </p:nvCxnSpPr>
        <p:spPr>
          <a:xfrm>
            <a:off x="301752" y="6609451"/>
            <a:ext cx="7299042"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22191327"/>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301752" y="1637684"/>
            <a:ext cx="8534400" cy="4577227"/>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3" name="Text Placeholder 2"/>
          <p:cNvSpPr>
            <a:spLocks noGrp="1"/>
          </p:cNvSpPr>
          <p:nvPr>
            <p:ph type="body" sz="quarter" idx="10" hasCustomPrompt="1"/>
          </p:nvPr>
        </p:nvSpPr>
        <p:spPr>
          <a:xfrm>
            <a:off x="301752" y="443632"/>
            <a:ext cx="8534273" cy="903992"/>
          </a:xfrm>
        </p:spPr>
        <p:txBody>
          <a:bodyPr>
            <a:normAutofit/>
          </a:bodyPr>
          <a:lstStyle>
            <a:lvl1pPr marL="0" indent="0" algn="ctr">
              <a:buFontTx/>
              <a:buNone/>
              <a:defRPr sz="4000" b="1" i="0" baseline="0"/>
            </a:lvl1pPr>
          </a:lstStyle>
          <a:p>
            <a:pPr lvl="0"/>
            <a:r>
              <a:rPr lang="en-US" dirty="0" smtClean="0"/>
              <a:t>Click to Edit Title</a:t>
            </a:r>
            <a:endParaRPr lang="en-US" dirty="0"/>
          </a:p>
        </p:txBody>
      </p:sp>
      <p:cxnSp>
        <p:nvCxnSpPr>
          <p:cNvPr id="10" name="Straight Connector 9"/>
          <p:cNvCxnSpPr/>
          <p:nvPr/>
        </p:nvCxnSpPr>
        <p:spPr>
          <a:xfrm>
            <a:off x="301752" y="6609451"/>
            <a:ext cx="6860659"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pic>
        <p:nvPicPr>
          <p:cNvPr id="2" name="Picture 1" descr="CrestUM-Horizontal_186_2767-TMR.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828" y="6324600"/>
            <a:ext cx="1596324" cy="385226"/>
          </a:xfrm>
          <a:prstGeom prst="rect">
            <a:avLst/>
          </a:prstGeom>
        </p:spPr>
      </p:pic>
      <p:pic>
        <p:nvPicPr>
          <p:cNvPr id="7" name="Picture 6" descr="OleMissScript_186-2767.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65304" y="6330957"/>
            <a:ext cx="1170848" cy="377381"/>
          </a:xfrm>
          <a:prstGeom prst="rect">
            <a:avLst/>
          </a:prstGeom>
        </p:spPr>
      </p:pic>
      <p:cxnSp>
        <p:nvCxnSpPr>
          <p:cNvPr id="8" name="Straight Connector 7"/>
          <p:cNvCxnSpPr/>
          <p:nvPr userDrawn="1"/>
        </p:nvCxnSpPr>
        <p:spPr>
          <a:xfrm>
            <a:off x="301752" y="6609451"/>
            <a:ext cx="7299042"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80388177"/>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16" name="bk object 16"/>
          <p:cNvSpPr/>
          <p:nvPr/>
        </p:nvSpPr>
        <p:spPr>
          <a:xfrm>
            <a:off x="0" y="0"/>
            <a:ext cx="4554855" cy="358775"/>
          </a:xfrm>
          <a:custGeom>
            <a:avLst/>
            <a:gdLst/>
            <a:ahLst/>
            <a:cxnLst/>
            <a:rect l="l" t="t" r="r" b="b"/>
            <a:pathLst>
              <a:path w="4554855" h="358775">
                <a:moveTo>
                  <a:pt x="0" y="358542"/>
                </a:moveTo>
                <a:lnTo>
                  <a:pt x="4554855" y="358542"/>
                </a:lnTo>
                <a:lnTo>
                  <a:pt x="4554855" y="0"/>
                </a:lnTo>
                <a:lnTo>
                  <a:pt x="0" y="0"/>
                </a:lnTo>
                <a:lnTo>
                  <a:pt x="0" y="358542"/>
                </a:lnTo>
              </a:path>
            </a:pathLst>
          </a:custGeom>
          <a:solidFill>
            <a:srgbClr val="F9BD16"/>
          </a:solidFill>
        </p:spPr>
        <p:txBody>
          <a:bodyPr wrap="square" lIns="0" tIns="0" rIns="0" bIns="0" rtlCol="0"/>
          <a:lstStyle/>
          <a:p>
            <a:endParaRPr/>
          </a:p>
        </p:txBody>
      </p:sp>
      <p:sp>
        <p:nvSpPr>
          <p:cNvPr id="17" name="bk object 17"/>
          <p:cNvSpPr/>
          <p:nvPr/>
        </p:nvSpPr>
        <p:spPr>
          <a:xfrm>
            <a:off x="4589145" y="0"/>
            <a:ext cx="4554855" cy="358775"/>
          </a:xfrm>
          <a:custGeom>
            <a:avLst/>
            <a:gdLst/>
            <a:ahLst/>
            <a:cxnLst/>
            <a:rect l="l" t="t" r="r" b="b"/>
            <a:pathLst>
              <a:path w="4554855" h="358775">
                <a:moveTo>
                  <a:pt x="0" y="358542"/>
                </a:moveTo>
                <a:lnTo>
                  <a:pt x="4554855" y="358542"/>
                </a:lnTo>
                <a:lnTo>
                  <a:pt x="4554855" y="0"/>
                </a:lnTo>
                <a:lnTo>
                  <a:pt x="0" y="0"/>
                </a:lnTo>
                <a:lnTo>
                  <a:pt x="0" y="358542"/>
                </a:lnTo>
              </a:path>
            </a:pathLst>
          </a:custGeom>
          <a:solidFill>
            <a:srgbClr val="3B464D"/>
          </a:solidFill>
        </p:spPr>
        <p:txBody>
          <a:bodyPr wrap="square" lIns="0" tIns="0" rIns="0" bIns="0" rtlCol="0"/>
          <a:lstStyle/>
          <a:p>
            <a:endParaRPr/>
          </a:p>
        </p:txBody>
      </p:sp>
      <p:sp>
        <p:nvSpPr>
          <p:cNvPr id="18" name="bk object 18"/>
          <p:cNvSpPr/>
          <p:nvPr/>
        </p:nvSpPr>
        <p:spPr>
          <a:xfrm>
            <a:off x="6270469" y="6019734"/>
            <a:ext cx="212090" cy="198755"/>
          </a:xfrm>
          <a:custGeom>
            <a:avLst/>
            <a:gdLst/>
            <a:ahLst/>
            <a:cxnLst/>
            <a:rect l="l" t="t" r="r" b="b"/>
            <a:pathLst>
              <a:path w="212089" h="198754">
                <a:moveTo>
                  <a:pt x="97514" y="48563"/>
                </a:moveTo>
                <a:lnTo>
                  <a:pt x="46289" y="48563"/>
                </a:lnTo>
                <a:lnTo>
                  <a:pt x="171018" y="198439"/>
                </a:lnTo>
                <a:lnTo>
                  <a:pt x="185384" y="198439"/>
                </a:lnTo>
                <a:lnTo>
                  <a:pt x="185408" y="131763"/>
                </a:lnTo>
                <a:lnTo>
                  <a:pt x="169650" y="131763"/>
                </a:lnTo>
                <a:lnTo>
                  <a:pt x="97514" y="48563"/>
                </a:lnTo>
                <a:close/>
              </a:path>
              <a:path w="212089" h="198754">
                <a:moveTo>
                  <a:pt x="55408" y="0"/>
                </a:moveTo>
                <a:lnTo>
                  <a:pt x="0" y="0"/>
                </a:lnTo>
                <a:lnTo>
                  <a:pt x="7123" y="11257"/>
                </a:lnTo>
                <a:lnTo>
                  <a:pt x="18129" y="15618"/>
                </a:lnTo>
                <a:lnTo>
                  <a:pt x="28032" y="25793"/>
                </a:lnTo>
                <a:lnTo>
                  <a:pt x="30685" y="35949"/>
                </a:lnTo>
                <a:lnTo>
                  <a:pt x="31238" y="53389"/>
                </a:lnTo>
                <a:lnTo>
                  <a:pt x="31188" y="123514"/>
                </a:lnTo>
                <a:lnTo>
                  <a:pt x="26804" y="172224"/>
                </a:lnTo>
                <a:lnTo>
                  <a:pt x="3192" y="184694"/>
                </a:lnTo>
                <a:lnTo>
                  <a:pt x="3192" y="195232"/>
                </a:lnTo>
                <a:lnTo>
                  <a:pt x="76615" y="195232"/>
                </a:lnTo>
                <a:lnTo>
                  <a:pt x="74271" y="184597"/>
                </a:lnTo>
                <a:lnTo>
                  <a:pt x="58794" y="181594"/>
                </a:lnTo>
                <a:lnTo>
                  <a:pt x="50731" y="173425"/>
                </a:lnTo>
                <a:lnTo>
                  <a:pt x="47234" y="158239"/>
                </a:lnTo>
                <a:lnTo>
                  <a:pt x="46457" y="147999"/>
                </a:lnTo>
                <a:lnTo>
                  <a:pt x="45850" y="134311"/>
                </a:lnTo>
                <a:lnTo>
                  <a:pt x="45605" y="116155"/>
                </a:lnTo>
                <a:lnTo>
                  <a:pt x="45605" y="48563"/>
                </a:lnTo>
                <a:lnTo>
                  <a:pt x="97514" y="48563"/>
                </a:lnTo>
                <a:lnTo>
                  <a:pt x="55408" y="0"/>
                </a:lnTo>
                <a:close/>
              </a:path>
              <a:path w="212089" h="198754">
                <a:moveTo>
                  <a:pt x="212062" y="0"/>
                </a:moveTo>
                <a:lnTo>
                  <a:pt x="138868" y="0"/>
                </a:lnTo>
                <a:lnTo>
                  <a:pt x="141869" y="10484"/>
                </a:lnTo>
                <a:lnTo>
                  <a:pt x="157174" y="13648"/>
                </a:lnTo>
                <a:lnTo>
                  <a:pt x="165547" y="21595"/>
                </a:lnTo>
                <a:lnTo>
                  <a:pt x="169121" y="36446"/>
                </a:lnTo>
                <a:lnTo>
                  <a:pt x="169973" y="46885"/>
                </a:lnTo>
                <a:lnTo>
                  <a:pt x="170706" y="60786"/>
                </a:lnTo>
                <a:lnTo>
                  <a:pt x="171018" y="78831"/>
                </a:lnTo>
                <a:lnTo>
                  <a:pt x="171018" y="131763"/>
                </a:lnTo>
                <a:lnTo>
                  <a:pt x="185408" y="131763"/>
                </a:lnTo>
                <a:lnTo>
                  <a:pt x="185430" y="71765"/>
                </a:lnTo>
                <a:lnTo>
                  <a:pt x="187889" y="33345"/>
                </a:lnTo>
                <a:lnTo>
                  <a:pt x="212062" y="10293"/>
                </a:lnTo>
                <a:lnTo>
                  <a:pt x="212062" y="0"/>
                </a:lnTo>
                <a:close/>
              </a:path>
            </a:pathLst>
          </a:custGeom>
          <a:solidFill>
            <a:srgbClr val="686C70"/>
          </a:solidFill>
        </p:spPr>
        <p:txBody>
          <a:bodyPr wrap="square" lIns="0" tIns="0" rIns="0" bIns="0" rtlCol="0"/>
          <a:lstStyle/>
          <a:p>
            <a:endParaRPr/>
          </a:p>
        </p:txBody>
      </p:sp>
      <p:sp>
        <p:nvSpPr>
          <p:cNvPr id="19" name="bk object 19"/>
          <p:cNvSpPr/>
          <p:nvPr/>
        </p:nvSpPr>
        <p:spPr>
          <a:xfrm>
            <a:off x="6545012" y="6046307"/>
            <a:ext cx="147955" cy="147955"/>
          </a:xfrm>
          <a:custGeom>
            <a:avLst/>
            <a:gdLst/>
            <a:ahLst/>
            <a:cxnLst/>
            <a:rect l="l" t="t" r="r" b="b"/>
            <a:pathLst>
              <a:path w="147954" h="147954">
                <a:moveTo>
                  <a:pt x="81179" y="0"/>
                </a:moveTo>
                <a:lnTo>
                  <a:pt x="69992" y="2962"/>
                </a:lnTo>
                <a:lnTo>
                  <a:pt x="20132" y="127718"/>
                </a:lnTo>
                <a:lnTo>
                  <a:pt x="12609" y="136512"/>
                </a:lnTo>
                <a:lnTo>
                  <a:pt x="227" y="139551"/>
                </a:lnTo>
                <a:lnTo>
                  <a:pt x="0" y="147340"/>
                </a:lnTo>
                <a:lnTo>
                  <a:pt x="49473" y="147340"/>
                </a:lnTo>
                <a:lnTo>
                  <a:pt x="49473" y="139551"/>
                </a:lnTo>
                <a:lnTo>
                  <a:pt x="33301" y="137719"/>
                </a:lnTo>
                <a:lnTo>
                  <a:pt x="32845" y="134512"/>
                </a:lnTo>
                <a:lnTo>
                  <a:pt x="36037" y="123974"/>
                </a:lnTo>
                <a:lnTo>
                  <a:pt x="38773" y="115025"/>
                </a:lnTo>
                <a:lnTo>
                  <a:pt x="41509" y="107023"/>
                </a:lnTo>
                <a:lnTo>
                  <a:pt x="44002" y="100151"/>
                </a:lnTo>
                <a:lnTo>
                  <a:pt x="117625" y="100151"/>
                </a:lnTo>
                <a:lnTo>
                  <a:pt x="115939" y="95630"/>
                </a:lnTo>
                <a:lnTo>
                  <a:pt x="113289" y="88453"/>
                </a:lnTo>
                <a:lnTo>
                  <a:pt x="82091" y="88453"/>
                </a:lnTo>
                <a:lnTo>
                  <a:pt x="47721" y="88254"/>
                </a:lnTo>
                <a:lnTo>
                  <a:pt x="56220" y="64579"/>
                </a:lnTo>
                <a:lnTo>
                  <a:pt x="60604" y="52637"/>
                </a:lnTo>
                <a:lnTo>
                  <a:pt x="65220" y="40561"/>
                </a:lnTo>
                <a:lnTo>
                  <a:pt x="95844" y="40561"/>
                </a:lnTo>
                <a:lnTo>
                  <a:pt x="81179" y="0"/>
                </a:lnTo>
                <a:close/>
              </a:path>
              <a:path w="147954" h="147954">
                <a:moveTo>
                  <a:pt x="117625" y="100151"/>
                </a:moveTo>
                <a:lnTo>
                  <a:pt x="44002" y="100151"/>
                </a:lnTo>
                <a:lnTo>
                  <a:pt x="86612" y="101277"/>
                </a:lnTo>
                <a:lnTo>
                  <a:pt x="91240" y="114101"/>
                </a:lnTo>
                <a:lnTo>
                  <a:pt x="98506" y="134970"/>
                </a:lnTo>
                <a:lnTo>
                  <a:pt x="97594" y="137719"/>
                </a:lnTo>
                <a:lnTo>
                  <a:pt x="84584" y="139551"/>
                </a:lnTo>
                <a:lnTo>
                  <a:pt x="84584" y="147340"/>
                </a:lnTo>
                <a:lnTo>
                  <a:pt x="147539" y="147340"/>
                </a:lnTo>
                <a:lnTo>
                  <a:pt x="143876" y="139045"/>
                </a:lnTo>
                <a:lnTo>
                  <a:pt x="135017" y="135563"/>
                </a:lnTo>
                <a:lnTo>
                  <a:pt x="128184" y="126304"/>
                </a:lnTo>
                <a:lnTo>
                  <a:pt x="120348" y="107450"/>
                </a:lnTo>
                <a:lnTo>
                  <a:pt x="117625" y="100151"/>
                </a:lnTo>
                <a:close/>
              </a:path>
              <a:path w="147954" h="147954">
                <a:moveTo>
                  <a:pt x="95844" y="40561"/>
                </a:moveTo>
                <a:lnTo>
                  <a:pt x="65676" y="40561"/>
                </a:lnTo>
                <a:lnTo>
                  <a:pt x="82091" y="88453"/>
                </a:lnTo>
                <a:lnTo>
                  <a:pt x="113289" y="88453"/>
                </a:lnTo>
                <a:lnTo>
                  <a:pt x="111563" y="83779"/>
                </a:lnTo>
                <a:lnTo>
                  <a:pt x="107210" y="71898"/>
                </a:lnTo>
                <a:lnTo>
                  <a:pt x="102875" y="59987"/>
                </a:lnTo>
                <a:lnTo>
                  <a:pt x="95844" y="40561"/>
                </a:lnTo>
                <a:close/>
              </a:path>
            </a:pathLst>
          </a:custGeom>
          <a:solidFill>
            <a:srgbClr val="686C70"/>
          </a:solidFill>
        </p:spPr>
        <p:txBody>
          <a:bodyPr wrap="square" lIns="0" tIns="0" rIns="0" bIns="0" rtlCol="0"/>
          <a:lstStyle/>
          <a:p>
            <a:endParaRPr/>
          </a:p>
        </p:txBody>
      </p:sp>
      <p:sp>
        <p:nvSpPr>
          <p:cNvPr id="20" name="bk object 20"/>
          <p:cNvSpPr/>
          <p:nvPr/>
        </p:nvSpPr>
        <p:spPr>
          <a:xfrm>
            <a:off x="6726508" y="6044230"/>
            <a:ext cx="129539" cy="149860"/>
          </a:xfrm>
          <a:custGeom>
            <a:avLst/>
            <a:gdLst/>
            <a:ahLst/>
            <a:cxnLst/>
            <a:rect l="l" t="t" r="r" b="b"/>
            <a:pathLst>
              <a:path w="129540" h="149860">
                <a:moveTo>
                  <a:pt x="79583" y="15149"/>
                </a:moveTo>
                <a:lnTo>
                  <a:pt x="49945" y="15149"/>
                </a:lnTo>
                <a:lnTo>
                  <a:pt x="49757" y="127442"/>
                </a:lnTo>
                <a:lnTo>
                  <a:pt x="45142" y="138541"/>
                </a:lnTo>
                <a:lnTo>
                  <a:pt x="29213" y="141628"/>
                </a:lnTo>
                <a:lnTo>
                  <a:pt x="29213" y="149417"/>
                </a:lnTo>
                <a:lnTo>
                  <a:pt x="101014" y="149417"/>
                </a:lnTo>
                <a:lnTo>
                  <a:pt x="92819" y="140876"/>
                </a:lnTo>
                <a:lnTo>
                  <a:pt x="81780" y="135797"/>
                </a:lnTo>
                <a:lnTo>
                  <a:pt x="79583" y="120095"/>
                </a:lnTo>
                <a:lnTo>
                  <a:pt x="79583" y="15149"/>
                </a:lnTo>
                <a:close/>
              </a:path>
              <a:path w="129540" h="149860">
                <a:moveTo>
                  <a:pt x="7994" y="0"/>
                </a:moveTo>
                <a:lnTo>
                  <a:pt x="2318" y="4504"/>
                </a:lnTo>
                <a:lnTo>
                  <a:pt x="1627" y="16777"/>
                </a:lnTo>
                <a:lnTo>
                  <a:pt x="834" y="29619"/>
                </a:lnTo>
                <a:lnTo>
                  <a:pt x="0" y="43554"/>
                </a:lnTo>
                <a:lnTo>
                  <a:pt x="7994" y="43554"/>
                </a:lnTo>
                <a:lnTo>
                  <a:pt x="10730" y="32559"/>
                </a:lnTo>
                <a:lnTo>
                  <a:pt x="13679" y="24984"/>
                </a:lnTo>
                <a:lnTo>
                  <a:pt x="17375" y="21041"/>
                </a:lnTo>
                <a:lnTo>
                  <a:pt x="24574" y="16777"/>
                </a:lnTo>
                <a:lnTo>
                  <a:pt x="42436" y="15149"/>
                </a:lnTo>
                <a:lnTo>
                  <a:pt x="127711" y="15149"/>
                </a:lnTo>
                <a:lnTo>
                  <a:pt x="127447" y="10439"/>
                </a:lnTo>
                <a:lnTo>
                  <a:pt x="127252" y="5497"/>
                </a:lnTo>
                <a:lnTo>
                  <a:pt x="14378" y="5497"/>
                </a:lnTo>
                <a:lnTo>
                  <a:pt x="11399" y="5039"/>
                </a:lnTo>
                <a:lnTo>
                  <a:pt x="7994" y="0"/>
                </a:lnTo>
                <a:close/>
              </a:path>
              <a:path w="129540" h="149860">
                <a:moveTo>
                  <a:pt x="127711" y="15149"/>
                </a:moveTo>
                <a:lnTo>
                  <a:pt x="102382" y="15149"/>
                </a:lnTo>
                <a:lnTo>
                  <a:pt x="108097" y="16523"/>
                </a:lnTo>
                <a:lnTo>
                  <a:pt x="111958" y="20647"/>
                </a:lnTo>
                <a:lnTo>
                  <a:pt x="115849" y="24526"/>
                </a:lnTo>
                <a:lnTo>
                  <a:pt x="119041" y="31856"/>
                </a:lnTo>
                <a:lnTo>
                  <a:pt x="121533" y="43310"/>
                </a:lnTo>
                <a:lnTo>
                  <a:pt x="129149" y="37885"/>
                </a:lnTo>
                <a:lnTo>
                  <a:pt x="128202" y="23876"/>
                </a:lnTo>
                <a:lnTo>
                  <a:pt x="127711" y="15149"/>
                </a:lnTo>
                <a:close/>
              </a:path>
              <a:path w="129540" h="149860">
                <a:moveTo>
                  <a:pt x="127036" y="0"/>
                </a:moveTo>
                <a:lnTo>
                  <a:pt x="121777" y="0"/>
                </a:lnTo>
                <a:lnTo>
                  <a:pt x="118129" y="4123"/>
                </a:lnTo>
                <a:lnTo>
                  <a:pt x="114937" y="5497"/>
                </a:lnTo>
                <a:lnTo>
                  <a:pt x="127252" y="5497"/>
                </a:lnTo>
                <a:lnTo>
                  <a:pt x="127036" y="0"/>
                </a:lnTo>
                <a:close/>
              </a:path>
            </a:pathLst>
          </a:custGeom>
          <a:solidFill>
            <a:srgbClr val="686C70"/>
          </a:solidFill>
        </p:spPr>
        <p:txBody>
          <a:bodyPr wrap="square" lIns="0" tIns="0" rIns="0" bIns="0" rtlCol="0"/>
          <a:lstStyle/>
          <a:p>
            <a:endParaRPr/>
          </a:p>
        </p:txBody>
      </p:sp>
      <p:sp>
        <p:nvSpPr>
          <p:cNvPr id="21" name="bk object 21"/>
          <p:cNvSpPr/>
          <p:nvPr/>
        </p:nvSpPr>
        <p:spPr>
          <a:xfrm>
            <a:off x="6909630" y="6049728"/>
            <a:ext cx="66675" cy="144145"/>
          </a:xfrm>
          <a:custGeom>
            <a:avLst/>
            <a:gdLst/>
            <a:ahLst/>
            <a:cxnLst/>
            <a:rect l="l" t="t" r="r" b="b"/>
            <a:pathLst>
              <a:path w="66675" h="144145">
                <a:moveTo>
                  <a:pt x="66117" y="0"/>
                </a:moveTo>
                <a:lnTo>
                  <a:pt x="0" y="0"/>
                </a:lnTo>
                <a:lnTo>
                  <a:pt x="4645" y="8333"/>
                </a:lnTo>
                <a:lnTo>
                  <a:pt x="15919" y="13229"/>
                </a:lnTo>
                <a:lnTo>
                  <a:pt x="18239" y="29565"/>
                </a:lnTo>
                <a:lnTo>
                  <a:pt x="18165" y="119672"/>
                </a:lnTo>
                <a:lnTo>
                  <a:pt x="14361" y="132616"/>
                </a:lnTo>
                <a:lnTo>
                  <a:pt x="0" y="136130"/>
                </a:lnTo>
                <a:lnTo>
                  <a:pt x="0" y="143919"/>
                </a:lnTo>
                <a:lnTo>
                  <a:pt x="66117" y="143919"/>
                </a:lnTo>
                <a:lnTo>
                  <a:pt x="61621" y="135695"/>
                </a:lnTo>
                <a:lnTo>
                  <a:pt x="50149" y="130880"/>
                </a:lnTo>
                <a:lnTo>
                  <a:pt x="47877" y="114598"/>
                </a:lnTo>
                <a:lnTo>
                  <a:pt x="47953" y="24199"/>
                </a:lnTo>
                <a:lnTo>
                  <a:pt x="51702" y="11401"/>
                </a:lnTo>
                <a:lnTo>
                  <a:pt x="66117" y="7819"/>
                </a:lnTo>
                <a:lnTo>
                  <a:pt x="66117" y="0"/>
                </a:lnTo>
                <a:close/>
              </a:path>
            </a:pathLst>
          </a:custGeom>
          <a:solidFill>
            <a:srgbClr val="686C70"/>
          </a:solidFill>
        </p:spPr>
        <p:txBody>
          <a:bodyPr wrap="square" lIns="0" tIns="0" rIns="0" bIns="0" rtlCol="0"/>
          <a:lstStyle/>
          <a:p>
            <a:endParaRPr/>
          </a:p>
        </p:txBody>
      </p:sp>
      <p:sp>
        <p:nvSpPr>
          <p:cNvPr id="22" name="bk object 22"/>
          <p:cNvSpPr/>
          <p:nvPr/>
        </p:nvSpPr>
        <p:spPr>
          <a:xfrm>
            <a:off x="7031884" y="6046358"/>
            <a:ext cx="149860" cy="150495"/>
          </a:xfrm>
          <a:custGeom>
            <a:avLst/>
            <a:gdLst/>
            <a:ahLst/>
            <a:cxnLst/>
            <a:rect l="l" t="t" r="r" b="b"/>
            <a:pathLst>
              <a:path w="149859" h="150495">
                <a:moveTo>
                  <a:pt x="73582" y="0"/>
                </a:moveTo>
                <a:lnTo>
                  <a:pt x="32776" y="12473"/>
                </a:lnTo>
                <a:lnTo>
                  <a:pt x="7977" y="43167"/>
                </a:lnTo>
                <a:lnTo>
                  <a:pt x="0" y="86668"/>
                </a:lnTo>
                <a:lnTo>
                  <a:pt x="2988" y="100053"/>
                </a:lnTo>
                <a:lnTo>
                  <a:pt x="24994" y="132544"/>
                </a:lnTo>
                <a:lnTo>
                  <a:pt x="64643" y="149294"/>
                </a:lnTo>
                <a:lnTo>
                  <a:pt x="81353" y="150436"/>
                </a:lnTo>
                <a:lnTo>
                  <a:pt x="95250" y="148067"/>
                </a:lnTo>
                <a:lnTo>
                  <a:pt x="108144" y="143434"/>
                </a:lnTo>
                <a:lnTo>
                  <a:pt x="112845" y="140688"/>
                </a:lnTo>
                <a:lnTo>
                  <a:pt x="71213" y="140688"/>
                </a:lnTo>
                <a:lnTo>
                  <a:pt x="60051" y="136334"/>
                </a:lnTo>
                <a:lnTo>
                  <a:pt x="37590" y="103769"/>
                </a:lnTo>
                <a:lnTo>
                  <a:pt x="33021" y="71450"/>
                </a:lnTo>
                <a:lnTo>
                  <a:pt x="33041" y="69197"/>
                </a:lnTo>
                <a:lnTo>
                  <a:pt x="45830" y="25410"/>
                </a:lnTo>
                <a:lnTo>
                  <a:pt x="79001" y="9929"/>
                </a:lnTo>
                <a:lnTo>
                  <a:pt x="113294" y="9929"/>
                </a:lnTo>
                <a:lnTo>
                  <a:pt x="102609" y="4909"/>
                </a:lnTo>
                <a:lnTo>
                  <a:pt x="88663" y="1246"/>
                </a:lnTo>
                <a:lnTo>
                  <a:pt x="73582" y="0"/>
                </a:lnTo>
                <a:close/>
              </a:path>
              <a:path w="149859" h="150495">
                <a:moveTo>
                  <a:pt x="113294" y="9929"/>
                </a:moveTo>
                <a:lnTo>
                  <a:pt x="79001" y="9929"/>
                </a:lnTo>
                <a:lnTo>
                  <a:pt x="89368" y="13744"/>
                </a:lnTo>
                <a:lnTo>
                  <a:pt x="98361" y="20981"/>
                </a:lnTo>
                <a:lnTo>
                  <a:pt x="105753" y="31456"/>
                </a:lnTo>
                <a:lnTo>
                  <a:pt x="111316" y="44987"/>
                </a:lnTo>
                <a:lnTo>
                  <a:pt x="114820" y="61392"/>
                </a:lnTo>
                <a:lnTo>
                  <a:pt x="116039" y="80488"/>
                </a:lnTo>
                <a:lnTo>
                  <a:pt x="114578" y="99027"/>
                </a:lnTo>
                <a:lnTo>
                  <a:pt x="95057" y="134349"/>
                </a:lnTo>
                <a:lnTo>
                  <a:pt x="71213" y="140688"/>
                </a:lnTo>
                <a:lnTo>
                  <a:pt x="112845" y="140688"/>
                </a:lnTo>
                <a:lnTo>
                  <a:pt x="144457" y="104281"/>
                </a:lnTo>
                <a:lnTo>
                  <a:pt x="149782" y="73741"/>
                </a:lnTo>
                <a:lnTo>
                  <a:pt x="149606" y="68235"/>
                </a:lnTo>
                <a:lnTo>
                  <a:pt x="135343" y="28719"/>
                </a:lnTo>
                <a:lnTo>
                  <a:pt x="115191" y="10821"/>
                </a:lnTo>
                <a:lnTo>
                  <a:pt x="113294" y="9929"/>
                </a:lnTo>
                <a:close/>
              </a:path>
            </a:pathLst>
          </a:custGeom>
          <a:solidFill>
            <a:srgbClr val="686C70"/>
          </a:solidFill>
        </p:spPr>
        <p:txBody>
          <a:bodyPr wrap="square" lIns="0" tIns="0" rIns="0" bIns="0" rtlCol="0"/>
          <a:lstStyle/>
          <a:p>
            <a:endParaRPr/>
          </a:p>
        </p:txBody>
      </p:sp>
      <p:sp>
        <p:nvSpPr>
          <p:cNvPr id="23" name="bk object 23"/>
          <p:cNvSpPr/>
          <p:nvPr/>
        </p:nvSpPr>
        <p:spPr>
          <a:xfrm>
            <a:off x="7231126" y="6049728"/>
            <a:ext cx="156210" cy="146685"/>
          </a:xfrm>
          <a:custGeom>
            <a:avLst/>
            <a:gdLst/>
            <a:ahLst/>
            <a:cxnLst/>
            <a:rect l="l" t="t" r="r" b="b"/>
            <a:pathLst>
              <a:path w="156209" h="146685">
                <a:moveTo>
                  <a:pt x="71975" y="35979"/>
                </a:moveTo>
                <a:lnTo>
                  <a:pt x="34228" y="35979"/>
                </a:lnTo>
                <a:lnTo>
                  <a:pt x="125880" y="146210"/>
                </a:lnTo>
                <a:lnTo>
                  <a:pt x="136368" y="146210"/>
                </a:lnTo>
                <a:lnTo>
                  <a:pt x="136524" y="97188"/>
                </a:lnTo>
                <a:lnTo>
                  <a:pt x="124968" y="97188"/>
                </a:lnTo>
                <a:lnTo>
                  <a:pt x="71975" y="35979"/>
                </a:lnTo>
                <a:close/>
              </a:path>
              <a:path w="156209" h="146685">
                <a:moveTo>
                  <a:pt x="40825" y="0"/>
                </a:moveTo>
                <a:lnTo>
                  <a:pt x="0" y="0"/>
                </a:lnTo>
                <a:lnTo>
                  <a:pt x="0" y="7819"/>
                </a:lnTo>
                <a:lnTo>
                  <a:pt x="9362" y="8735"/>
                </a:lnTo>
                <a:lnTo>
                  <a:pt x="14378" y="10323"/>
                </a:lnTo>
                <a:lnTo>
                  <a:pt x="18269" y="15821"/>
                </a:lnTo>
                <a:lnTo>
                  <a:pt x="22586" y="20860"/>
                </a:lnTo>
                <a:lnTo>
                  <a:pt x="23042" y="24984"/>
                </a:lnTo>
                <a:lnTo>
                  <a:pt x="23025" y="42653"/>
                </a:lnTo>
                <a:lnTo>
                  <a:pt x="22713" y="101012"/>
                </a:lnTo>
                <a:lnTo>
                  <a:pt x="21802" y="113450"/>
                </a:lnTo>
                <a:lnTo>
                  <a:pt x="20762" y="122142"/>
                </a:lnTo>
                <a:lnTo>
                  <a:pt x="19850" y="131793"/>
                </a:lnTo>
                <a:lnTo>
                  <a:pt x="14834" y="135214"/>
                </a:lnTo>
                <a:lnTo>
                  <a:pt x="2523" y="136130"/>
                </a:lnTo>
                <a:lnTo>
                  <a:pt x="2523" y="143919"/>
                </a:lnTo>
                <a:lnTo>
                  <a:pt x="56328" y="143919"/>
                </a:lnTo>
                <a:lnTo>
                  <a:pt x="49349" y="135487"/>
                </a:lnTo>
                <a:lnTo>
                  <a:pt x="38613" y="129703"/>
                </a:lnTo>
                <a:lnTo>
                  <a:pt x="34687" y="114848"/>
                </a:lnTo>
                <a:lnTo>
                  <a:pt x="33892" y="103080"/>
                </a:lnTo>
                <a:lnTo>
                  <a:pt x="33529" y="85704"/>
                </a:lnTo>
                <a:lnTo>
                  <a:pt x="33529" y="35979"/>
                </a:lnTo>
                <a:lnTo>
                  <a:pt x="71975" y="35979"/>
                </a:lnTo>
                <a:lnTo>
                  <a:pt x="40825" y="0"/>
                </a:lnTo>
                <a:close/>
              </a:path>
              <a:path w="156209" h="146685">
                <a:moveTo>
                  <a:pt x="155975" y="0"/>
                </a:moveTo>
                <a:lnTo>
                  <a:pt x="102169" y="0"/>
                </a:lnTo>
                <a:lnTo>
                  <a:pt x="109724" y="8619"/>
                </a:lnTo>
                <a:lnTo>
                  <a:pt x="120471" y="14359"/>
                </a:lnTo>
                <a:lnTo>
                  <a:pt x="124649" y="28960"/>
                </a:lnTo>
                <a:lnTo>
                  <a:pt x="125475" y="40886"/>
                </a:lnTo>
                <a:lnTo>
                  <a:pt x="125880" y="58215"/>
                </a:lnTo>
                <a:lnTo>
                  <a:pt x="125880" y="97188"/>
                </a:lnTo>
                <a:lnTo>
                  <a:pt x="136524" y="97188"/>
                </a:lnTo>
                <a:lnTo>
                  <a:pt x="136698" y="42653"/>
                </a:lnTo>
                <a:lnTo>
                  <a:pt x="155975" y="7819"/>
                </a:lnTo>
                <a:lnTo>
                  <a:pt x="155975" y="0"/>
                </a:lnTo>
                <a:close/>
              </a:path>
            </a:pathLst>
          </a:custGeom>
          <a:solidFill>
            <a:srgbClr val="686C70"/>
          </a:solidFill>
        </p:spPr>
        <p:txBody>
          <a:bodyPr wrap="square" lIns="0" tIns="0" rIns="0" bIns="0" rtlCol="0"/>
          <a:lstStyle/>
          <a:p>
            <a:endParaRPr/>
          </a:p>
        </p:txBody>
      </p:sp>
      <p:sp>
        <p:nvSpPr>
          <p:cNvPr id="24" name="bk object 24"/>
          <p:cNvSpPr/>
          <p:nvPr/>
        </p:nvSpPr>
        <p:spPr>
          <a:xfrm>
            <a:off x="7424279" y="6046307"/>
            <a:ext cx="147320" cy="147955"/>
          </a:xfrm>
          <a:custGeom>
            <a:avLst/>
            <a:gdLst/>
            <a:ahLst/>
            <a:cxnLst/>
            <a:rect l="l" t="t" r="r" b="b"/>
            <a:pathLst>
              <a:path w="147320" h="147954">
                <a:moveTo>
                  <a:pt x="80951" y="0"/>
                </a:moveTo>
                <a:lnTo>
                  <a:pt x="69764" y="2962"/>
                </a:lnTo>
                <a:lnTo>
                  <a:pt x="19971" y="127592"/>
                </a:lnTo>
                <a:lnTo>
                  <a:pt x="12474" y="136489"/>
                </a:lnTo>
                <a:lnTo>
                  <a:pt x="212" y="139551"/>
                </a:lnTo>
                <a:lnTo>
                  <a:pt x="0" y="147340"/>
                </a:lnTo>
                <a:lnTo>
                  <a:pt x="49245" y="147340"/>
                </a:lnTo>
                <a:lnTo>
                  <a:pt x="49245" y="139551"/>
                </a:lnTo>
                <a:lnTo>
                  <a:pt x="33286" y="137719"/>
                </a:lnTo>
                <a:lnTo>
                  <a:pt x="32830" y="134512"/>
                </a:lnTo>
                <a:lnTo>
                  <a:pt x="35809" y="123974"/>
                </a:lnTo>
                <a:lnTo>
                  <a:pt x="38545" y="115025"/>
                </a:lnTo>
                <a:lnTo>
                  <a:pt x="41281" y="107023"/>
                </a:lnTo>
                <a:lnTo>
                  <a:pt x="43774" y="100151"/>
                </a:lnTo>
                <a:lnTo>
                  <a:pt x="117397" y="100151"/>
                </a:lnTo>
                <a:lnTo>
                  <a:pt x="115711" y="95630"/>
                </a:lnTo>
                <a:lnTo>
                  <a:pt x="113061" y="88453"/>
                </a:lnTo>
                <a:lnTo>
                  <a:pt x="81863" y="88453"/>
                </a:lnTo>
                <a:lnTo>
                  <a:pt x="47496" y="88254"/>
                </a:lnTo>
                <a:lnTo>
                  <a:pt x="51854" y="76435"/>
                </a:lnTo>
                <a:lnTo>
                  <a:pt x="60495" y="52637"/>
                </a:lnTo>
                <a:lnTo>
                  <a:pt x="64992" y="40561"/>
                </a:lnTo>
                <a:lnTo>
                  <a:pt x="95616" y="40561"/>
                </a:lnTo>
                <a:lnTo>
                  <a:pt x="80951" y="0"/>
                </a:lnTo>
                <a:close/>
              </a:path>
              <a:path w="147320" h="147954">
                <a:moveTo>
                  <a:pt x="117397" y="100151"/>
                </a:moveTo>
                <a:lnTo>
                  <a:pt x="43774" y="100151"/>
                </a:lnTo>
                <a:lnTo>
                  <a:pt x="86548" y="101207"/>
                </a:lnTo>
                <a:lnTo>
                  <a:pt x="91024" y="114068"/>
                </a:lnTo>
                <a:lnTo>
                  <a:pt x="94843" y="125104"/>
                </a:lnTo>
                <a:lnTo>
                  <a:pt x="98491" y="134970"/>
                </a:lnTo>
                <a:lnTo>
                  <a:pt x="97366" y="137719"/>
                </a:lnTo>
                <a:lnTo>
                  <a:pt x="84356" y="139551"/>
                </a:lnTo>
                <a:lnTo>
                  <a:pt x="84356" y="147340"/>
                </a:lnTo>
                <a:lnTo>
                  <a:pt x="147311" y="147340"/>
                </a:lnTo>
                <a:lnTo>
                  <a:pt x="143653" y="139045"/>
                </a:lnTo>
                <a:lnTo>
                  <a:pt x="134849" y="135563"/>
                </a:lnTo>
                <a:lnTo>
                  <a:pt x="128049" y="126304"/>
                </a:lnTo>
                <a:lnTo>
                  <a:pt x="120120" y="107450"/>
                </a:lnTo>
                <a:lnTo>
                  <a:pt x="117397" y="100151"/>
                </a:lnTo>
                <a:close/>
              </a:path>
              <a:path w="147320" h="147954">
                <a:moveTo>
                  <a:pt x="95616" y="40561"/>
                </a:moveTo>
                <a:lnTo>
                  <a:pt x="65661" y="40561"/>
                </a:lnTo>
                <a:lnTo>
                  <a:pt x="81863" y="88453"/>
                </a:lnTo>
                <a:lnTo>
                  <a:pt x="113061" y="88453"/>
                </a:lnTo>
                <a:lnTo>
                  <a:pt x="111335" y="83779"/>
                </a:lnTo>
                <a:lnTo>
                  <a:pt x="106982" y="71898"/>
                </a:lnTo>
                <a:lnTo>
                  <a:pt x="102647" y="59987"/>
                </a:lnTo>
                <a:lnTo>
                  <a:pt x="95616" y="40561"/>
                </a:lnTo>
                <a:close/>
              </a:path>
            </a:pathLst>
          </a:custGeom>
          <a:solidFill>
            <a:srgbClr val="686C70"/>
          </a:solidFill>
        </p:spPr>
        <p:txBody>
          <a:bodyPr wrap="square" lIns="0" tIns="0" rIns="0" bIns="0" rtlCol="0"/>
          <a:lstStyle/>
          <a:p>
            <a:endParaRPr/>
          </a:p>
        </p:txBody>
      </p:sp>
      <p:sp>
        <p:nvSpPr>
          <p:cNvPr id="25" name="bk object 25"/>
          <p:cNvSpPr/>
          <p:nvPr/>
        </p:nvSpPr>
        <p:spPr>
          <a:xfrm>
            <a:off x="7620837" y="6049728"/>
            <a:ext cx="115570" cy="144145"/>
          </a:xfrm>
          <a:custGeom>
            <a:avLst/>
            <a:gdLst/>
            <a:ahLst/>
            <a:cxnLst/>
            <a:rect l="l" t="t" r="r" b="b"/>
            <a:pathLst>
              <a:path w="115570" h="144145">
                <a:moveTo>
                  <a:pt x="69764" y="0"/>
                </a:moveTo>
                <a:lnTo>
                  <a:pt x="2279" y="0"/>
                </a:lnTo>
                <a:lnTo>
                  <a:pt x="7703" y="8399"/>
                </a:lnTo>
                <a:lnTo>
                  <a:pt x="18927" y="13284"/>
                </a:lnTo>
                <a:lnTo>
                  <a:pt x="21218" y="29565"/>
                </a:lnTo>
                <a:lnTo>
                  <a:pt x="20998" y="122267"/>
                </a:lnTo>
                <a:lnTo>
                  <a:pt x="16204" y="133042"/>
                </a:lnTo>
                <a:lnTo>
                  <a:pt x="0" y="136130"/>
                </a:lnTo>
                <a:lnTo>
                  <a:pt x="0" y="143919"/>
                </a:lnTo>
                <a:lnTo>
                  <a:pt x="107177" y="143847"/>
                </a:lnTo>
                <a:lnTo>
                  <a:pt x="109461" y="134542"/>
                </a:lnTo>
                <a:lnTo>
                  <a:pt x="66117" y="134542"/>
                </a:lnTo>
                <a:lnTo>
                  <a:pt x="60189" y="134084"/>
                </a:lnTo>
                <a:lnTo>
                  <a:pt x="56328" y="132465"/>
                </a:lnTo>
                <a:lnTo>
                  <a:pt x="51768" y="130388"/>
                </a:lnTo>
                <a:lnTo>
                  <a:pt x="50856" y="126509"/>
                </a:lnTo>
                <a:lnTo>
                  <a:pt x="50869" y="104823"/>
                </a:lnTo>
                <a:lnTo>
                  <a:pt x="50964" y="23529"/>
                </a:lnTo>
                <a:lnTo>
                  <a:pt x="55007" y="11233"/>
                </a:lnTo>
                <a:lnTo>
                  <a:pt x="69764" y="7819"/>
                </a:lnTo>
                <a:lnTo>
                  <a:pt x="69764" y="0"/>
                </a:lnTo>
                <a:close/>
              </a:path>
              <a:path w="115570" h="144145">
                <a:moveTo>
                  <a:pt x="107324" y="104823"/>
                </a:moveTo>
                <a:lnTo>
                  <a:pt x="101405" y="118088"/>
                </a:lnTo>
                <a:lnTo>
                  <a:pt x="95299" y="126968"/>
                </a:lnTo>
                <a:lnTo>
                  <a:pt x="90071" y="132923"/>
                </a:lnTo>
                <a:lnTo>
                  <a:pt x="82076" y="134542"/>
                </a:lnTo>
                <a:lnTo>
                  <a:pt x="109461" y="134542"/>
                </a:lnTo>
                <a:lnTo>
                  <a:pt x="109713" y="133516"/>
                </a:lnTo>
                <a:lnTo>
                  <a:pt x="112850" y="118940"/>
                </a:lnTo>
                <a:lnTo>
                  <a:pt x="115393" y="106565"/>
                </a:lnTo>
                <a:lnTo>
                  <a:pt x="107324" y="104823"/>
                </a:lnTo>
                <a:close/>
              </a:path>
            </a:pathLst>
          </a:custGeom>
          <a:solidFill>
            <a:srgbClr val="686C70"/>
          </a:solidFill>
        </p:spPr>
        <p:txBody>
          <a:bodyPr wrap="square" lIns="0" tIns="0" rIns="0" bIns="0" rtlCol="0"/>
          <a:lstStyle/>
          <a:p>
            <a:endParaRPr/>
          </a:p>
        </p:txBody>
      </p:sp>
      <p:sp>
        <p:nvSpPr>
          <p:cNvPr id="26" name="bk object 26"/>
          <p:cNvSpPr/>
          <p:nvPr/>
        </p:nvSpPr>
        <p:spPr>
          <a:xfrm>
            <a:off x="7874636" y="6019734"/>
            <a:ext cx="166370" cy="195580"/>
          </a:xfrm>
          <a:custGeom>
            <a:avLst/>
            <a:gdLst/>
            <a:ahLst/>
            <a:cxnLst/>
            <a:rect l="l" t="t" r="r" b="b"/>
            <a:pathLst>
              <a:path w="166370" h="195579">
                <a:moveTo>
                  <a:pt x="89159" y="0"/>
                </a:moveTo>
                <a:lnTo>
                  <a:pt x="1823" y="0"/>
                </a:lnTo>
                <a:lnTo>
                  <a:pt x="2027" y="10313"/>
                </a:lnTo>
                <a:lnTo>
                  <a:pt x="17511" y="13266"/>
                </a:lnTo>
                <a:lnTo>
                  <a:pt x="24265" y="21460"/>
                </a:lnTo>
                <a:lnTo>
                  <a:pt x="25747" y="40103"/>
                </a:lnTo>
                <a:lnTo>
                  <a:pt x="25738" y="157333"/>
                </a:lnTo>
                <a:lnTo>
                  <a:pt x="23926" y="174368"/>
                </a:lnTo>
                <a:lnTo>
                  <a:pt x="16522" y="181901"/>
                </a:lnTo>
                <a:lnTo>
                  <a:pt x="0" y="184694"/>
                </a:lnTo>
                <a:lnTo>
                  <a:pt x="0" y="195232"/>
                </a:lnTo>
                <a:lnTo>
                  <a:pt x="77775" y="195224"/>
                </a:lnTo>
                <a:lnTo>
                  <a:pt x="118159" y="190447"/>
                </a:lnTo>
                <a:lnTo>
                  <a:pt x="141360" y="180898"/>
                </a:lnTo>
                <a:lnTo>
                  <a:pt x="75247" y="180898"/>
                </a:lnTo>
                <a:lnTo>
                  <a:pt x="67541" y="172295"/>
                </a:lnTo>
                <a:lnTo>
                  <a:pt x="65205" y="154426"/>
                </a:lnTo>
                <a:lnTo>
                  <a:pt x="65205" y="98074"/>
                </a:lnTo>
                <a:lnTo>
                  <a:pt x="139942" y="98074"/>
                </a:lnTo>
                <a:lnTo>
                  <a:pt x="126174" y="93365"/>
                </a:lnTo>
                <a:lnTo>
                  <a:pt x="109435" y="90285"/>
                </a:lnTo>
                <a:lnTo>
                  <a:pt x="116561" y="87488"/>
                </a:lnTo>
                <a:lnTo>
                  <a:pt x="120213" y="86162"/>
                </a:lnTo>
                <a:lnTo>
                  <a:pt x="65205" y="86162"/>
                </a:lnTo>
                <a:lnTo>
                  <a:pt x="65205" y="22663"/>
                </a:lnTo>
                <a:lnTo>
                  <a:pt x="65904" y="18081"/>
                </a:lnTo>
                <a:lnTo>
                  <a:pt x="69764" y="14202"/>
                </a:lnTo>
                <a:lnTo>
                  <a:pt x="74780" y="12369"/>
                </a:lnTo>
                <a:lnTo>
                  <a:pt x="138926" y="12369"/>
                </a:lnTo>
                <a:lnTo>
                  <a:pt x="129485" y="5568"/>
                </a:lnTo>
                <a:lnTo>
                  <a:pt x="118377" y="2344"/>
                </a:lnTo>
                <a:lnTo>
                  <a:pt x="105072" y="553"/>
                </a:lnTo>
                <a:lnTo>
                  <a:pt x="89159" y="0"/>
                </a:lnTo>
                <a:close/>
              </a:path>
              <a:path w="166370" h="195579">
                <a:moveTo>
                  <a:pt x="139942" y="98074"/>
                </a:moveTo>
                <a:lnTo>
                  <a:pt x="65205" y="98074"/>
                </a:lnTo>
                <a:lnTo>
                  <a:pt x="76947" y="98221"/>
                </a:lnTo>
                <a:lnTo>
                  <a:pt x="93354" y="100709"/>
                </a:lnTo>
                <a:lnTo>
                  <a:pt x="106147" y="106278"/>
                </a:lnTo>
                <a:lnTo>
                  <a:pt x="115306" y="114938"/>
                </a:lnTo>
                <a:lnTo>
                  <a:pt x="120813" y="126698"/>
                </a:lnTo>
                <a:lnTo>
                  <a:pt x="122649" y="141568"/>
                </a:lnTo>
                <a:lnTo>
                  <a:pt x="120243" y="156849"/>
                </a:lnTo>
                <a:lnTo>
                  <a:pt x="113869" y="168270"/>
                </a:lnTo>
                <a:lnTo>
                  <a:pt x="103958" y="175982"/>
                </a:lnTo>
                <a:lnTo>
                  <a:pt x="90941" y="180141"/>
                </a:lnTo>
                <a:lnTo>
                  <a:pt x="75247" y="180898"/>
                </a:lnTo>
                <a:lnTo>
                  <a:pt x="141360" y="180898"/>
                </a:lnTo>
                <a:lnTo>
                  <a:pt x="165335" y="142550"/>
                </a:lnTo>
                <a:lnTo>
                  <a:pt x="165883" y="125437"/>
                </a:lnTo>
                <a:lnTo>
                  <a:pt x="160706" y="114159"/>
                </a:lnTo>
                <a:lnTo>
                  <a:pt x="152141" y="105153"/>
                </a:lnTo>
                <a:lnTo>
                  <a:pt x="140520" y="98271"/>
                </a:lnTo>
                <a:lnTo>
                  <a:pt x="139942" y="98074"/>
                </a:lnTo>
                <a:close/>
              </a:path>
              <a:path w="166370" h="195579">
                <a:moveTo>
                  <a:pt x="138926" y="12369"/>
                </a:moveTo>
                <a:lnTo>
                  <a:pt x="74780" y="12369"/>
                </a:lnTo>
                <a:lnTo>
                  <a:pt x="84469" y="12496"/>
                </a:lnTo>
                <a:lnTo>
                  <a:pt x="95410" y="15427"/>
                </a:lnTo>
                <a:lnTo>
                  <a:pt x="104745" y="22961"/>
                </a:lnTo>
                <a:lnTo>
                  <a:pt x="111202" y="36056"/>
                </a:lnTo>
                <a:lnTo>
                  <a:pt x="113511" y="55668"/>
                </a:lnTo>
                <a:lnTo>
                  <a:pt x="109892" y="69224"/>
                </a:lnTo>
                <a:lnTo>
                  <a:pt x="101904" y="78730"/>
                </a:lnTo>
                <a:lnTo>
                  <a:pt x="89354" y="84328"/>
                </a:lnTo>
                <a:lnTo>
                  <a:pt x="72044" y="86162"/>
                </a:lnTo>
                <a:lnTo>
                  <a:pt x="120213" y="86162"/>
                </a:lnTo>
                <a:lnTo>
                  <a:pt x="153507" y="53608"/>
                </a:lnTo>
                <a:lnTo>
                  <a:pt x="155377" y="36123"/>
                </a:lnTo>
                <a:lnTo>
                  <a:pt x="151233" y="25287"/>
                </a:lnTo>
                <a:lnTo>
                  <a:pt x="142866" y="15208"/>
                </a:lnTo>
                <a:lnTo>
                  <a:pt x="138926" y="12369"/>
                </a:lnTo>
                <a:close/>
              </a:path>
            </a:pathLst>
          </a:custGeom>
          <a:solidFill>
            <a:srgbClr val="686C70"/>
          </a:solidFill>
        </p:spPr>
        <p:txBody>
          <a:bodyPr wrap="square" lIns="0" tIns="0" rIns="0" bIns="0" rtlCol="0"/>
          <a:lstStyle/>
          <a:p>
            <a:endParaRPr/>
          </a:p>
        </p:txBody>
      </p:sp>
      <p:sp>
        <p:nvSpPr>
          <p:cNvPr id="27" name="bk object 27"/>
          <p:cNvSpPr/>
          <p:nvPr/>
        </p:nvSpPr>
        <p:spPr>
          <a:xfrm>
            <a:off x="8118613" y="6046348"/>
            <a:ext cx="149860" cy="150495"/>
          </a:xfrm>
          <a:custGeom>
            <a:avLst/>
            <a:gdLst/>
            <a:ahLst/>
            <a:cxnLst/>
            <a:rect l="l" t="t" r="r" b="b"/>
            <a:pathLst>
              <a:path w="149859" h="150495">
                <a:moveTo>
                  <a:pt x="73745" y="0"/>
                </a:moveTo>
                <a:lnTo>
                  <a:pt x="32906" y="12373"/>
                </a:lnTo>
                <a:lnTo>
                  <a:pt x="8031" y="43044"/>
                </a:lnTo>
                <a:lnTo>
                  <a:pt x="0" y="86529"/>
                </a:lnTo>
                <a:lnTo>
                  <a:pt x="2951" y="99942"/>
                </a:lnTo>
                <a:lnTo>
                  <a:pt x="24846" y="132511"/>
                </a:lnTo>
                <a:lnTo>
                  <a:pt x="64456" y="149312"/>
                </a:lnTo>
                <a:lnTo>
                  <a:pt x="81187" y="150461"/>
                </a:lnTo>
                <a:lnTo>
                  <a:pt x="95049" y="148116"/>
                </a:lnTo>
                <a:lnTo>
                  <a:pt x="107925" y="143499"/>
                </a:lnTo>
                <a:lnTo>
                  <a:pt x="112717" y="140701"/>
                </a:lnTo>
                <a:lnTo>
                  <a:pt x="71208" y="140701"/>
                </a:lnTo>
                <a:lnTo>
                  <a:pt x="60002" y="136350"/>
                </a:lnTo>
                <a:lnTo>
                  <a:pt x="37598" y="103785"/>
                </a:lnTo>
                <a:lnTo>
                  <a:pt x="33076" y="71460"/>
                </a:lnTo>
                <a:lnTo>
                  <a:pt x="33092" y="69449"/>
                </a:lnTo>
                <a:lnTo>
                  <a:pt x="45710" y="25482"/>
                </a:lnTo>
                <a:lnTo>
                  <a:pt x="78826" y="9900"/>
                </a:lnTo>
                <a:lnTo>
                  <a:pt x="113113" y="9900"/>
                </a:lnTo>
                <a:lnTo>
                  <a:pt x="102640" y="4938"/>
                </a:lnTo>
                <a:lnTo>
                  <a:pt x="88750" y="1255"/>
                </a:lnTo>
                <a:lnTo>
                  <a:pt x="73745" y="0"/>
                </a:lnTo>
                <a:close/>
              </a:path>
              <a:path w="149859" h="150495">
                <a:moveTo>
                  <a:pt x="113113" y="9900"/>
                </a:moveTo>
                <a:lnTo>
                  <a:pt x="78826" y="9900"/>
                </a:lnTo>
                <a:lnTo>
                  <a:pt x="89215" y="13661"/>
                </a:lnTo>
                <a:lnTo>
                  <a:pt x="98212" y="20863"/>
                </a:lnTo>
                <a:lnTo>
                  <a:pt x="105596" y="31319"/>
                </a:lnTo>
                <a:lnTo>
                  <a:pt x="111145" y="44840"/>
                </a:lnTo>
                <a:lnTo>
                  <a:pt x="114638" y="61238"/>
                </a:lnTo>
                <a:lnTo>
                  <a:pt x="115851" y="80325"/>
                </a:lnTo>
                <a:lnTo>
                  <a:pt x="114425" y="98917"/>
                </a:lnTo>
                <a:lnTo>
                  <a:pt x="95046" y="134341"/>
                </a:lnTo>
                <a:lnTo>
                  <a:pt x="71208" y="140701"/>
                </a:lnTo>
                <a:lnTo>
                  <a:pt x="112717" y="140701"/>
                </a:lnTo>
                <a:lnTo>
                  <a:pt x="144255" y="104334"/>
                </a:lnTo>
                <a:lnTo>
                  <a:pt x="149594" y="73751"/>
                </a:lnTo>
                <a:lnTo>
                  <a:pt x="149437" y="68545"/>
                </a:lnTo>
                <a:lnTo>
                  <a:pt x="135278" y="28862"/>
                </a:lnTo>
                <a:lnTo>
                  <a:pt x="115181" y="10880"/>
                </a:lnTo>
                <a:lnTo>
                  <a:pt x="113113" y="9900"/>
                </a:lnTo>
                <a:close/>
              </a:path>
            </a:pathLst>
          </a:custGeom>
          <a:solidFill>
            <a:srgbClr val="686C70"/>
          </a:solidFill>
        </p:spPr>
        <p:txBody>
          <a:bodyPr wrap="square" lIns="0" tIns="0" rIns="0" bIns="0" rtlCol="0"/>
          <a:lstStyle/>
          <a:p>
            <a:endParaRPr/>
          </a:p>
        </p:txBody>
      </p:sp>
      <p:sp>
        <p:nvSpPr>
          <p:cNvPr id="28" name="bk object 28"/>
          <p:cNvSpPr/>
          <p:nvPr/>
        </p:nvSpPr>
        <p:spPr>
          <a:xfrm>
            <a:off x="8309002" y="6046307"/>
            <a:ext cx="147955" cy="147955"/>
          </a:xfrm>
          <a:custGeom>
            <a:avLst/>
            <a:gdLst/>
            <a:ahLst/>
            <a:cxnLst/>
            <a:rect l="l" t="t" r="r" b="b"/>
            <a:pathLst>
              <a:path w="147954" h="147954">
                <a:moveTo>
                  <a:pt x="81194" y="0"/>
                </a:moveTo>
                <a:lnTo>
                  <a:pt x="69795" y="2962"/>
                </a:lnTo>
                <a:lnTo>
                  <a:pt x="20017" y="127592"/>
                </a:lnTo>
                <a:lnTo>
                  <a:pt x="12589" y="136489"/>
                </a:lnTo>
                <a:lnTo>
                  <a:pt x="243" y="139551"/>
                </a:lnTo>
                <a:lnTo>
                  <a:pt x="0" y="147340"/>
                </a:lnTo>
                <a:lnTo>
                  <a:pt x="49276" y="147340"/>
                </a:lnTo>
                <a:lnTo>
                  <a:pt x="49276" y="139551"/>
                </a:lnTo>
                <a:lnTo>
                  <a:pt x="33316" y="137719"/>
                </a:lnTo>
                <a:lnTo>
                  <a:pt x="32860" y="134512"/>
                </a:lnTo>
                <a:lnTo>
                  <a:pt x="36052" y="123974"/>
                </a:lnTo>
                <a:lnTo>
                  <a:pt x="38545" y="115025"/>
                </a:lnTo>
                <a:lnTo>
                  <a:pt x="41524" y="107023"/>
                </a:lnTo>
                <a:lnTo>
                  <a:pt x="43804" y="100151"/>
                </a:lnTo>
                <a:lnTo>
                  <a:pt x="117398" y="100151"/>
                </a:lnTo>
                <a:lnTo>
                  <a:pt x="115736" y="95694"/>
                </a:lnTo>
                <a:lnTo>
                  <a:pt x="113064" y="88453"/>
                </a:lnTo>
                <a:lnTo>
                  <a:pt x="82106" y="88453"/>
                </a:lnTo>
                <a:lnTo>
                  <a:pt x="47708" y="88332"/>
                </a:lnTo>
                <a:lnTo>
                  <a:pt x="51952" y="76493"/>
                </a:lnTo>
                <a:lnTo>
                  <a:pt x="56190" y="64618"/>
                </a:lnTo>
                <a:lnTo>
                  <a:pt x="60509" y="52656"/>
                </a:lnTo>
                <a:lnTo>
                  <a:pt x="64992" y="40561"/>
                </a:lnTo>
                <a:lnTo>
                  <a:pt x="95684" y="40561"/>
                </a:lnTo>
                <a:lnTo>
                  <a:pt x="81194" y="0"/>
                </a:lnTo>
                <a:close/>
              </a:path>
              <a:path w="147954" h="147954">
                <a:moveTo>
                  <a:pt x="117398" y="100151"/>
                </a:moveTo>
                <a:lnTo>
                  <a:pt x="43804" y="100151"/>
                </a:lnTo>
                <a:lnTo>
                  <a:pt x="86604" y="101277"/>
                </a:lnTo>
                <a:lnTo>
                  <a:pt x="91179" y="114101"/>
                </a:lnTo>
                <a:lnTo>
                  <a:pt x="95087" y="125104"/>
                </a:lnTo>
                <a:lnTo>
                  <a:pt x="98522" y="134970"/>
                </a:lnTo>
                <a:lnTo>
                  <a:pt x="97366" y="137719"/>
                </a:lnTo>
                <a:lnTo>
                  <a:pt x="84386" y="139551"/>
                </a:lnTo>
                <a:lnTo>
                  <a:pt x="84386" y="147340"/>
                </a:lnTo>
                <a:lnTo>
                  <a:pt x="147555" y="147340"/>
                </a:lnTo>
                <a:lnTo>
                  <a:pt x="143825" y="139033"/>
                </a:lnTo>
                <a:lnTo>
                  <a:pt x="134989" y="135544"/>
                </a:lnTo>
                <a:lnTo>
                  <a:pt x="128111" y="126301"/>
                </a:lnTo>
                <a:lnTo>
                  <a:pt x="120147" y="107522"/>
                </a:lnTo>
                <a:lnTo>
                  <a:pt x="117398" y="100151"/>
                </a:lnTo>
                <a:close/>
              </a:path>
              <a:path w="147954" h="147954">
                <a:moveTo>
                  <a:pt x="95684" y="40561"/>
                </a:moveTo>
                <a:lnTo>
                  <a:pt x="65691" y="40561"/>
                </a:lnTo>
                <a:lnTo>
                  <a:pt x="82106" y="88453"/>
                </a:lnTo>
                <a:lnTo>
                  <a:pt x="113064" y="88453"/>
                </a:lnTo>
                <a:lnTo>
                  <a:pt x="111361" y="83835"/>
                </a:lnTo>
                <a:lnTo>
                  <a:pt x="107013" y="71946"/>
                </a:lnTo>
                <a:lnTo>
                  <a:pt x="102689" y="60027"/>
                </a:lnTo>
                <a:lnTo>
                  <a:pt x="98381" y="48079"/>
                </a:lnTo>
                <a:lnTo>
                  <a:pt x="95684" y="40561"/>
                </a:lnTo>
                <a:close/>
              </a:path>
            </a:pathLst>
          </a:custGeom>
          <a:solidFill>
            <a:srgbClr val="686C70"/>
          </a:solidFill>
        </p:spPr>
        <p:txBody>
          <a:bodyPr wrap="square" lIns="0" tIns="0" rIns="0" bIns="0" rtlCol="0"/>
          <a:lstStyle/>
          <a:p>
            <a:endParaRPr/>
          </a:p>
        </p:txBody>
      </p:sp>
      <p:sp>
        <p:nvSpPr>
          <p:cNvPr id="29" name="bk object 29"/>
          <p:cNvSpPr/>
          <p:nvPr/>
        </p:nvSpPr>
        <p:spPr>
          <a:xfrm>
            <a:off x="8508083" y="6049728"/>
            <a:ext cx="137795" cy="146050"/>
          </a:xfrm>
          <a:custGeom>
            <a:avLst/>
            <a:gdLst/>
            <a:ahLst/>
            <a:cxnLst/>
            <a:rect l="l" t="t" r="r" b="b"/>
            <a:pathLst>
              <a:path w="137795" h="146050">
                <a:moveTo>
                  <a:pt x="94854" y="82039"/>
                </a:moveTo>
                <a:lnTo>
                  <a:pt x="59064" y="82039"/>
                </a:lnTo>
                <a:lnTo>
                  <a:pt x="62925" y="84787"/>
                </a:lnTo>
                <a:lnTo>
                  <a:pt x="70508" y="98856"/>
                </a:lnTo>
                <a:lnTo>
                  <a:pt x="91050" y="132926"/>
                </a:lnTo>
                <a:lnTo>
                  <a:pt x="129741" y="145752"/>
                </a:lnTo>
                <a:lnTo>
                  <a:pt x="132477" y="145752"/>
                </a:lnTo>
                <a:lnTo>
                  <a:pt x="135000" y="145996"/>
                </a:lnTo>
                <a:lnTo>
                  <a:pt x="136368" y="145996"/>
                </a:lnTo>
                <a:lnTo>
                  <a:pt x="137736" y="138879"/>
                </a:lnTo>
                <a:lnTo>
                  <a:pt x="132720" y="137047"/>
                </a:lnTo>
                <a:lnTo>
                  <a:pt x="129072" y="134542"/>
                </a:lnTo>
                <a:lnTo>
                  <a:pt x="101325" y="95643"/>
                </a:lnTo>
                <a:lnTo>
                  <a:pt x="95137" y="83082"/>
                </a:lnTo>
                <a:lnTo>
                  <a:pt x="94854" y="82039"/>
                </a:lnTo>
                <a:close/>
              </a:path>
              <a:path w="137795" h="146050">
                <a:moveTo>
                  <a:pt x="62712" y="0"/>
                </a:moveTo>
                <a:lnTo>
                  <a:pt x="911" y="0"/>
                </a:lnTo>
                <a:lnTo>
                  <a:pt x="5115" y="8300"/>
                </a:lnTo>
                <a:lnTo>
                  <a:pt x="16576" y="13383"/>
                </a:lnTo>
                <a:lnTo>
                  <a:pt x="18938" y="29352"/>
                </a:lnTo>
                <a:lnTo>
                  <a:pt x="18809" y="120211"/>
                </a:lnTo>
                <a:lnTo>
                  <a:pt x="14569" y="132514"/>
                </a:lnTo>
                <a:lnTo>
                  <a:pt x="0" y="136130"/>
                </a:lnTo>
                <a:lnTo>
                  <a:pt x="0" y="143919"/>
                </a:lnTo>
                <a:lnTo>
                  <a:pt x="66573" y="143919"/>
                </a:lnTo>
                <a:lnTo>
                  <a:pt x="61214" y="135574"/>
                </a:lnTo>
                <a:lnTo>
                  <a:pt x="50021" y="130349"/>
                </a:lnTo>
                <a:lnTo>
                  <a:pt x="47665" y="114353"/>
                </a:lnTo>
                <a:lnTo>
                  <a:pt x="47665" y="82039"/>
                </a:lnTo>
                <a:lnTo>
                  <a:pt x="94854" y="82039"/>
                </a:lnTo>
                <a:lnTo>
                  <a:pt x="92499" y="73334"/>
                </a:lnTo>
                <a:lnTo>
                  <a:pt x="47665" y="73334"/>
                </a:lnTo>
                <a:lnTo>
                  <a:pt x="47665" y="14691"/>
                </a:lnTo>
                <a:lnTo>
                  <a:pt x="48121" y="12400"/>
                </a:lnTo>
                <a:lnTo>
                  <a:pt x="49701" y="11026"/>
                </a:lnTo>
                <a:lnTo>
                  <a:pt x="51069" y="9651"/>
                </a:lnTo>
                <a:lnTo>
                  <a:pt x="54048" y="8949"/>
                </a:lnTo>
                <a:lnTo>
                  <a:pt x="102093" y="8949"/>
                </a:lnTo>
                <a:lnTo>
                  <a:pt x="100594" y="7582"/>
                </a:lnTo>
                <a:lnTo>
                  <a:pt x="91036" y="3164"/>
                </a:lnTo>
                <a:lnTo>
                  <a:pt x="78727" y="739"/>
                </a:lnTo>
                <a:lnTo>
                  <a:pt x="62712" y="0"/>
                </a:lnTo>
                <a:close/>
              </a:path>
              <a:path w="137795" h="146050">
                <a:moveTo>
                  <a:pt x="102093" y="8949"/>
                </a:moveTo>
                <a:lnTo>
                  <a:pt x="54048" y="8949"/>
                </a:lnTo>
                <a:lnTo>
                  <a:pt x="64830" y="9453"/>
                </a:lnTo>
                <a:lnTo>
                  <a:pt x="74996" y="14318"/>
                </a:lnTo>
                <a:lnTo>
                  <a:pt x="82646" y="25535"/>
                </a:lnTo>
                <a:lnTo>
                  <a:pt x="85612" y="44552"/>
                </a:lnTo>
                <a:lnTo>
                  <a:pt x="82599" y="57496"/>
                </a:lnTo>
                <a:lnTo>
                  <a:pt x="75023" y="67378"/>
                </a:lnTo>
                <a:lnTo>
                  <a:pt x="70220" y="71745"/>
                </a:lnTo>
                <a:lnTo>
                  <a:pt x="62712" y="73334"/>
                </a:lnTo>
                <a:lnTo>
                  <a:pt x="92499" y="73334"/>
                </a:lnTo>
                <a:lnTo>
                  <a:pt x="92333" y="72722"/>
                </a:lnTo>
                <a:lnTo>
                  <a:pt x="101859" y="66877"/>
                </a:lnTo>
                <a:lnTo>
                  <a:pt x="109542" y="58187"/>
                </a:lnTo>
                <a:lnTo>
                  <a:pt x="114474" y="45541"/>
                </a:lnTo>
                <a:lnTo>
                  <a:pt x="115748" y="27828"/>
                </a:lnTo>
                <a:lnTo>
                  <a:pt x="110146" y="16292"/>
                </a:lnTo>
                <a:lnTo>
                  <a:pt x="102093" y="8949"/>
                </a:lnTo>
                <a:close/>
              </a:path>
            </a:pathLst>
          </a:custGeom>
          <a:solidFill>
            <a:srgbClr val="686C70"/>
          </a:solidFill>
        </p:spPr>
        <p:txBody>
          <a:bodyPr wrap="square" lIns="0" tIns="0" rIns="0" bIns="0" rtlCol="0"/>
          <a:lstStyle/>
          <a:p>
            <a:endParaRPr/>
          </a:p>
        </p:txBody>
      </p:sp>
      <p:sp>
        <p:nvSpPr>
          <p:cNvPr id="30" name="bk object 30"/>
          <p:cNvSpPr/>
          <p:nvPr/>
        </p:nvSpPr>
        <p:spPr>
          <a:xfrm>
            <a:off x="8692329" y="6049728"/>
            <a:ext cx="151130" cy="144145"/>
          </a:xfrm>
          <a:custGeom>
            <a:avLst/>
            <a:gdLst/>
            <a:ahLst/>
            <a:cxnLst/>
            <a:rect l="l" t="t" r="r" b="b"/>
            <a:pathLst>
              <a:path w="151129" h="144145">
                <a:moveTo>
                  <a:pt x="68184" y="0"/>
                </a:moveTo>
                <a:lnTo>
                  <a:pt x="1823" y="0"/>
                </a:lnTo>
                <a:lnTo>
                  <a:pt x="5976" y="8279"/>
                </a:lnTo>
                <a:lnTo>
                  <a:pt x="17269" y="13048"/>
                </a:lnTo>
                <a:lnTo>
                  <a:pt x="19607" y="29565"/>
                </a:lnTo>
                <a:lnTo>
                  <a:pt x="19455" y="120995"/>
                </a:lnTo>
                <a:lnTo>
                  <a:pt x="15088" y="132838"/>
                </a:lnTo>
                <a:lnTo>
                  <a:pt x="0" y="136130"/>
                </a:lnTo>
                <a:lnTo>
                  <a:pt x="0" y="143919"/>
                </a:lnTo>
                <a:lnTo>
                  <a:pt x="67108" y="143608"/>
                </a:lnTo>
                <a:lnTo>
                  <a:pt x="104855" y="135467"/>
                </a:lnTo>
                <a:lnTo>
                  <a:pt x="107176" y="134328"/>
                </a:lnTo>
                <a:lnTo>
                  <a:pt x="63102" y="134328"/>
                </a:lnTo>
                <a:lnTo>
                  <a:pt x="51803" y="128495"/>
                </a:lnTo>
                <a:lnTo>
                  <a:pt x="49033" y="112979"/>
                </a:lnTo>
                <a:lnTo>
                  <a:pt x="49033" y="17898"/>
                </a:lnTo>
                <a:lnTo>
                  <a:pt x="49489" y="14233"/>
                </a:lnTo>
                <a:lnTo>
                  <a:pt x="51525" y="12156"/>
                </a:lnTo>
                <a:lnTo>
                  <a:pt x="52893" y="10781"/>
                </a:lnTo>
                <a:lnTo>
                  <a:pt x="57453" y="9193"/>
                </a:lnTo>
                <a:lnTo>
                  <a:pt x="116489" y="9193"/>
                </a:lnTo>
                <a:lnTo>
                  <a:pt x="109488" y="5997"/>
                </a:lnTo>
                <a:lnTo>
                  <a:pt x="97138" y="2589"/>
                </a:lnTo>
                <a:lnTo>
                  <a:pt x="83357" y="628"/>
                </a:lnTo>
                <a:lnTo>
                  <a:pt x="68184" y="0"/>
                </a:lnTo>
                <a:close/>
              </a:path>
              <a:path w="151129" h="144145">
                <a:moveTo>
                  <a:pt x="116489" y="9193"/>
                </a:moveTo>
                <a:lnTo>
                  <a:pt x="57453" y="9193"/>
                </a:lnTo>
                <a:lnTo>
                  <a:pt x="71963" y="9525"/>
                </a:lnTo>
                <a:lnTo>
                  <a:pt x="83459" y="12228"/>
                </a:lnTo>
                <a:lnTo>
                  <a:pt x="114424" y="48898"/>
                </a:lnTo>
                <a:lnTo>
                  <a:pt x="117096" y="81433"/>
                </a:lnTo>
                <a:lnTo>
                  <a:pt x="114055" y="96833"/>
                </a:lnTo>
                <a:lnTo>
                  <a:pt x="90115" y="128040"/>
                </a:lnTo>
                <a:lnTo>
                  <a:pt x="63102" y="134328"/>
                </a:lnTo>
                <a:lnTo>
                  <a:pt x="107176" y="134328"/>
                </a:lnTo>
                <a:lnTo>
                  <a:pt x="141537" y="104465"/>
                </a:lnTo>
                <a:lnTo>
                  <a:pt x="150912" y="63599"/>
                </a:lnTo>
                <a:lnTo>
                  <a:pt x="148998" y="49771"/>
                </a:lnTo>
                <a:lnTo>
                  <a:pt x="144570" y="37561"/>
                </a:lnTo>
                <a:lnTo>
                  <a:pt x="138020" y="26871"/>
                </a:lnTo>
                <a:lnTo>
                  <a:pt x="129740" y="17605"/>
                </a:lnTo>
                <a:lnTo>
                  <a:pt x="120368" y="10964"/>
                </a:lnTo>
                <a:lnTo>
                  <a:pt x="116489" y="9193"/>
                </a:lnTo>
                <a:close/>
              </a:path>
            </a:pathLst>
          </a:custGeom>
          <a:solidFill>
            <a:srgbClr val="686C70"/>
          </a:solidFill>
        </p:spPr>
        <p:txBody>
          <a:bodyPr wrap="square" lIns="0" tIns="0" rIns="0" bIns="0" rtlCol="0"/>
          <a:lstStyle/>
          <a:p>
            <a:endParaRPr/>
          </a:p>
        </p:txBody>
      </p:sp>
      <p:sp>
        <p:nvSpPr>
          <p:cNvPr id="31" name="bk object 31"/>
          <p:cNvSpPr/>
          <p:nvPr/>
        </p:nvSpPr>
        <p:spPr>
          <a:xfrm>
            <a:off x="6277081" y="6372624"/>
            <a:ext cx="1126891" cy="150098"/>
          </a:xfrm>
          <a:prstGeom prst="rect">
            <a:avLst/>
          </a:prstGeom>
          <a:blipFill>
            <a:blip r:embed="rId2" cstate="print"/>
            <a:stretch>
              <a:fillRect/>
            </a:stretch>
          </a:blipFill>
        </p:spPr>
        <p:txBody>
          <a:bodyPr wrap="square" lIns="0" tIns="0" rIns="0" bIns="0" rtlCol="0"/>
          <a:lstStyle/>
          <a:p>
            <a:endParaRPr/>
          </a:p>
        </p:txBody>
      </p:sp>
      <p:sp>
        <p:nvSpPr>
          <p:cNvPr id="32" name="bk object 32"/>
          <p:cNvSpPr/>
          <p:nvPr/>
        </p:nvSpPr>
        <p:spPr>
          <a:xfrm>
            <a:off x="7476261" y="6372624"/>
            <a:ext cx="1364748" cy="149567"/>
          </a:xfrm>
          <a:prstGeom prst="rect">
            <a:avLst/>
          </a:prstGeom>
          <a:blipFill>
            <a:blip r:embed="rId3" cstate="print"/>
            <a:stretch>
              <a:fillRect/>
            </a:stretch>
          </a:blipFill>
        </p:spPr>
        <p:txBody>
          <a:bodyPr wrap="square" lIns="0" tIns="0" rIns="0" bIns="0" rtlCol="0"/>
          <a:lstStyle/>
          <a:p>
            <a:endParaRPr/>
          </a:p>
        </p:txBody>
      </p:sp>
      <p:sp>
        <p:nvSpPr>
          <p:cNvPr id="33" name="bk object 33"/>
          <p:cNvSpPr/>
          <p:nvPr/>
        </p:nvSpPr>
        <p:spPr>
          <a:xfrm>
            <a:off x="6259067" y="6253921"/>
            <a:ext cx="2595245" cy="79375"/>
          </a:xfrm>
          <a:custGeom>
            <a:avLst/>
            <a:gdLst/>
            <a:ahLst/>
            <a:cxnLst/>
            <a:rect l="l" t="t" r="r" b="b"/>
            <a:pathLst>
              <a:path w="2595245" h="79375">
                <a:moveTo>
                  <a:pt x="1297233" y="0"/>
                </a:moveTo>
                <a:lnTo>
                  <a:pt x="1262122" y="35289"/>
                </a:lnTo>
                <a:lnTo>
                  <a:pt x="0" y="35289"/>
                </a:lnTo>
                <a:lnTo>
                  <a:pt x="0" y="43768"/>
                </a:lnTo>
                <a:lnTo>
                  <a:pt x="1262122" y="43768"/>
                </a:lnTo>
                <a:lnTo>
                  <a:pt x="1297233" y="79057"/>
                </a:lnTo>
                <a:lnTo>
                  <a:pt x="1314332" y="61871"/>
                </a:lnTo>
                <a:lnTo>
                  <a:pt x="1297233" y="61871"/>
                </a:lnTo>
                <a:lnTo>
                  <a:pt x="1275102" y="39415"/>
                </a:lnTo>
                <a:lnTo>
                  <a:pt x="1297233" y="17186"/>
                </a:lnTo>
                <a:lnTo>
                  <a:pt x="1314332" y="17186"/>
                </a:lnTo>
                <a:lnTo>
                  <a:pt x="1297233" y="0"/>
                </a:lnTo>
                <a:close/>
              </a:path>
              <a:path w="2595245" h="79375">
                <a:moveTo>
                  <a:pt x="1314332" y="17186"/>
                </a:moveTo>
                <a:lnTo>
                  <a:pt x="1297233" y="17186"/>
                </a:lnTo>
                <a:lnTo>
                  <a:pt x="1319576" y="39415"/>
                </a:lnTo>
                <a:lnTo>
                  <a:pt x="1297233" y="61871"/>
                </a:lnTo>
                <a:lnTo>
                  <a:pt x="1314332" y="61871"/>
                </a:lnTo>
                <a:lnTo>
                  <a:pt x="1332343" y="43768"/>
                </a:lnTo>
                <a:lnTo>
                  <a:pt x="2594709" y="43768"/>
                </a:lnTo>
                <a:lnTo>
                  <a:pt x="2594709" y="35289"/>
                </a:lnTo>
                <a:lnTo>
                  <a:pt x="1332343" y="35289"/>
                </a:lnTo>
                <a:lnTo>
                  <a:pt x="1314332" y="17186"/>
                </a:lnTo>
                <a:close/>
              </a:path>
            </a:pathLst>
          </a:custGeom>
          <a:solidFill>
            <a:srgbClr val="FDC52B"/>
          </a:solidFill>
        </p:spPr>
        <p:txBody>
          <a:bodyPr wrap="square" lIns="0" tIns="0" rIns="0" bIns="0" rtlCol="0"/>
          <a:lstStyle/>
          <a:p>
            <a:endParaRPr/>
          </a:p>
        </p:txBody>
      </p:sp>
      <p:sp>
        <p:nvSpPr>
          <p:cNvPr id="34" name="bk object 34"/>
          <p:cNvSpPr/>
          <p:nvPr/>
        </p:nvSpPr>
        <p:spPr>
          <a:xfrm>
            <a:off x="8864021" y="6372395"/>
            <a:ext cx="51435" cy="52069"/>
          </a:xfrm>
          <a:custGeom>
            <a:avLst/>
            <a:gdLst/>
            <a:ahLst/>
            <a:cxnLst/>
            <a:rect l="l" t="t" r="r" b="b"/>
            <a:pathLst>
              <a:path w="51434" h="52070">
                <a:moveTo>
                  <a:pt x="32830" y="0"/>
                </a:moveTo>
                <a:lnTo>
                  <a:pt x="18695" y="0"/>
                </a:lnTo>
                <a:lnTo>
                  <a:pt x="12554" y="2519"/>
                </a:lnTo>
                <a:lnTo>
                  <a:pt x="2523" y="12605"/>
                </a:lnTo>
                <a:lnTo>
                  <a:pt x="0" y="18790"/>
                </a:lnTo>
                <a:lnTo>
                  <a:pt x="0" y="32998"/>
                </a:lnTo>
                <a:lnTo>
                  <a:pt x="2523" y="38957"/>
                </a:lnTo>
                <a:lnTo>
                  <a:pt x="12554" y="49040"/>
                </a:lnTo>
                <a:lnTo>
                  <a:pt x="18482" y="51559"/>
                </a:lnTo>
                <a:lnTo>
                  <a:pt x="32830" y="51559"/>
                </a:lnTo>
                <a:lnTo>
                  <a:pt x="38758" y="49040"/>
                </a:lnTo>
                <a:lnTo>
                  <a:pt x="39669" y="48123"/>
                </a:lnTo>
                <a:lnTo>
                  <a:pt x="19607" y="48123"/>
                </a:lnTo>
                <a:lnTo>
                  <a:pt x="14378" y="46062"/>
                </a:lnTo>
                <a:lnTo>
                  <a:pt x="5714" y="37351"/>
                </a:lnTo>
                <a:lnTo>
                  <a:pt x="3647" y="32082"/>
                </a:lnTo>
                <a:lnTo>
                  <a:pt x="3647" y="19706"/>
                </a:lnTo>
                <a:lnTo>
                  <a:pt x="5714" y="14437"/>
                </a:lnTo>
                <a:lnTo>
                  <a:pt x="14378" y="5729"/>
                </a:lnTo>
                <a:lnTo>
                  <a:pt x="19607" y="3665"/>
                </a:lnTo>
                <a:lnTo>
                  <a:pt x="39897" y="3665"/>
                </a:lnTo>
                <a:lnTo>
                  <a:pt x="38758" y="2519"/>
                </a:lnTo>
                <a:lnTo>
                  <a:pt x="32830" y="0"/>
                </a:lnTo>
                <a:close/>
              </a:path>
              <a:path w="51434" h="52070">
                <a:moveTo>
                  <a:pt x="39897" y="3665"/>
                </a:moveTo>
                <a:lnTo>
                  <a:pt x="31705" y="3665"/>
                </a:lnTo>
                <a:lnTo>
                  <a:pt x="36934" y="5729"/>
                </a:lnTo>
                <a:lnTo>
                  <a:pt x="45598" y="14437"/>
                </a:lnTo>
                <a:lnTo>
                  <a:pt x="47665" y="19706"/>
                </a:lnTo>
                <a:lnTo>
                  <a:pt x="47665" y="32082"/>
                </a:lnTo>
                <a:lnTo>
                  <a:pt x="45598" y="37351"/>
                </a:lnTo>
                <a:lnTo>
                  <a:pt x="36934" y="46062"/>
                </a:lnTo>
                <a:lnTo>
                  <a:pt x="31705" y="48123"/>
                </a:lnTo>
                <a:lnTo>
                  <a:pt x="39669" y="48123"/>
                </a:lnTo>
                <a:lnTo>
                  <a:pt x="48789" y="38957"/>
                </a:lnTo>
                <a:lnTo>
                  <a:pt x="51312" y="32998"/>
                </a:lnTo>
                <a:lnTo>
                  <a:pt x="51312" y="18561"/>
                </a:lnTo>
                <a:lnTo>
                  <a:pt x="48789" y="12605"/>
                </a:lnTo>
                <a:lnTo>
                  <a:pt x="39897" y="3665"/>
                </a:lnTo>
                <a:close/>
              </a:path>
              <a:path w="51434" h="52070">
                <a:moveTo>
                  <a:pt x="28726" y="11456"/>
                </a:moveTo>
                <a:lnTo>
                  <a:pt x="15290" y="11456"/>
                </a:lnTo>
                <a:lnTo>
                  <a:pt x="15290" y="39874"/>
                </a:lnTo>
                <a:lnTo>
                  <a:pt x="20306" y="39874"/>
                </a:lnTo>
                <a:lnTo>
                  <a:pt x="20306" y="28643"/>
                </a:lnTo>
                <a:lnTo>
                  <a:pt x="34692" y="28643"/>
                </a:lnTo>
                <a:lnTo>
                  <a:pt x="34198" y="27956"/>
                </a:lnTo>
                <a:lnTo>
                  <a:pt x="32617" y="27039"/>
                </a:lnTo>
                <a:lnTo>
                  <a:pt x="30337" y="26810"/>
                </a:lnTo>
                <a:lnTo>
                  <a:pt x="32161" y="26352"/>
                </a:lnTo>
                <a:lnTo>
                  <a:pt x="33529" y="25894"/>
                </a:lnTo>
                <a:lnTo>
                  <a:pt x="34441" y="25436"/>
                </a:lnTo>
                <a:lnTo>
                  <a:pt x="34745" y="25207"/>
                </a:lnTo>
                <a:lnTo>
                  <a:pt x="20306" y="25207"/>
                </a:lnTo>
                <a:lnTo>
                  <a:pt x="20306" y="14895"/>
                </a:lnTo>
                <a:lnTo>
                  <a:pt x="36431" y="14895"/>
                </a:lnTo>
                <a:lnTo>
                  <a:pt x="35809" y="13750"/>
                </a:lnTo>
                <a:lnTo>
                  <a:pt x="32830" y="12605"/>
                </a:lnTo>
                <a:lnTo>
                  <a:pt x="31249" y="11914"/>
                </a:lnTo>
                <a:lnTo>
                  <a:pt x="28726" y="11456"/>
                </a:lnTo>
                <a:close/>
              </a:path>
              <a:path w="51434" h="52070">
                <a:moveTo>
                  <a:pt x="34692" y="28643"/>
                </a:moveTo>
                <a:lnTo>
                  <a:pt x="26902" y="28643"/>
                </a:lnTo>
                <a:lnTo>
                  <a:pt x="28726" y="29101"/>
                </a:lnTo>
                <a:lnTo>
                  <a:pt x="29638" y="29562"/>
                </a:lnTo>
                <a:lnTo>
                  <a:pt x="31462" y="30708"/>
                </a:lnTo>
                <a:lnTo>
                  <a:pt x="32374" y="32769"/>
                </a:lnTo>
                <a:lnTo>
                  <a:pt x="32374" y="39415"/>
                </a:lnTo>
                <a:lnTo>
                  <a:pt x="32617" y="39415"/>
                </a:lnTo>
                <a:lnTo>
                  <a:pt x="32617" y="39874"/>
                </a:lnTo>
                <a:lnTo>
                  <a:pt x="37177" y="39874"/>
                </a:lnTo>
                <a:lnTo>
                  <a:pt x="37177" y="39415"/>
                </a:lnTo>
                <a:lnTo>
                  <a:pt x="36934" y="39186"/>
                </a:lnTo>
                <a:lnTo>
                  <a:pt x="36934" y="38041"/>
                </a:lnTo>
                <a:lnTo>
                  <a:pt x="36721" y="37351"/>
                </a:lnTo>
                <a:lnTo>
                  <a:pt x="36721" y="32540"/>
                </a:lnTo>
                <a:lnTo>
                  <a:pt x="36265" y="30937"/>
                </a:lnTo>
                <a:lnTo>
                  <a:pt x="35353" y="29562"/>
                </a:lnTo>
                <a:lnTo>
                  <a:pt x="34692" y="28643"/>
                </a:lnTo>
                <a:close/>
              </a:path>
              <a:path w="51434" h="52070">
                <a:moveTo>
                  <a:pt x="36431" y="14895"/>
                </a:moveTo>
                <a:lnTo>
                  <a:pt x="27358" y="14895"/>
                </a:lnTo>
                <a:lnTo>
                  <a:pt x="29182" y="15354"/>
                </a:lnTo>
                <a:lnTo>
                  <a:pt x="30550" y="16041"/>
                </a:lnTo>
                <a:lnTo>
                  <a:pt x="31705" y="16728"/>
                </a:lnTo>
                <a:lnTo>
                  <a:pt x="32374" y="18102"/>
                </a:lnTo>
                <a:lnTo>
                  <a:pt x="32374" y="22229"/>
                </a:lnTo>
                <a:lnTo>
                  <a:pt x="31462" y="23832"/>
                </a:lnTo>
                <a:lnTo>
                  <a:pt x="29425" y="24520"/>
                </a:lnTo>
                <a:lnTo>
                  <a:pt x="28513" y="24978"/>
                </a:lnTo>
                <a:lnTo>
                  <a:pt x="26902" y="25207"/>
                </a:lnTo>
                <a:lnTo>
                  <a:pt x="34745" y="25207"/>
                </a:lnTo>
                <a:lnTo>
                  <a:pt x="36265" y="24061"/>
                </a:lnTo>
                <a:lnTo>
                  <a:pt x="37177" y="22229"/>
                </a:lnTo>
                <a:lnTo>
                  <a:pt x="37177" y="16270"/>
                </a:lnTo>
                <a:lnTo>
                  <a:pt x="36431" y="14895"/>
                </a:lnTo>
                <a:close/>
              </a:path>
            </a:pathLst>
          </a:custGeom>
          <a:solidFill>
            <a:srgbClr val="686C70"/>
          </a:solidFill>
        </p:spPr>
        <p:txBody>
          <a:bodyPr wrap="square" lIns="0" tIns="0" rIns="0" bIns="0" rtlCol="0"/>
          <a:lstStyle/>
          <a:p>
            <a:endParaRPr/>
          </a:p>
        </p:txBody>
      </p:sp>
      <p:sp>
        <p:nvSpPr>
          <p:cNvPr id="35" name="bk object 35"/>
          <p:cNvSpPr/>
          <p:nvPr/>
        </p:nvSpPr>
        <p:spPr>
          <a:xfrm>
            <a:off x="0" y="0"/>
            <a:ext cx="9143999" cy="6857996"/>
          </a:xfrm>
          <a:prstGeom prst="rect">
            <a:avLst/>
          </a:prstGeom>
          <a:blipFill>
            <a:blip r:embed="rId4"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200" b="0" i="0">
                <a:solidFill>
                  <a:schemeClr val="tx1"/>
                </a:solidFill>
                <a:latin typeface="Arial"/>
                <a:cs typeface="Arial"/>
              </a:defRPr>
            </a:lvl1pPr>
          </a:lstStyle>
          <a:p>
            <a:r>
              <a:rPr lang="en-US" smtClean="0"/>
              <a:t>Click to edit Master title style</a:t>
            </a:r>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lang="en-US"/>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9/18/18</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257753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Arial"/>
                <a:cs typeface="Arial"/>
              </a:defRPr>
            </a:lvl1pPr>
          </a:lstStyle>
          <a:p>
            <a:r>
              <a:rPr lang="en-US" smtClean="0"/>
              <a:t>Click to edit Master title style</a:t>
            </a:r>
            <a:endParaRPr/>
          </a:p>
        </p:txBody>
      </p:sp>
      <p:sp>
        <p:nvSpPr>
          <p:cNvPr id="3" name="Holder 3"/>
          <p:cNvSpPr>
            <a:spLocks noGrp="1"/>
          </p:cNvSpPr>
          <p:nvPr>
            <p:ph type="body" idx="1"/>
          </p:nvPr>
        </p:nvSpPr>
        <p:spPr/>
        <p:txBody>
          <a:bodyPr lIns="0" tIns="0" rIns="0" bIns="0"/>
          <a:lstStyle>
            <a:lvl1pPr>
              <a:defRPr sz="2400" b="0" i="0">
                <a:solidFill>
                  <a:schemeClr val="tx1"/>
                </a:solidFill>
                <a:latin typeface="Arial"/>
                <a:cs typeface="Arial"/>
              </a:defRPr>
            </a:lvl1pPr>
          </a:lstStyle>
          <a:p>
            <a:pPr lvl="0"/>
            <a:r>
              <a:rPr lang="en-US" smtClean="0"/>
              <a:t>Click to 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lang="en-US"/>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16DDBED-3FA6-6D45-B68F-E362174CF834}" type="datetimeFigureOut">
              <a:rPr lang="en-US" smtClean="0"/>
              <a:t>9/18/18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4690F7B7-8D9A-6B47-B68F-3480DAF5EFCF}" type="slidenum">
              <a:rPr lang="en-US" smtClean="0"/>
              <a:t>‹#›</a:t>
            </a:fld>
            <a:endParaRPr lang="en-US"/>
          </a:p>
        </p:txBody>
      </p:sp>
    </p:spTree>
    <p:extLst>
      <p:ext uri="{BB962C8B-B14F-4D97-AF65-F5344CB8AC3E}">
        <p14:creationId xmlns:p14="http://schemas.microsoft.com/office/powerpoint/2010/main" val="4225048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91F8D091-9820-4527-917D-6CB53D5B8133}" type="slidenum">
              <a:rPr lang="en-US" smtClean="0"/>
              <a:pPr>
                <a:defRPr/>
              </a:pPr>
              <a:t>‹#›</a:t>
            </a:fld>
            <a:endParaRPr lang="en-US"/>
          </a:p>
        </p:txBody>
      </p:sp>
    </p:spTree>
    <p:extLst>
      <p:ext uri="{BB962C8B-B14F-4D97-AF65-F5344CB8AC3E}">
        <p14:creationId xmlns:p14="http://schemas.microsoft.com/office/powerpoint/2010/main" val="164378972"/>
      </p:ext>
    </p:extLst>
  </p:cSld>
  <p:clrMapOvr>
    <a:masterClrMapping/>
  </p:clrMapOvr>
  <p:transition xmlns:p14="http://schemas.microsoft.com/office/powerpoint/2010/mai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3563710"/>
            <a:ext cx="6400800" cy="1752600"/>
          </a:xfrm>
        </p:spPr>
        <p:txBody>
          <a:bodyPr/>
          <a:lstStyle>
            <a:lvl1pPr marL="0" indent="0" algn="ctr">
              <a:buNone/>
              <a:defRPr sz="1600" b="1" cap="all" spc="250" baseline="0">
                <a:solidFill>
                  <a:srgbClr val="162B48"/>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7" name="Straight Connector 6"/>
          <p:cNvSpPr>
            <a:spLocks noChangeShapeType="1"/>
          </p:cNvSpPr>
          <p:nvPr/>
        </p:nvSpPr>
        <p:spPr bwMode="auto">
          <a:xfrm>
            <a:off x="155448" y="2047857"/>
            <a:ext cx="3676219"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bg1">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Title Placeholder 21"/>
          <p:cNvSpPr txBox="1">
            <a:spLocks/>
          </p:cNvSpPr>
          <p:nvPr/>
        </p:nvSpPr>
        <p:spPr>
          <a:xfrm>
            <a:off x="0" y="468083"/>
            <a:ext cx="9144000" cy="758952"/>
          </a:xfrm>
          <a:prstGeom prst="rect">
            <a:avLst/>
          </a:prstGeom>
        </p:spPr>
        <p:txBody>
          <a:bodyPr vert="horz" anchor="b">
            <a:normAutofit/>
          </a:bodyPr>
          <a:lstStyle>
            <a:lvl1pPr algn="ctr" rtl="0" eaLnBrk="1" latinLnBrk="0" hangingPunct="1">
              <a:spcBef>
                <a:spcPct val="0"/>
              </a:spcBef>
              <a:buNone/>
              <a:defRPr kumimoji="0" sz="4000" kern="1200" baseline="0">
                <a:solidFill>
                  <a:srgbClr val="162B48"/>
                </a:solidFill>
                <a:latin typeface="+mj-lt"/>
                <a:ea typeface="+mj-ea"/>
                <a:cs typeface="+mj-cs"/>
              </a:defRPr>
            </a:lvl1pPr>
          </a:lstStyle>
          <a:p>
            <a:r>
              <a:rPr lang="en-US" b="1" i="0" dirty="0" smtClean="0"/>
              <a:t>The University of Mississippi</a:t>
            </a:r>
            <a:endParaRPr lang="en-US" b="1" i="0" dirty="0"/>
          </a:p>
        </p:txBody>
      </p:sp>
      <p:pic>
        <p:nvPicPr>
          <p:cNvPr id="12" name="Picture 11" descr="Crest_TM.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7284" y="1404195"/>
            <a:ext cx="1163463" cy="1415205"/>
          </a:xfrm>
          <a:prstGeom prst="rect">
            <a:avLst/>
          </a:prstGeom>
        </p:spPr>
      </p:pic>
      <p:sp>
        <p:nvSpPr>
          <p:cNvPr id="13" name="Straight Connector 12"/>
          <p:cNvSpPr>
            <a:spLocks noChangeShapeType="1"/>
          </p:cNvSpPr>
          <p:nvPr/>
        </p:nvSpPr>
        <p:spPr bwMode="auto">
          <a:xfrm>
            <a:off x="5309597" y="2047857"/>
            <a:ext cx="3675908"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077" name="Rectangle 5"/>
          <p:cNvSpPr>
            <a:spLocks noGrp="1" noChangeArrowheads="1"/>
          </p:cNvSpPr>
          <p:nvPr>
            <p:ph type="ctrTitle" sz="quarter"/>
          </p:nvPr>
        </p:nvSpPr>
        <p:spPr>
          <a:xfrm>
            <a:off x="1293813" y="762000"/>
            <a:ext cx="7772400" cy="1143000"/>
          </a:xfrm>
          <a:prstGeom prst="rect">
            <a:avLst/>
          </a:prstGeom>
        </p:spPr>
        <p:txBody>
          <a:bodyPr anchor="b"/>
          <a:lstStyle>
            <a:lvl1pPr>
              <a:defRPr/>
            </a:lvl1pPr>
          </a:lstStyle>
          <a:p>
            <a:r>
              <a:rPr lang="en-US" smtClean="0"/>
              <a:t>Click to edit Master title style</a:t>
            </a:r>
            <a:endParaRPr lang="en-US"/>
          </a:p>
        </p:txBody>
      </p:sp>
      <p:sp>
        <p:nvSpPr>
          <p:cNvPr id="3078"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r>
              <a:rPr lang="en-US" smtClean="0"/>
              <a:t>Click to edit Master subtitle style</a:t>
            </a:r>
            <a:endParaRPr lang="en-US"/>
          </a:p>
        </p:txBody>
      </p:sp>
      <p:sp>
        <p:nvSpPr>
          <p:cNvPr id="7" name="Rectangle 7"/>
          <p:cNvSpPr>
            <a:spLocks noGrp="1" noChangeArrowheads="1"/>
          </p:cNvSpPr>
          <p:nvPr>
            <p:ph type="dt" sz="quarter" idx="10"/>
          </p:nvPr>
        </p:nvSpPr>
        <p:spPr>
          <a:xfrm>
            <a:off x="685800" y="6248400"/>
            <a:ext cx="1905000" cy="457200"/>
          </a:xfrm>
          <a:prstGeom prst="rect">
            <a:avLst/>
          </a:prstGeom>
        </p:spPr>
        <p:txBody>
          <a:bodyPr/>
          <a:lstStyle>
            <a:lvl1pPr>
              <a:defRPr/>
            </a:lvl1pPr>
          </a:lstStyle>
          <a:p>
            <a:fld id="{516DDBED-3FA6-6D45-B68F-E362174CF834}" type="datetimeFigureOut">
              <a:rPr lang="en-US" smtClean="0"/>
              <a:t>9/18/18</a:t>
            </a:fld>
            <a:endParaRPr lang="en-US"/>
          </a:p>
        </p:txBody>
      </p:sp>
      <p:sp>
        <p:nvSpPr>
          <p:cNvPr id="8" name="Rectangle 8"/>
          <p:cNvSpPr>
            <a:spLocks noGrp="1" noChangeArrowheads="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9" name="Rectangle 9"/>
          <p:cNvSpPr>
            <a:spLocks noGrp="1" noChangeArrowheads="1"/>
          </p:cNvSpPr>
          <p:nvPr>
            <p:ph type="sldNum" sz="quarter" idx="12"/>
          </p:nvPr>
        </p:nvSpPr>
        <p:spPr>
          <a:xfrm>
            <a:off x="6553200" y="6248400"/>
            <a:ext cx="1905000" cy="457200"/>
          </a:xfrm>
          <a:prstGeom prst="rect">
            <a:avLst/>
          </a:prstGeom>
        </p:spPr>
        <p:txBody>
          <a:bodyPr/>
          <a:lstStyle>
            <a:lvl1pPr>
              <a:defRPr/>
            </a:lvl1pPr>
          </a:lstStyle>
          <a:p>
            <a:fld id="{4690F7B7-8D9A-6B47-B68F-3480DAF5EFCF}" type="slidenum">
              <a:rPr lang="en-US" smtClean="0"/>
              <a:t>‹#›</a:t>
            </a:fld>
            <a:endParaRPr lang="en-US"/>
          </a:p>
        </p:txBody>
      </p:sp>
    </p:spTree>
    <p:extLst>
      <p:ext uri="{BB962C8B-B14F-4D97-AF65-F5344CB8AC3E}">
        <p14:creationId xmlns:p14="http://schemas.microsoft.com/office/powerpoint/2010/main" val="1616629569"/>
      </p:ext>
    </p:extLst>
  </p:cSld>
  <p:clrMapOvr>
    <a:masterClrMapping/>
  </p:clrMapOvr>
  <p:transition xmlns:p14="http://schemas.microsoft.com/office/powerpoint/2010/mai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6" name="Rectangle 8"/>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9E4FD95E-DDA2-4F30-AE64-10BCC106EF60}" type="slidenum">
              <a:rPr lang="en-US" smtClean="0"/>
              <a:pPr>
                <a:defRPr/>
              </a:pPr>
              <a:t>‹#›</a:t>
            </a:fld>
            <a:endParaRPr lang="en-US"/>
          </a:p>
        </p:txBody>
      </p:sp>
    </p:spTree>
    <p:extLst>
      <p:ext uri="{BB962C8B-B14F-4D97-AF65-F5344CB8AC3E}">
        <p14:creationId xmlns:p14="http://schemas.microsoft.com/office/powerpoint/2010/main" val="3820107690"/>
      </p:ext>
    </p:extLst>
  </p:cSld>
  <p:clrMapOvr>
    <a:masterClrMapping/>
  </p:clrMapOvr>
  <p:transition xmlns:p14="http://schemas.microsoft.com/office/powerpoint/2010/mai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301752" y="2058357"/>
            <a:ext cx="8503920" cy="4434843"/>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7" name="Text Placeholder 6"/>
          <p:cNvSpPr>
            <a:spLocks noGrp="1"/>
          </p:cNvSpPr>
          <p:nvPr>
            <p:ph type="body" sz="quarter" idx="10" hasCustomPrompt="1"/>
          </p:nvPr>
        </p:nvSpPr>
        <p:spPr>
          <a:xfrm>
            <a:off x="153988" y="98425"/>
            <a:ext cx="8834437" cy="985838"/>
          </a:xfrm>
        </p:spPr>
        <p:txBody>
          <a:bodyPr>
            <a:normAutofit/>
          </a:bodyPr>
          <a:lstStyle>
            <a:lvl1pPr marL="0" indent="0" algn="ctr">
              <a:buFontTx/>
              <a:buNone/>
              <a:defRPr sz="4000" b="1" i="0" baseline="0"/>
            </a:lvl1pPr>
          </a:lstStyle>
          <a:p>
            <a:pPr lvl="0"/>
            <a:r>
              <a:rPr lang="en-US" dirty="0" smtClean="0"/>
              <a:t>Click to Edit Title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301752" y="1637684"/>
            <a:ext cx="8534400" cy="4577227"/>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3" name="Text Placeholder 2"/>
          <p:cNvSpPr>
            <a:spLocks noGrp="1"/>
          </p:cNvSpPr>
          <p:nvPr>
            <p:ph type="body" sz="quarter" idx="10" hasCustomPrompt="1"/>
          </p:nvPr>
        </p:nvSpPr>
        <p:spPr>
          <a:xfrm>
            <a:off x="301752" y="443632"/>
            <a:ext cx="8534273" cy="903992"/>
          </a:xfrm>
        </p:spPr>
        <p:txBody>
          <a:bodyPr>
            <a:normAutofit/>
          </a:bodyPr>
          <a:lstStyle>
            <a:lvl1pPr marL="0" indent="0" algn="ctr">
              <a:buFontTx/>
              <a:buNone/>
              <a:defRPr sz="4000" b="1" i="0" baseline="0"/>
            </a:lvl1pPr>
          </a:lstStyle>
          <a:p>
            <a:pPr lvl="0"/>
            <a:r>
              <a:rPr lang="en-US" dirty="0" smtClean="0"/>
              <a:t>Click to Edit Title</a:t>
            </a:r>
            <a:endParaRPr lang="en-US" dirty="0"/>
          </a:p>
        </p:txBody>
      </p:sp>
      <p:cxnSp>
        <p:nvCxnSpPr>
          <p:cNvPr id="10" name="Straight Connector 9"/>
          <p:cNvCxnSpPr/>
          <p:nvPr userDrawn="1"/>
        </p:nvCxnSpPr>
        <p:spPr>
          <a:xfrm>
            <a:off x="301752" y="6609451"/>
            <a:ext cx="6860659"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pic>
        <p:nvPicPr>
          <p:cNvPr id="2" name="Picture 1" descr="CrestUM-Horizontal_186_2767-TM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9828" y="6324600"/>
            <a:ext cx="1596324" cy="385226"/>
          </a:xfrm>
          <a:prstGeom prst="rect">
            <a:avLst/>
          </a:prstGeom>
        </p:spPr>
      </p:pic>
    </p:spTree>
    <p:extLst>
      <p:ext uri="{BB962C8B-B14F-4D97-AF65-F5344CB8AC3E}">
        <p14:creationId xmlns:p14="http://schemas.microsoft.com/office/powerpoint/2010/main" val="3280388177"/>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3563710"/>
            <a:ext cx="6400800" cy="1752600"/>
          </a:xfrm>
        </p:spPr>
        <p:txBody>
          <a:bodyPr/>
          <a:lstStyle>
            <a:lvl1pPr marL="0" indent="0" algn="ctr">
              <a:buNone/>
              <a:defRPr sz="1600" b="1" cap="all" spc="250" baseline="0">
                <a:solidFill>
                  <a:srgbClr val="162B48"/>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7" name="Straight Connector 6"/>
          <p:cNvSpPr>
            <a:spLocks noChangeShapeType="1"/>
          </p:cNvSpPr>
          <p:nvPr/>
        </p:nvSpPr>
        <p:spPr bwMode="auto">
          <a:xfrm>
            <a:off x="155448" y="2047857"/>
            <a:ext cx="3676219"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bg1">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Title Placeholder 21"/>
          <p:cNvSpPr txBox="1">
            <a:spLocks/>
          </p:cNvSpPr>
          <p:nvPr userDrawn="1"/>
        </p:nvSpPr>
        <p:spPr>
          <a:xfrm>
            <a:off x="0" y="468083"/>
            <a:ext cx="9144000" cy="758952"/>
          </a:xfrm>
          <a:prstGeom prst="rect">
            <a:avLst/>
          </a:prstGeom>
        </p:spPr>
        <p:txBody>
          <a:bodyPr vert="horz" anchor="b">
            <a:normAutofit/>
          </a:bodyPr>
          <a:lstStyle>
            <a:lvl1pPr algn="ctr" rtl="0" eaLnBrk="1" latinLnBrk="0" hangingPunct="1">
              <a:spcBef>
                <a:spcPct val="0"/>
              </a:spcBef>
              <a:buNone/>
              <a:defRPr kumimoji="0" sz="4000" kern="1200" baseline="0">
                <a:solidFill>
                  <a:srgbClr val="162B48"/>
                </a:solidFill>
                <a:latin typeface="+mj-lt"/>
                <a:ea typeface="+mj-ea"/>
                <a:cs typeface="+mj-cs"/>
              </a:defRPr>
            </a:lvl1pPr>
          </a:lstStyle>
          <a:p>
            <a:r>
              <a:rPr lang="en-US" b="1" i="0" dirty="0" smtClean="0"/>
              <a:t>The University of Mississippi</a:t>
            </a:r>
            <a:endParaRPr lang="en-US" b="1" i="0" dirty="0"/>
          </a:p>
        </p:txBody>
      </p:sp>
      <p:pic>
        <p:nvPicPr>
          <p:cNvPr id="12" name="Picture 11" descr="Crest_T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97284" y="1404195"/>
            <a:ext cx="1163463" cy="1415205"/>
          </a:xfrm>
          <a:prstGeom prst="rect">
            <a:avLst/>
          </a:prstGeom>
        </p:spPr>
      </p:pic>
      <p:sp>
        <p:nvSpPr>
          <p:cNvPr id="13" name="Straight Connector 12"/>
          <p:cNvSpPr>
            <a:spLocks noChangeShapeType="1"/>
          </p:cNvSpPr>
          <p:nvPr userDrawn="1"/>
        </p:nvSpPr>
        <p:spPr bwMode="auto">
          <a:xfrm>
            <a:off x="5309597" y="2047857"/>
            <a:ext cx="3675908"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301752" y="1637684"/>
            <a:ext cx="8534400" cy="4577227"/>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3" name="Text Placeholder 2"/>
          <p:cNvSpPr>
            <a:spLocks noGrp="1"/>
          </p:cNvSpPr>
          <p:nvPr>
            <p:ph type="body" sz="quarter" idx="10" hasCustomPrompt="1"/>
          </p:nvPr>
        </p:nvSpPr>
        <p:spPr>
          <a:xfrm>
            <a:off x="301752" y="443632"/>
            <a:ext cx="8534273" cy="903992"/>
          </a:xfrm>
        </p:spPr>
        <p:txBody>
          <a:bodyPr>
            <a:normAutofit/>
          </a:bodyPr>
          <a:lstStyle>
            <a:lvl1pPr marL="0" indent="0" algn="ctr">
              <a:buFontTx/>
              <a:buNone/>
              <a:defRPr sz="4000" b="1" i="0" baseline="0"/>
            </a:lvl1pPr>
          </a:lstStyle>
          <a:p>
            <a:pPr lvl="0"/>
            <a:r>
              <a:rPr lang="en-US" dirty="0" smtClean="0"/>
              <a:t>Click to Edit Title</a:t>
            </a:r>
            <a:endParaRPr lang="en-US" dirty="0"/>
          </a:p>
        </p:txBody>
      </p:sp>
      <p:pic>
        <p:nvPicPr>
          <p:cNvPr id="8" name="Picture 7" descr="OleMissScript_186-2767.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65304" y="6330957"/>
            <a:ext cx="1170848" cy="377381"/>
          </a:xfrm>
          <a:prstGeom prst="rect">
            <a:avLst/>
          </a:prstGeom>
        </p:spPr>
      </p:pic>
      <p:cxnSp>
        <p:nvCxnSpPr>
          <p:cNvPr id="10" name="Straight Connector 9"/>
          <p:cNvCxnSpPr/>
          <p:nvPr userDrawn="1"/>
        </p:nvCxnSpPr>
        <p:spPr>
          <a:xfrm>
            <a:off x="301752" y="6609451"/>
            <a:ext cx="7299042"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22191327"/>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6DDBED-3FA6-6D45-B68F-E362174CF834}" type="datetimeFigureOut">
              <a:rPr lang="en-US" smtClean="0"/>
              <a:t>9/18/18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0F7B7-8D9A-6B47-B68F-3480DAF5EFCF}" type="slidenum">
              <a:rPr lang="en-US" smtClean="0"/>
              <a:t>‹#›</a:t>
            </a:fld>
            <a:endParaRPr lang="en-US"/>
          </a:p>
        </p:txBody>
      </p:sp>
    </p:spTree>
    <p:extLst>
      <p:ext uri="{BB962C8B-B14F-4D97-AF65-F5344CB8AC3E}">
        <p14:creationId xmlns:p14="http://schemas.microsoft.com/office/powerpoint/2010/main" val="9851904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6DDBED-3FA6-6D45-B68F-E362174CF834}" type="datetimeFigureOut">
              <a:rPr lang="en-US" smtClean="0"/>
              <a:t>9/18/18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0F7B7-8D9A-6B47-B68F-3480DAF5EFCF}" type="slidenum">
              <a:rPr lang="en-US" smtClean="0"/>
              <a:t>‹#›</a:t>
            </a:fld>
            <a:endParaRPr lang="en-US"/>
          </a:p>
        </p:txBody>
      </p:sp>
    </p:spTree>
    <p:extLst>
      <p:ext uri="{BB962C8B-B14F-4D97-AF65-F5344CB8AC3E}">
        <p14:creationId xmlns:p14="http://schemas.microsoft.com/office/powerpoint/2010/main" val="32048852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6DDBED-3FA6-6D45-B68F-E362174CF834}" type="datetimeFigureOut">
              <a:rPr lang="en-US" smtClean="0"/>
              <a:t>9/18/18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0F7B7-8D9A-6B47-B68F-3480DAF5EFCF}" type="slidenum">
              <a:rPr lang="en-US" smtClean="0"/>
              <a:t>‹#›</a:t>
            </a:fld>
            <a:endParaRPr lang="en-US"/>
          </a:p>
        </p:txBody>
      </p:sp>
    </p:spTree>
    <p:extLst>
      <p:ext uri="{BB962C8B-B14F-4D97-AF65-F5344CB8AC3E}">
        <p14:creationId xmlns:p14="http://schemas.microsoft.com/office/powerpoint/2010/main" val="1586780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6DDBED-3FA6-6D45-B68F-E362174CF834}" type="datetimeFigureOut">
              <a:rPr lang="en-US" smtClean="0"/>
              <a:t>9/18/18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90F7B7-8D9A-6B47-B68F-3480DAF5EFCF}" type="slidenum">
              <a:rPr lang="en-US" smtClean="0"/>
              <a:t>‹#›</a:t>
            </a:fld>
            <a:endParaRPr lang="en-US"/>
          </a:p>
        </p:txBody>
      </p:sp>
    </p:spTree>
    <p:extLst>
      <p:ext uri="{BB962C8B-B14F-4D97-AF65-F5344CB8AC3E}">
        <p14:creationId xmlns:p14="http://schemas.microsoft.com/office/powerpoint/2010/main" val="10580522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6DDBED-3FA6-6D45-B68F-E362174CF834}" type="datetimeFigureOut">
              <a:rPr lang="en-US" smtClean="0"/>
              <a:t>9/18/18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90F7B7-8D9A-6B47-B68F-3480DAF5EFCF}" type="slidenum">
              <a:rPr lang="en-US" smtClean="0"/>
              <a:t>‹#›</a:t>
            </a:fld>
            <a:endParaRPr lang="en-US"/>
          </a:p>
        </p:txBody>
      </p:sp>
    </p:spTree>
    <p:extLst>
      <p:ext uri="{BB962C8B-B14F-4D97-AF65-F5344CB8AC3E}">
        <p14:creationId xmlns:p14="http://schemas.microsoft.com/office/powerpoint/2010/main" val="16491040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t>9/18/18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4999202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91F8D091-9820-4527-917D-6CB53D5B8133}" type="slidenum">
              <a:rPr lang="en-US" smtClean="0"/>
              <a:pPr>
                <a:defRPr/>
              </a:pPr>
              <a:t>‹#›</a:t>
            </a:fld>
            <a:endParaRPr lang="en-US"/>
          </a:p>
        </p:txBody>
      </p:sp>
    </p:spTree>
    <p:extLst>
      <p:ext uri="{BB962C8B-B14F-4D97-AF65-F5344CB8AC3E}">
        <p14:creationId xmlns:p14="http://schemas.microsoft.com/office/powerpoint/2010/main" val="572584335"/>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6DDBED-3FA6-6D45-B68F-E362174CF834}" type="datetimeFigureOut">
              <a:rPr lang="en-US" smtClean="0"/>
              <a:t>9/18/18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90F7B7-8D9A-6B47-B68F-3480DAF5EFCF}" type="slidenum">
              <a:rPr lang="en-US" smtClean="0"/>
              <a:t>‹#›</a:t>
            </a:fld>
            <a:endParaRPr lang="en-US"/>
          </a:p>
        </p:txBody>
      </p:sp>
    </p:spTree>
    <p:extLst>
      <p:ext uri="{BB962C8B-B14F-4D97-AF65-F5344CB8AC3E}">
        <p14:creationId xmlns:p14="http://schemas.microsoft.com/office/powerpoint/2010/main" val="1649766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16" name="bk object 16"/>
          <p:cNvSpPr/>
          <p:nvPr/>
        </p:nvSpPr>
        <p:spPr>
          <a:xfrm>
            <a:off x="0" y="0"/>
            <a:ext cx="4554855" cy="358775"/>
          </a:xfrm>
          <a:custGeom>
            <a:avLst/>
            <a:gdLst/>
            <a:ahLst/>
            <a:cxnLst/>
            <a:rect l="l" t="t" r="r" b="b"/>
            <a:pathLst>
              <a:path w="4554855" h="358775">
                <a:moveTo>
                  <a:pt x="0" y="358542"/>
                </a:moveTo>
                <a:lnTo>
                  <a:pt x="4554855" y="358542"/>
                </a:lnTo>
                <a:lnTo>
                  <a:pt x="4554855" y="0"/>
                </a:lnTo>
                <a:lnTo>
                  <a:pt x="0" y="0"/>
                </a:lnTo>
                <a:lnTo>
                  <a:pt x="0" y="358542"/>
                </a:lnTo>
              </a:path>
            </a:pathLst>
          </a:custGeom>
          <a:solidFill>
            <a:srgbClr val="F9BD16"/>
          </a:solidFill>
        </p:spPr>
        <p:txBody>
          <a:bodyPr wrap="square" lIns="0" tIns="0" rIns="0" bIns="0" rtlCol="0"/>
          <a:lstStyle/>
          <a:p>
            <a:endParaRPr/>
          </a:p>
        </p:txBody>
      </p:sp>
      <p:sp>
        <p:nvSpPr>
          <p:cNvPr id="17" name="bk object 17"/>
          <p:cNvSpPr/>
          <p:nvPr/>
        </p:nvSpPr>
        <p:spPr>
          <a:xfrm>
            <a:off x="4589145" y="0"/>
            <a:ext cx="4554855" cy="358775"/>
          </a:xfrm>
          <a:custGeom>
            <a:avLst/>
            <a:gdLst/>
            <a:ahLst/>
            <a:cxnLst/>
            <a:rect l="l" t="t" r="r" b="b"/>
            <a:pathLst>
              <a:path w="4554855" h="358775">
                <a:moveTo>
                  <a:pt x="0" y="358542"/>
                </a:moveTo>
                <a:lnTo>
                  <a:pt x="4554855" y="358542"/>
                </a:lnTo>
                <a:lnTo>
                  <a:pt x="4554855" y="0"/>
                </a:lnTo>
                <a:lnTo>
                  <a:pt x="0" y="0"/>
                </a:lnTo>
                <a:lnTo>
                  <a:pt x="0" y="358542"/>
                </a:lnTo>
              </a:path>
            </a:pathLst>
          </a:custGeom>
          <a:solidFill>
            <a:srgbClr val="3B464D"/>
          </a:solidFill>
        </p:spPr>
        <p:txBody>
          <a:bodyPr wrap="square" lIns="0" tIns="0" rIns="0" bIns="0" rtlCol="0"/>
          <a:lstStyle/>
          <a:p>
            <a:endParaRPr/>
          </a:p>
        </p:txBody>
      </p:sp>
      <p:sp>
        <p:nvSpPr>
          <p:cNvPr id="18" name="bk object 18"/>
          <p:cNvSpPr/>
          <p:nvPr/>
        </p:nvSpPr>
        <p:spPr>
          <a:xfrm>
            <a:off x="6270469" y="6019734"/>
            <a:ext cx="212090" cy="198755"/>
          </a:xfrm>
          <a:custGeom>
            <a:avLst/>
            <a:gdLst/>
            <a:ahLst/>
            <a:cxnLst/>
            <a:rect l="l" t="t" r="r" b="b"/>
            <a:pathLst>
              <a:path w="212089" h="198754">
                <a:moveTo>
                  <a:pt x="97514" y="48563"/>
                </a:moveTo>
                <a:lnTo>
                  <a:pt x="46289" y="48563"/>
                </a:lnTo>
                <a:lnTo>
                  <a:pt x="171018" y="198439"/>
                </a:lnTo>
                <a:lnTo>
                  <a:pt x="185384" y="198439"/>
                </a:lnTo>
                <a:lnTo>
                  <a:pt x="185408" y="131763"/>
                </a:lnTo>
                <a:lnTo>
                  <a:pt x="169650" y="131763"/>
                </a:lnTo>
                <a:lnTo>
                  <a:pt x="97514" y="48563"/>
                </a:lnTo>
                <a:close/>
              </a:path>
              <a:path w="212089" h="198754">
                <a:moveTo>
                  <a:pt x="55408" y="0"/>
                </a:moveTo>
                <a:lnTo>
                  <a:pt x="0" y="0"/>
                </a:lnTo>
                <a:lnTo>
                  <a:pt x="7123" y="11257"/>
                </a:lnTo>
                <a:lnTo>
                  <a:pt x="18129" y="15618"/>
                </a:lnTo>
                <a:lnTo>
                  <a:pt x="28032" y="25793"/>
                </a:lnTo>
                <a:lnTo>
                  <a:pt x="30685" y="35949"/>
                </a:lnTo>
                <a:lnTo>
                  <a:pt x="31238" y="53389"/>
                </a:lnTo>
                <a:lnTo>
                  <a:pt x="31188" y="123514"/>
                </a:lnTo>
                <a:lnTo>
                  <a:pt x="26804" y="172224"/>
                </a:lnTo>
                <a:lnTo>
                  <a:pt x="3192" y="184694"/>
                </a:lnTo>
                <a:lnTo>
                  <a:pt x="3192" y="195232"/>
                </a:lnTo>
                <a:lnTo>
                  <a:pt x="76615" y="195232"/>
                </a:lnTo>
                <a:lnTo>
                  <a:pt x="74271" y="184597"/>
                </a:lnTo>
                <a:lnTo>
                  <a:pt x="58794" y="181594"/>
                </a:lnTo>
                <a:lnTo>
                  <a:pt x="50731" y="173425"/>
                </a:lnTo>
                <a:lnTo>
                  <a:pt x="47234" y="158239"/>
                </a:lnTo>
                <a:lnTo>
                  <a:pt x="46457" y="147999"/>
                </a:lnTo>
                <a:lnTo>
                  <a:pt x="45850" y="134311"/>
                </a:lnTo>
                <a:lnTo>
                  <a:pt x="45605" y="116155"/>
                </a:lnTo>
                <a:lnTo>
                  <a:pt x="45605" y="48563"/>
                </a:lnTo>
                <a:lnTo>
                  <a:pt x="97514" y="48563"/>
                </a:lnTo>
                <a:lnTo>
                  <a:pt x="55408" y="0"/>
                </a:lnTo>
                <a:close/>
              </a:path>
              <a:path w="212089" h="198754">
                <a:moveTo>
                  <a:pt x="212062" y="0"/>
                </a:moveTo>
                <a:lnTo>
                  <a:pt x="138868" y="0"/>
                </a:lnTo>
                <a:lnTo>
                  <a:pt x="141869" y="10484"/>
                </a:lnTo>
                <a:lnTo>
                  <a:pt x="157174" y="13648"/>
                </a:lnTo>
                <a:lnTo>
                  <a:pt x="165547" y="21595"/>
                </a:lnTo>
                <a:lnTo>
                  <a:pt x="169121" y="36446"/>
                </a:lnTo>
                <a:lnTo>
                  <a:pt x="169973" y="46885"/>
                </a:lnTo>
                <a:lnTo>
                  <a:pt x="170706" y="60786"/>
                </a:lnTo>
                <a:lnTo>
                  <a:pt x="171018" y="78831"/>
                </a:lnTo>
                <a:lnTo>
                  <a:pt x="171018" y="131763"/>
                </a:lnTo>
                <a:lnTo>
                  <a:pt x="185408" y="131763"/>
                </a:lnTo>
                <a:lnTo>
                  <a:pt x="185430" y="71765"/>
                </a:lnTo>
                <a:lnTo>
                  <a:pt x="187889" y="33345"/>
                </a:lnTo>
                <a:lnTo>
                  <a:pt x="212062" y="10293"/>
                </a:lnTo>
                <a:lnTo>
                  <a:pt x="212062" y="0"/>
                </a:lnTo>
                <a:close/>
              </a:path>
            </a:pathLst>
          </a:custGeom>
          <a:solidFill>
            <a:srgbClr val="686C70"/>
          </a:solidFill>
        </p:spPr>
        <p:txBody>
          <a:bodyPr wrap="square" lIns="0" tIns="0" rIns="0" bIns="0" rtlCol="0"/>
          <a:lstStyle/>
          <a:p>
            <a:endParaRPr/>
          </a:p>
        </p:txBody>
      </p:sp>
      <p:sp>
        <p:nvSpPr>
          <p:cNvPr id="19" name="bk object 19"/>
          <p:cNvSpPr/>
          <p:nvPr/>
        </p:nvSpPr>
        <p:spPr>
          <a:xfrm>
            <a:off x="6545012" y="6046307"/>
            <a:ext cx="147955" cy="147955"/>
          </a:xfrm>
          <a:custGeom>
            <a:avLst/>
            <a:gdLst/>
            <a:ahLst/>
            <a:cxnLst/>
            <a:rect l="l" t="t" r="r" b="b"/>
            <a:pathLst>
              <a:path w="147954" h="147954">
                <a:moveTo>
                  <a:pt x="81179" y="0"/>
                </a:moveTo>
                <a:lnTo>
                  <a:pt x="69992" y="2962"/>
                </a:lnTo>
                <a:lnTo>
                  <a:pt x="20132" y="127718"/>
                </a:lnTo>
                <a:lnTo>
                  <a:pt x="12609" y="136512"/>
                </a:lnTo>
                <a:lnTo>
                  <a:pt x="227" y="139551"/>
                </a:lnTo>
                <a:lnTo>
                  <a:pt x="0" y="147340"/>
                </a:lnTo>
                <a:lnTo>
                  <a:pt x="49473" y="147340"/>
                </a:lnTo>
                <a:lnTo>
                  <a:pt x="49473" y="139551"/>
                </a:lnTo>
                <a:lnTo>
                  <a:pt x="33301" y="137719"/>
                </a:lnTo>
                <a:lnTo>
                  <a:pt x="32845" y="134512"/>
                </a:lnTo>
                <a:lnTo>
                  <a:pt x="36037" y="123974"/>
                </a:lnTo>
                <a:lnTo>
                  <a:pt x="38773" y="115025"/>
                </a:lnTo>
                <a:lnTo>
                  <a:pt x="41509" y="107023"/>
                </a:lnTo>
                <a:lnTo>
                  <a:pt x="44002" y="100151"/>
                </a:lnTo>
                <a:lnTo>
                  <a:pt x="117625" y="100151"/>
                </a:lnTo>
                <a:lnTo>
                  <a:pt x="115939" y="95630"/>
                </a:lnTo>
                <a:lnTo>
                  <a:pt x="113289" y="88453"/>
                </a:lnTo>
                <a:lnTo>
                  <a:pt x="82091" y="88453"/>
                </a:lnTo>
                <a:lnTo>
                  <a:pt x="47721" y="88254"/>
                </a:lnTo>
                <a:lnTo>
                  <a:pt x="56220" y="64579"/>
                </a:lnTo>
                <a:lnTo>
                  <a:pt x="60604" y="52637"/>
                </a:lnTo>
                <a:lnTo>
                  <a:pt x="65220" y="40561"/>
                </a:lnTo>
                <a:lnTo>
                  <a:pt x="95844" y="40561"/>
                </a:lnTo>
                <a:lnTo>
                  <a:pt x="81179" y="0"/>
                </a:lnTo>
                <a:close/>
              </a:path>
              <a:path w="147954" h="147954">
                <a:moveTo>
                  <a:pt x="117625" y="100151"/>
                </a:moveTo>
                <a:lnTo>
                  <a:pt x="44002" y="100151"/>
                </a:lnTo>
                <a:lnTo>
                  <a:pt x="86612" y="101277"/>
                </a:lnTo>
                <a:lnTo>
                  <a:pt x="91240" y="114101"/>
                </a:lnTo>
                <a:lnTo>
                  <a:pt x="98506" y="134970"/>
                </a:lnTo>
                <a:lnTo>
                  <a:pt x="97594" y="137719"/>
                </a:lnTo>
                <a:lnTo>
                  <a:pt x="84584" y="139551"/>
                </a:lnTo>
                <a:lnTo>
                  <a:pt x="84584" y="147340"/>
                </a:lnTo>
                <a:lnTo>
                  <a:pt x="147539" y="147340"/>
                </a:lnTo>
                <a:lnTo>
                  <a:pt x="143876" y="139045"/>
                </a:lnTo>
                <a:lnTo>
                  <a:pt x="135017" y="135563"/>
                </a:lnTo>
                <a:lnTo>
                  <a:pt x="128184" y="126304"/>
                </a:lnTo>
                <a:lnTo>
                  <a:pt x="120348" y="107450"/>
                </a:lnTo>
                <a:lnTo>
                  <a:pt x="117625" y="100151"/>
                </a:lnTo>
                <a:close/>
              </a:path>
              <a:path w="147954" h="147954">
                <a:moveTo>
                  <a:pt x="95844" y="40561"/>
                </a:moveTo>
                <a:lnTo>
                  <a:pt x="65676" y="40561"/>
                </a:lnTo>
                <a:lnTo>
                  <a:pt x="82091" y="88453"/>
                </a:lnTo>
                <a:lnTo>
                  <a:pt x="113289" y="88453"/>
                </a:lnTo>
                <a:lnTo>
                  <a:pt x="111563" y="83779"/>
                </a:lnTo>
                <a:lnTo>
                  <a:pt x="107210" y="71898"/>
                </a:lnTo>
                <a:lnTo>
                  <a:pt x="102875" y="59987"/>
                </a:lnTo>
                <a:lnTo>
                  <a:pt x="95844" y="40561"/>
                </a:lnTo>
                <a:close/>
              </a:path>
            </a:pathLst>
          </a:custGeom>
          <a:solidFill>
            <a:srgbClr val="686C70"/>
          </a:solidFill>
        </p:spPr>
        <p:txBody>
          <a:bodyPr wrap="square" lIns="0" tIns="0" rIns="0" bIns="0" rtlCol="0"/>
          <a:lstStyle/>
          <a:p>
            <a:endParaRPr/>
          </a:p>
        </p:txBody>
      </p:sp>
      <p:sp>
        <p:nvSpPr>
          <p:cNvPr id="20" name="bk object 20"/>
          <p:cNvSpPr/>
          <p:nvPr/>
        </p:nvSpPr>
        <p:spPr>
          <a:xfrm>
            <a:off x="6726508" y="6044230"/>
            <a:ext cx="129539" cy="149860"/>
          </a:xfrm>
          <a:custGeom>
            <a:avLst/>
            <a:gdLst/>
            <a:ahLst/>
            <a:cxnLst/>
            <a:rect l="l" t="t" r="r" b="b"/>
            <a:pathLst>
              <a:path w="129540" h="149860">
                <a:moveTo>
                  <a:pt x="79583" y="15149"/>
                </a:moveTo>
                <a:lnTo>
                  <a:pt x="49945" y="15149"/>
                </a:lnTo>
                <a:lnTo>
                  <a:pt x="49757" y="127442"/>
                </a:lnTo>
                <a:lnTo>
                  <a:pt x="45142" y="138541"/>
                </a:lnTo>
                <a:lnTo>
                  <a:pt x="29213" y="141628"/>
                </a:lnTo>
                <a:lnTo>
                  <a:pt x="29213" y="149417"/>
                </a:lnTo>
                <a:lnTo>
                  <a:pt x="101014" y="149417"/>
                </a:lnTo>
                <a:lnTo>
                  <a:pt x="92819" y="140876"/>
                </a:lnTo>
                <a:lnTo>
                  <a:pt x="81780" y="135797"/>
                </a:lnTo>
                <a:lnTo>
                  <a:pt x="79583" y="120095"/>
                </a:lnTo>
                <a:lnTo>
                  <a:pt x="79583" y="15149"/>
                </a:lnTo>
                <a:close/>
              </a:path>
              <a:path w="129540" h="149860">
                <a:moveTo>
                  <a:pt x="7994" y="0"/>
                </a:moveTo>
                <a:lnTo>
                  <a:pt x="2318" y="4504"/>
                </a:lnTo>
                <a:lnTo>
                  <a:pt x="1627" y="16777"/>
                </a:lnTo>
                <a:lnTo>
                  <a:pt x="834" y="29619"/>
                </a:lnTo>
                <a:lnTo>
                  <a:pt x="0" y="43554"/>
                </a:lnTo>
                <a:lnTo>
                  <a:pt x="7994" y="43554"/>
                </a:lnTo>
                <a:lnTo>
                  <a:pt x="10730" y="32559"/>
                </a:lnTo>
                <a:lnTo>
                  <a:pt x="13679" y="24984"/>
                </a:lnTo>
                <a:lnTo>
                  <a:pt x="17375" y="21041"/>
                </a:lnTo>
                <a:lnTo>
                  <a:pt x="24574" y="16777"/>
                </a:lnTo>
                <a:lnTo>
                  <a:pt x="42436" y="15149"/>
                </a:lnTo>
                <a:lnTo>
                  <a:pt x="127711" y="15149"/>
                </a:lnTo>
                <a:lnTo>
                  <a:pt x="127447" y="10439"/>
                </a:lnTo>
                <a:lnTo>
                  <a:pt x="127252" y="5497"/>
                </a:lnTo>
                <a:lnTo>
                  <a:pt x="14378" y="5497"/>
                </a:lnTo>
                <a:lnTo>
                  <a:pt x="11399" y="5039"/>
                </a:lnTo>
                <a:lnTo>
                  <a:pt x="7994" y="0"/>
                </a:lnTo>
                <a:close/>
              </a:path>
              <a:path w="129540" h="149860">
                <a:moveTo>
                  <a:pt x="127711" y="15149"/>
                </a:moveTo>
                <a:lnTo>
                  <a:pt x="102382" y="15149"/>
                </a:lnTo>
                <a:lnTo>
                  <a:pt x="108097" y="16523"/>
                </a:lnTo>
                <a:lnTo>
                  <a:pt x="111958" y="20647"/>
                </a:lnTo>
                <a:lnTo>
                  <a:pt x="115849" y="24526"/>
                </a:lnTo>
                <a:lnTo>
                  <a:pt x="119041" y="31856"/>
                </a:lnTo>
                <a:lnTo>
                  <a:pt x="121533" y="43310"/>
                </a:lnTo>
                <a:lnTo>
                  <a:pt x="129149" y="37885"/>
                </a:lnTo>
                <a:lnTo>
                  <a:pt x="128202" y="23876"/>
                </a:lnTo>
                <a:lnTo>
                  <a:pt x="127711" y="15149"/>
                </a:lnTo>
                <a:close/>
              </a:path>
              <a:path w="129540" h="149860">
                <a:moveTo>
                  <a:pt x="127036" y="0"/>
                </a:moveTo>
                <a:lnTo>
                  <a:pt x="121777" y="0"/>
                </a:lnTo>
                <a:lnTo>
                  <a:pt x="118129" y="4123"/>
                </a:lnTo>
                <a:lnTo>
                  <a:pt x="114937" y="5497"/>
                </a:lnTo>
                <a:lnTo>
                  <a:pt x="127252" y="5497"/>
                </a:lnTo>
                <a:lnTo>
                  <a:pt x="127036" y="0"/>
                </a:lnTo>
                <a:close/>
              </a:path>
            </a:pathLst>
          </a:custGeom>
          <a:solidFill>
            <a:srgbClr val="686C70"/>
          </a:solidFill>
        </p:spPr>
        <p:txBody>
          <a:bodyPr wrap="square" lIns="0" tIns="0" rIns="0" bIns="0" rtlCol="0"/>
          <a:lstStyle/>
          <a:p>
            <a:endParaRPr/>
          </a:p>
        </p:txBody>
      </p:sp>
      <p:sp>
        <p:nvSpPr>
          <p:cNvPr id="21" name="bk object 21"/>
          <p:cNvSpPr/>
          <p:nvPr/>
        </p:nvSpPr>
        <p:spPr>
          <a:xfrm>
            <a:off x="6909630" y="6049728"/>
            <a:ext cx="66675" cy="144145"/>
          </a:xfrm>
          <a:custGeom>
            <a:avLst/>
            <a:gdLst/>
            <a:ahLst/>
            <a:cxnLst/>
            <a:rect l="l" t="t" r="r" b="b"/>
            <a:pathLst>
              <a:path w="66675" h="144145">
                <a:moveTo>
                  <a:pt x="66117" y="0"/>
                </a:moveTo>
                <a:lnTo>
                  <a:pt x="0" y="0"/>
                </a:lnTo>
                <a:lnTo>
                  <a:pt x="4645" y="8333"/>
                </a:lnTo>
                <a:lnTo>
                  <a:pt x="15919" y="13229"/>
                </a:lnTo>
                <a:lnTo>
                  <a:pt x="18239" y="29565"/>
                </a:lnTo>
                <a:lnTo>
                  <a:pt x="18165" y="119672"/>
                </a:lnTo>
                <a:lnTo>
                  <a:pt x="14361" y="132616"/>
                </a:lnTo>
                <a:lnTo>
                  <a:pt x="0" y="136130"/>
                </a:lnTo>
                <a:lnTo>
                  <a:pt x="0" y="143919"/>
                </a:lnTo>
                <a:lnTo>
                  <a:pt x="66117" y="143919"/>
                </a:lnTo>
                <a:lnTo>
                  <a:pt x="61621" y="135695"/>
                </a:lnTo>
                <a:lnTo>
                  <a:pt x="50149" y="130880"/>
                </a:lnTo>
                <a:lnTo>
                  <a:pt x="47877" y="114598"/>
                </a:lnTo>
                <a:lnTo>
                  <a:pt x="47953" y="24199"/>
                </a:lnTo>
                <a:lnTo>
                  <a:pt x="51702" y="11401"/>
                </a:lnTo>
                <a:lnTo>
                  <a:pt x="66117" y="7819"/>
                </a:lnTo>
                <a:lnTo>
                  <a:pt x="66117" y="0"/>
                </a:lnTo>
                <a:close/>
              </a:path>
            </a:pathLst>
          </a:custGeom>
          <a:solidFill>
            <a:srgbClr val="686C70"/>
          </a:solidFill>
        </p:spPr>
        <p:txBody>
          <a:bodyPr wrap="square" lIns="0" tIns="0" rIns="0" bIns="0" rtlCol="0"/>
          <a:lstStyle/>
          <a:p>
            <a:endParaRPr/>
          </a:p>
        </p:txBody>
      </p:sp>
      <p:sp>
        <p:nvSpPr>
          <p:cNvPr id="22" name="bk object 22"/>
          <p:cNvSpPr/>
          <p:nvPr/>
        </p:nvSpPr>
        <p:spPr>
          <a:xfrm>
            <a:off x="7031884" y="6046358"/>
            <a:ext cx="149860" cy="150495"/>
          </a:xfrm>
          <a:custGeom>
            <a:avLst/>
            <a:gdLst/>
            <a:ahLst/>
            <a:cxnLst/>
            <a:rect l="l" t="t" r="r" b="b"/>
            <a:pathLst>
              <a:path w="149859" h="150495">
                <a:moveTo>
                  <a:pt x="73582" y="0"/>
                </a:moveTo>
                <a:lnTo>
                  <a:pt x="32776" y="12473"/>
                </a:lnTo>
                <a:lnTo>
                  <a:pt x="7977" y="43167"/>
                </a:lnTo>
                <a:lnTo>
                  <a:pt x="0" y="86668"/>
                </a:lnTo>
                <a:lnTo>
                  <a:pt x="2988" y="100053"/>
                </a:lnTo>
                <a:lnTo>
                  <a:pt x="24994" y="132544"/>
                </a:lnTo>
                <a:lnTo>
                  <a:pt x="64643" y="149294"/>
                </a:lnTo>
                <a:lnTo>
                  <a:pt x="81353" y="150436"/>
                </a:lnTo>
                <a:lnTo>
                  <a:pt x="95250" y="148067"/>
                </a:lnTo>
                <a:lnTo>
                  <a:pt x="108144" y="143434"/>
                </a:lnTo>
                <a:lnTo>
                  <a:pt x="112845" y="140688"/>
                </a:lnTo>
                <a:lnTo>
                  <a:pt x="71213" y="140688"/>
                </a:lnTo>
                <a:lnTo>
                  <a:pt x="60051" y="136334"/>
                </a:lnTo>
                <a:lnTo>
                  <a:pt x="37590" y="103769"/>
                </a:lnTo>
                <a:lnTo>
                  <a:pt x="33021" y="71450"/>
                </a:lnTo>
                <a:lnTo>
                  <a:pt x="33041" y="69197"/>
                </a:lnTo>
                <a:lnTo>
                  <a:pt x="45830" y="25410"/>
                </a:lnTo>
                <a:lnTo>
                  <a:pt x="79001" y="9929"/>
                </a:lnTo>
                <a:lnTo>
                  <a:pt x="113294" y="9929"/>
                </a:lnTo>
                <a:lnTo>
                  <a:pt x="102609" y="4909"/>
                </a:lnTo>
                <a:lnTo>
                  <a:pt x="88663" y="1246"/>
                </a:lnTo>
                <a:lnTo>
                  <a:pt x="73582" y="0"/>
                </a:lnTo>
                <a:close/>
              </a:path>
              <a:path w="149859" h="150495">
                <a:moveTo>
                  <a:pt x="113294" y="9929"/>
                </a:moveTo>
                <a:lnTo>
                  <a:pt x="79001" y="9929"/>
                </a:lnTo>
                <a:lnTo>
                  <a:pt x="89368" y="13744"/>
                </a:lnTo>
                <a:lnTo>
                  <a:pt x="98361" y="20981"/>
                </a:lnTo>
                <a:lnTo>
                  <a:pt x="105753" y="31456"/>
                </a:lnTo>
                <a:lnTo>
                  <a:pt x="111316" y="44987"/>
                </a:lnTo>
                <a:lnTo>
                  <a:pt x="114820" y="61392"/>
                </a:lnTo>
                <a:lnTo>
                  <a:pt x="116039" y="80488"/>
                </a:lnTo>
                <a:lnTo>
                  <a:pt x="114578" y="99027"/>
                </a:lnTo>
                <a:lnTo>
                  <a:pt x="95057" y="134349"/>
                </a:lnTo>
                <a:lnTo>
                  <a:pt x="71213" y="140688"/>
                </a:lnTo>
                <a:lnTo>
                  <a:pt x="112845" y="140688"/>
                </a:lnTo>
                <a:lnTo>
                  <a:pt x="144457" y="104281"/>
                </a:lnTo>
                <a:lnTo>
                  <a:pt x="149782" y="73741"/>
                </a:lnTo>
                <a:lnTo>
                  <a:pt x="149606" y="68235"/>
                </a:lnTo>
                <a:lnTo>
                  <a:pt x="135343" y="28719"/>
                </a:lnTo>
                <a:lnTo>
                  <a:pt x="115191" y="10821"/>
                </a:lnTo>
                <a:lnTo>
                  <a:pt x="113294" y="9929"/>
                </a:lnTo>
                <a:close/>
              </a:path>
            </a:pathLst>
          </a:custGeom>
          <a:solidFill>
            <a:srgbClr val="686C70"/>
          </a:solidFill>
        </p:spPr>
        <p:txBody>
          <a:bodyPr wrap="square" lIns="0" tIns="0" rIns="0" bIns="0" rtlCol="0"/>
          <a:lstStyle/>
          <a:p>
            <a:endParaRPr/>
          </a:p>
        </p:txBody>
      </p:sp>
      <p:sp>
        <p:nvSpPr>
          <p:cNvPr id="23" name="bk object 23"/>
          <p:cNvSpPr/>
          <p:nvPr/>
        </p:nvSpPr>
        <p:spPr>
          <a:xfrm>
            <a:off x="7231126" y="6049728"/>
            <a:ext cx="156210" cy="146685"/>
          </a:xfrm>
          <a:custGeom>
            <a:avLst/>
            <a:gdLst/>
            <a:ahLst/>
            <a:cxnLst/>
            <a:rect l="l" t="t" r="r" b="b"/>
            <a:pathLst>
              <a:path w="156209" h="146685">
                <a:moveTo>
                  <a:pt x="71975" y="35979"/>
                </a:moveTo>
                <a:lnTo>
                  <a:pt x="34228" y="35979"/>
                </a:lnTo>
                <a:lnTo>
                  <a:pt x="125880" y="146210"/>
                </a:lnTo>
                <a:lnTo>
                  <a:pt x="136368" y="146210"/>
                </a:lnTo>
                <a:lnTo>
                  <a:pt x="136524" y="97188"/>
                </a:lnTo>
                <a:lnTo>
                  <a:pt x="124968" y="97188"/>
                </a:lnTo>
                <a:lnTo>
                  <a:pt x="71975" y="35979"/>
                </a:lnTo>
                <a:close/>
              </a:path>
              <a:path w="156209" h="146685">
                <a:moveTo>
                  <a:pt x="40825" y="0"/>
                </a:moveTo>
                <a:lnTo>
                  <a:pt x="0" y="0"/>
                </a:lnTo>
                <a:lnTo>
                  <a:pt x="0" y="7819"/>
                </a:lnTo>
                <a:lnTo>
                  <a:pt x="9362" y="8735"/>
                </a:lnTo>
                <a:lnTo>
                  <a:pt x="14378" y="10323"/>
                </a:lnTo>
                <a:lnTo>
                  <a:pt x="18269" y="15821"/>
                </a:lnTo>
                <a:lnTo>
                  <a:pt x="22586" y="20860"/>
                </a:lnTo>
                <a:lnTo>
                  <a:pt x="23042" y="24984"/>
                </a:lnTo>
                <a:lnTo>
                  <a:pt x="23025" y="42653"/>
                </a:lnTo>
                <a:lnTo>
                  <a:pt x="22713" y="101012"/>
                </a:lnTo>
                <a:lnTo>
                  <a:pt x="21802" y="113450"/>
                </a:lnTo>
                <a:lnTo>
                  <a:pt x="20762" y="122142"/>
                </a:lnTo>
                <a:lnTo>
                  <a:pt x="19850" y="131793"/>
                </a:lnTo>
                <a:lnTo>
                  <a:pt x="14834" y="135214"/>
                </a:lnTo>
                <a:lnTo>
                  <a:pt x="2523" y="136130"/>
                </a:lnTo>
                <a:lnTo>
                  <a:pt x="2523" y="143919"/>
                </a:lnTo>
                <a:lnTo>
                  <a:pt x="56328" y="143919"/>
                </a:lnTo>
                <a:lnTo>
                  <a:pt x="49349" y="135487"/>
                </a:lnTo>
                <a:lnTo>
                  <a:pt x="38613" y="129703"/>
                </a:lnTo>
                <a:lnTo>
                  <a:pt x="34687" y="114848"/>
                </a:lnTo>
                <a:lnTo>
                  <a:pt x="33892" y="103080"/>
                </a:lnTo>
                <a:lnTo>
                  <a:pt x="33529" y="85704"/>
                </a:lnTo>
                <a:lnTo>
                  <a:pt x="33529" y="35979"/>
                </a:lnTo>
                <a:lnTo>
                  <a:pt x="71975" y="35979"/>
                </a:lnTo>
                <a:lnTo>
                  <a:pt x="40825" y="0"/>
                </a:lnTo>
                <a:close/>
              </a:path>
              <a:path w="156209" h="146685">
                <a:moveTo>
                  <a:pt x="155975" y="0"/>
                </a:moveTo>
                <a:lnTo>
                  <a:pt x="102169" y="0"/>
                </a:lnTo>
                <a:lnTo>
                  <a:pt x="109724" y="8619"/>
                </a:lnTo>
                <a:lnTo>
                  <a:pt x="120471" y="14359"/>
                </a:lnTo>
                <a:lnTo>
                  <a:pt x="124649" y="28960"/>
                </a:lnTo>
                <a:lnTo>
                  <a:pt x="125475" y="40886"/>
                </a:lnTo>
                <a:lnTo>
                  <a:pt x="125880" y="58215"/>
                </a:lnTo>
                <a:lnTo>
                  <a:pt x="125880" y="97188"/>
                </a:lnTo>
                <a:lnTo>
                  <a:pt x="136524" y="97188"/>
                </a:lnTo>
                <a:lnTo>
                  <a:pt x="136698" y="42653"/>
                </a:lnTo>
                <a:lnTo>
                  <a:pt x="155975" y="7819"/>
                </a:lnTo>
                <a:lnTo>
                  <a:pt x="155975" y="0"/>
                </a:lnTo>
                <a:close/>
              </a:path>
            </a:pathLst>
          </a:custGeom>
          <a:solidFill>
            <a:srgbClr val="686C70"/>
          </a:solidFill>
        </p:spPr>
        <p:txBody>
          <a:bodyPr wrap="square" lIns="0" tIns="0" rIns="0" bIns="0" rtlCol="0"/>
          <a:lstStyle/>
          <a:p>
            <a:endParaRPr/>
          </a:p>
        </p:txBody>
      </p:sp>
      <p:sp>
        <p:nvSpPr>
          <p:cNvPr id="24" name="bk object 24"/>
          <p:cNvSpPr/>
          <p:nvPr/>
        </p:nvSpPr>
        <p:spPr>
          <a:xfrm>
            <a:off x="7424279" y="6046307"/>
            <a:ext cx="147320" cy="147955"/>
          </a:xfrm>
          <a:custGeom>
            <a:avLst/>
            <a:gdLst/>
            <a:ahLst/>
            <a:cxnLst/>
            <a:rect l="l" t="t" r="r" b="b"/>
            <a:pathLst>
              <a:path w="147320" h="147954">
                <a:moveTo>
                  <a:pt x="80951" y="0"/>
                </a:moveTo>
                <a:lnTo>
                  <a:pt x="69764" y="2962"/>
                </a:lnTo>
                <a:lnTo>
                  <a:pt x="19971" y="127592"/>
                </a:lnTo>
                <a:lnTo>
                  <a:pt x="12474" y="136489"/>
                </a:lnTo>
                <a:lnTo>
                  <a:pt x="212" y="139551"/>
                </a:lnTo>
                <a:lnTo>
                  <a:pt x="0" y="147340"/>
                </a:lnTo>
                <a:lnTo>
                  <a:pt x="49245" y="147340"/>
                </a:lnTo>
                <a:lnTo>
                  <a:pt x="49245" y="139551"/>
                </a:lnTo>
                <a:lnTo>
                  <a:pt x="33286" y="137719"/>
                </a:lnTo>
                <a:lnTo>
                  <a:pt x="32830" y="134512"/>
                </a:lnTo>
                <a:lnTo>
                  <a:pt x="35809" y="123974"/>
                </a:lnTo>
                <a:lnTo>
                  <a:pt x="38545" y="115025"/>
                </a:lnTo>
                <a:lnTo>
                  <a:pt x="41281" y="107023"/>
                </a:lnTo>
                <a:lnTo>
                  <a:pt x="43774" y="100151"/>
                </a:lnTo>
                <a:lnTo>
                  <a:pt x="117397" y="100151"/>
                </a:lnTo>
                <a:lnTo>
                  <a:pt x="115711" y="95630"/>
                </a:lnTo>
                <a:lnTo>
                  <a:pt x="113061" y="88453"/>
                </a:lnTo>
                <a:lnTo>
                  <a:pt x="81863" y="88453"/>
                </a:lnTo>
                <a:lnTo>
                  <a:pt x="47496" y="88254"/>
                </a:lnTo>
                <a:lnTo>
                  <a:pt x="51854" y="76435"/>
                </a:lnTo>
                <a:lnTo>
                  <a:pt x="60495" y="52637"/>
                </a:lnTo>
                <a:lnTo>
                  <a:pt x="64992" y="40561"/>
                </a:lnTo>
                <a:lnTo>
                  <a:pt x="95616" y="40561"/>
                </a:lnTo>
                <a:lnTo>
                  <a:pt x="80951" y="0"/>
                </a:lnTo>
                <a:close/>
              </a:path>
              <a:path w="147320" h="147954">
                <a:moveTo>
                  <a:pt x="117397" y="100151"/>
                </a:moveTo>
                <a:lnTo>
                  <a:pt x="43774" y="100151"/>
                </a:lnTo>
                <a:lnTo>
                  <a:pt x="86548" y="101207"/>
                </a:lnTo>
                <a:lnTo>
                  <a:pt x="91024" y="114068"/>
                </a:lnTo>
                <a:lnTo>
                  <a:pt x="94843" y="125104"/>
                </a:lnTo>
                <a:lnTo>
                  <a:pt x="98491" y="134970"/>
                </a:lnTo>
                <a:lnTo>
                  <a:pt x="97366" y="137719"/>
                </a:lnTo>
                <a:lnTo>
                  <a:pt x="84356" y="139551"/>
                </a:lnTo>
                <a:lnTo>
                  <a:pt x="84356" y="147340"/>
                </a:lnTo>
                <a:lnTo>
                  <a:pt x="147311" y="147340"/>
                </a:lnTo>
                <a:lnTo>
                  <a:pt x="143653" y="139045"/>
                </a:lnTo>
                <a:lnTo>
                  <a:pt x="134849" y="135563"/>
                </a:lnTo>
                <a:lnTo>
                  <a:pt x="128049" y="126304"/>
                </a:lnTo>
                <a:lnTo>
                  <a:pt x="120120" y="107450"/>
                </a:lnTo>
                <a:lnTo>
                  <a:pt x="117397" y="100151"/>
                </a:lnTo>
                <a:close/>
              </a:path>
              <a:path w="147320" h="147954">
                <a:moveTo>
                  <a:pt x="95616" y="40561"/>
                </a:moveTo>
                <a:lnTo>
                  <a:pt x="65661" y="40561"/>
                </a:lnTo>
                <a:lnTo>
                  <a:pt x="81863" y="88453"/>
                </a:lnTo>
                <a:lnTo>
                  <a:pt x="113061" y="88453"/>
                </a:lnTo>
                <a:lnTo>
                  <a:pt x="111335" y="83779"/>
                </a:lnTo>
                <a:lnTo>
                  <a:pt x="106982" y="71898"/>
                </a:lnTo>
                <a:lnTo>
                  <a:pt x="102647" y="59987"/>
                </a:lnTo>
                <a:lnTo>
                  <a:pt x="95616" y="40561"/>
                </a:lnTo>
                <a:close/>
              </a:path>
            </a:pathLst>
          </a:custGeom>
          <a:solidFill>
            <a:srgbClr val="686C70"/>
          </a:solidFill>
        </p:spPr>
        <p:txBody>
          <a:bodyPr wrap="square" lIns="0" tIns="0" rIns="0" bIns="0" rtlCol="0"/>
          <a:lstStyle/>
          <a:p>
            <a:endParaRPr/>
          </a:p>
        </p:txBody>
      </p:sp>
      <p:sp>
        <p:nvSpPr>
          <p:cNvPr id="25" name="bk object 25"/>
          <p:cNvSpPr/>
          <p:nvPr/>
        </p:nvSpPr>
        <p:spPr>
          <a:xfrm>
            <a:off x="7620837" y="6049728"/>
            <a:ext cx="115570" cy="144145"/>
          </a:xfrm>
          <a:custGeom>
            <a:avLst/>
            <a:gdLst/>
            <a:ahLst/>
            <a:cxnLst/>
            <a:rect l="l" t="t" r="r" b="b"/>
            <a:pathLst>
              <a:path w="115570" h="144145">
                <a:moveTo>
                  <a:pt x="69764" y="0"/>
                </a:moveTo>
                <a:lnTo>
                  <a:pt x="2279" y="0"/>
                </a:lnTo>
                <a:lnTo>
                  <a:pt x="7703" y="8399"/>
                </a:lnTo>
                <a:lnTo>
                  <a:pt x="18927" y="13284"/>
                </a:lnTo>
                <a:lnTo>
                  <a:pt x="21218" y="29565"/>
                </a:lnTo>
                <a:lnTo>
                  <a:pt x="20998" y="122267"/>
                </a:lnTo>
                <a:lnTo>
                  <a:pt x="16204" y="133042"/>
                </a:lnTo>
                <a:lnTo>
                  <a:pt x="0" y="136130"/>
                </a:lnTo>
                <a:lnTo>
                  <a:pt x="0" y="143919"/>
                </a:lnTo>
                <a:lnTo>
                  <a:pt x="107177" y="143847"/>
                </a:lnTo>
                <a:lnTo>
                  <a:pt x="109461" y="134542"/>
                </a:lnTo>
                <a:lnTo>
                  <a:pt x="66117" y="134542"/>
                </a:lnTo>
                <a:lnTo>
                  <a:pt x="60189" y="134084"/>
                </a:lnTo>
                <a:lnTo>
                  <a:pt x="56328" y="132465"/>
                </a:lnTo>
                <a:lnTo>
                  <a:pt x="51768" y="130388"/>
                </a:lnTo>
                <a:lnTo>
                  <a:pt x="50856" y="126509"/>
                </a:lnTo>
                <a:lnTo>
                  <a:pt x="50869" y="104823"/>
                </a:lnTo>
                <a:lnTo>
                  <a:pt x="50964" y="23529"/>
                </a:lnTo>
                <a:lnTo>
                  <a:pt x="55007" y="11233"/>
                </a:lnTo>
                <a:lnTo>
                  <a:pt x="69764" y="7819"/>
                </a:lnTo>
                <a:lnTo>
                  <a:pt x="69764" y="0"/>
                </a:lnTo>
                <a:close/>
              </a:path>
              <a:path w="115570" h="144145">
                <a:moveTo>
                  <a:pt x="107324" y="104823"/>
                </a:moveTo>
                <a:lnTo>
                  <a:pt x="101405" y="118088"/>
                </a:lnTo>
                <a:lnTo>
                  <a:pt x="95299" y="126968"/>
                </a:lnTo>
                <a:lnTo>
                  <a:pt x="90071" y="132923"/>
                </a:lnTo>
                <a:lnTo>
                  <a:pt x="82076" y="134542"/>
                </a:lnTo>
                <a:lnTo>
                  <a:pt x="109461" y="134542"/>
                </a:lnTo>
                <a:lnTo>
                  <a:pt x="109713" y="133516"/>
                </a:lnTo>
                <a:lnTo>
                  <a:pt x="112850" y="118940"/>
                </a:lnTo>
                <a:lnTo>
                  <a:pt x="115393" y="106565"/>
                </a:lnTo>
                <a:lnTo>
                  <a:pt x="107324" y="104823"/>
                </a:lnTo>
                <a:close/>
              </a:path>
            </a:pathLst>
          </a:custGeom>
          <a:solidFill>
            <a:srgbClr val="686C70"/>
          </a:solidFill>
        </p:spPr>
        <p:txBody>
          <a:bodyPr wrap="square" lIns="0" tIns="0" rIns="0" bIns="0" rtlCol="0"/>
          <a:lstStyle/>
          <a:p>
            <a:endParaRPr/>
          </a:p>
        </p:txBody>
      </p:sp>
      <p:sp>
        <p:nvSpPr>
          <p:cNvPr id="26" name="bk object 26"/>
          <p:cNvSpPr/>
          <p:nvPr/>
        </p:nvSpPr>
        <p:spPr>
          <a:xfrm>
            <a:off x="7874636" y="6019734"/>
            <a:ext cx="166370" cy="195580"/>
          </a:xfrm>
          <a:custGeom>
            <a:avLst/>
            <a:gdLst/>
            <a:ahLst/>
            <a:cxnLst/>
            <a:rect l="l" t="t" r="r" b="b"/>
            <a:pathLst>
              <a:path w="166370" h="195579">
                <a:moveTo>
                  <a:pt x="89159" y="0"/>
                </a:moveTo>
                <a:lnTo>
                  <a:pt x="1823" y="0"/>
                </a:lnTo>
                <a:lnTo>
                  <a:pt x="2027" y="10313"/>
                </a:lnTo>
                <a:lnTo>
                  <a:pt x="17511" y="13266"/>
                </a:lnTo>
                <a:lnTo>
                  <a:pt x="24265" y="21460"/>
                </a:lnTo>
                <a:lnTo>
                  <a:pt x="25747" y="40103"/>
                </a:lnTo>
                <a:lnTo>
                  <a:pt x="25738" y="157333"/>
                </a:lnTo>
                <a:lnTo>
                  <a:pt x="23926" y="174368"/>
                </a:lnTo>
                <a:lnTo>
                  <a:pt x="16522" y="181901"/>
                </a:lnTo>
                <a:lnTo>
                  <a:pt x="0" y="184694"/>
                </a:lnTo>
                <a:lnTo>
                  <a:pt x="0" y="195232"/>
                </a:lnTo>
                <a:lnTo>
                  <a:pt x="77775" y="195224"/>
                </a:lnTo>
                <a:lnTo>
                  <a:pt x="118159" y="190447"/>
                </a:lnTo>
                <a:lnTo>
                  <a:pt x="141360" y="180898"/>
                </a:lnTo>
                <a:lnTo>
                  <a:pt x="75247" y="180898"/>
                </a:lnTo>
                <a:lnTo>
                  <a:pt x="67541" y="172295"/>
                </a:lnTo>
                <a:lnTo>
                  <a:pt x="65205" y="154426"/>
                </a:lnTo>
                <a:lnTo>
                  <a:pt x="65205" y="98074"/>
                </a:lnTo>
                <a:lnTo>
                  <a:pt x="139942" y="98074"/>
                </a:lnTo>
                <a:lnTo>
                  <a:pt x="126174" y="93365"/>
                </a:lnTo>
                <a:lnTo>
                  <a:pt x="109435" y="90285"/>
                </a:lnTo>
                <a:lnTo>
                  <a:pt x="116561" y="87488"/>
                </a:lnTo>
                <a:lnTo>
                  <a:pt x="120213" y="86162"/>
                </a:lnTo>
                <a:lnTo>
                  <a:pt x="65205" y="86162"/>
                </a:lnTo>
                <a:lnTo>
                  <a:pt x="65205" y="22663"/>
                </a:lnTo>
                <a:lnTo>
                  <a:pt x="65904" y="18081"/>
                </a:lnTo>
                <a:lnTo>
                  <a:pt x="69764" y="14202"/>
                </a:lnTo>
                <a:lnTo>
                  <a:pt x="74780" y="12369"/>
                </a:lnTo>
                <a:lnTo>
                  <a:pt x="138926" y="12369"/>
                </a:lnTo>
                <a:lnTo>
                  <a:pt x="129485" y="5568"/>
                </a:lnTo>
                <a:lnTo>
                  <a:pt x="118377" y="2344"/>
                </a:lnTo>
                <a:lnTo>
                  <a:pt x="105072" y="553"/>
                </a:lnTo>
                <a:lnTo>
                  <a:pt x="89159" y="0"/>
                </a:lnTo>
                <a:close/>
              </a:path>
              <a:path w="166370" h="195579">
                <a:moveTo>
                  <a:pt x="139942" y="98074"/>
                </a:moveTo>
                <a:lnTo>
                  <a:pt x="65205" y="98074"/>
                </a:lnTo>
                <a:lnTo>
                  <a:pt x="76947" y="98221"/>
                </a:lnTo>
                <a:lnTo>
                  <a:pt x="93354" y="100709"/>
                </a:lnTo>
                <a:lnTo>
                  <a:pt x="106147" y="106278"/>
                </a:lnTo>
                <a:lnTo>
                  <a:pt x="115306" y="114938"/>
                </a:lnTo>
                <a:lnTo>
                  <a:pt x="120813" y="126698"/>
                </a:lnTo>
                <a:lnTo>
                  <a:pt x="122649" y="141568"/>
                </a:lnTo>
                <a:lnTo>
                  <a:pt x="120243" y="156849"/>
                </a:lnTo>
                <a:lnTo>
                  <a:pt x="113869" y="168270"/>
                </a:lnTo>
                <a:lnTo>
                  <a:pt x="103958" y="175982"/>
                </a:lnTo>
                <a:lnTo>
                  <a:pt x="90941" y="180141"/>
                </a:lnTo>
                <a:lnTo>
                  <a:pt x="75247" y="180898"/>
                </a:lnTo>
                <a:lnTo>
                  <a:pt x="141360" y="180898"/>
                </a:lnTo>
                <a:lnTo>
                  <a:pt x="165335" y="142550"/>
                </a:lnTo>
                <a:lnTo>
                  <a:pt x="165883" y="125437"/>
                </a:lnTo>
                <a:lnTo>
                  <a:pt x="160706" y="114159"/>
                </a:lnTo>
                <a:lnTo>
                  <a:pt x="152141" y="105153"/>
                </a:lnTo>
                <a:lnTo>
                  <a:pt x="140520" y="98271"/>
                </a:lnTo>
                <a:lnTo>
                  <a:pt x="139942" y="98074"/>
                </a:lnTo>
                <a:close/>
              </a:path>
              <a:path w="166370" h="195579">
                <a:moveTo>
                  <a:pt x="138926" y="12369"/>
                </a:moveTo>
                <a:lnTo>
                  <a:pt x="74780" y="12369"/>
                </a:lnTo>
                <a:lnTo>
                  <a:pt x="84469" y="12496"/>
                </a:lnTo>
                <a:lnTo>
                  <a:pt x="95410" y="15427"/>
                </a:lnTo>
                <a:lnTo>
                  <a:pt x="104745" y="22961"/>
                </a:lnTo>
                <a:lnTo>
                  <a:pt x="111202" y="36056"/>
                </a:lnTo>
                <a:lnTo>
                  <a:pt x="113511" y="55668"/>
                </a:lnTo>
                <a:lnTo>
                  <a:pt x="109892" y="69224"/>
                </a:lnTo>
                <a:lnTo>
                  <a:pt x="101904" y="78730"/>
                </a:lnTo>
                <a:lnTo>
                  <a:pt x="89354" y="84328"/>
                </a:lnTo>
                <a:lnTo>
                  <a:pt x="72044" y="86162"/>
                </a:lnTo>
                <a:lnTo>
                  <a:pt x="120213" y="86162"/>
                </a:lnTo>
                <a:lnTo>
                  <a:pt x="153507" y="53608"/>
                </a:lnTo>
                <a:lnTo>
                  <a:pt x="155377" y="36123"/>
                </a:lnTo>
                <a:lnTo>
                  <a:pt x="151233" y="25287"/>
                </a:lnTo>
                <a:lnTo>
                  <a:pt x="142866" y="15208"/>
                </a:lnTo>
                <a:lnTo>
                  <a:pt x="138926" y="12369"/>
                </a:lnTo>
                <a:close/>
              </a:path>
            </a:pathLst>
          </a:custGeom>
          <a:solidFill>
            <a:srgbClr val="686C70"/>
          </a:solidFill>
        </p:spPr>
        <p:txBody>
          <a:bodyPr wrap="square" lIns="0" tIns="0" rIns="0" bIns="0" rtlCol="0"/>
          <a:lstStyle/>
          <a:p>
            <a:endParaRPr/>
          </a:p>
        </p:txBody>
      </p:sp>
      <p:sp>
        <p:nvSpPr>
          <p:cNvPr id="27" name="bk object 27"/>
          <p:cNvSpPr/>
          <p:nvPr/>
        </p:nvSpPr>
        <p:spPr>
          <a:xfrm>
            <a:off x="8118613" y="6046348"/>
            <a:ext cx="149860" cy="150495"/>
          </a:xfrm>
          <a:custGeom>
            <a:avLst/>
            <a:gdLst/>
            <a:ahLst/>
            <a:cxnLst/>
            <a:rect l="l" t="t" r="r" b="b"/>
            <a:pathLst>
              <a:path w="149859" h="150495">
                <a:moveTo>
                  <a:pt x="73745" y="0"/>
                </a:moveTo>
                <a:lnTo>
                  <a:pt x="32906" y="12373"/>
                </a:lnTo>
                <a:lnTo>
                  <a:pt x="8031" y="43044"/>
                </a:lnTo>
                <a:lnTo>
                  <a:pt x="0" y="86529"/>
                </a:lnTo>
                <a:lnTo>
                  <a:pt x="2951" y="99942"/>
                </a:lnTo>
                <a:lnTo>
                  <a:pt x="24846" y="132511"/>
                </a:lnTo>
                <a:lnTo>
                  <a:pt x="64456" y="149312"/>
                </a:lnTo>
                <a:lnTo>
                  <a:pt x="81187" y="150461"/>
                </a:lnTo>
                <a:lnTo>
                  <a:pt x="95049" y="148116"/>
                </a:lnTo>
                <a:lnTo>
                  <a:pt x="107925" y="143499"/>
                </a:lnTo>
                <a:lnTo>
                  <a:pt x="112717" y="140701"/>
                </a:lnTo>
                <a:lnTo>
                  <a:pt x="71208" y="140701"/>
                </a:lnTo>
                <a:lnTo>
                  <a:pt x="60002" y="136350"/>
                </a:lnTo>
                <a:lnTo>
                  <a:pt x="37598" y="103785"/>
                </a:lnTo>
                <a:lnTo>
                  <a:pt x="33076" y="71460"/>
                </a:lnTo>
                <a:lnTo>
                  <a:pt x="33092" y="69449"/>
                </a:lnTo>
                <a:lnTo>
                  <a:pt x="45710" y="25482"/>
                </a:lnTo>
                <a:lnTo>
                  <a:pt x="78826" y="9900"/>
                </a:lnTo>
                <a:lnTo>
                  <a:pt x="113113" y="9900"/>
                </a:lnTo>
                <a:lnTo>
                  <a:pt x="102640" y="4938"/>
                </a:lnTo>
                <a:lnTo>
                  <a:pt x="88750" y="1255"/>
                </a:lnTo>
                <a:lnTo>
                  <a:pt x="73745" y="0"/>
                </a:lnTo>
                <a:close/>
              </a:path>
              <a:path w="149859" h="150495">
                <a:moveTo>
                  <a:pt x="113113" y="9900"/>
                </a:moveTo>
                <a:lnTo>
                  <a:pt x="78826" y="9900"/>
                </a:lnTo>
                <a:lnTo>
                  <a:pt x="89215" y="13661"/>
                </a:lnTo>
                <a:lnTo>
                  <a:pt x="98212" y="20863"/>
                </a:lnTo>
                <a:lnTo>
                  <a:pt x="105596" y="31319"/>
                </a:lnTo>
                <a:lnTo>
                  <a:pt x="111145" y="44840"/>
                </a:lnTo>
                <a:lnTo>
                  <a:pt x="114638" y="61238"/>
                </a:lnTo>
                <a:lnTo>
                  <a:pt x="115851" y="80325"/>
                </a:lnTo>
                <a:lnTo>
                  <a:pt x="114425" y="98917"/>
                </a:lnTo>
                <a:lnTo>
                  <a:pt x="95046" y="134341"/>
                </a:lnTo>
                <a:lnTo>
                  <a:pt x="71208" y="140701"/>
                </a:lnTo>
                <a:lnTo>
                  <a:pt x="112717" y="140701"/>
                </a:lnTo>
                <a:lnTo>
                  <a:pt x="144255" y="104334"/>
                </a:lnTo>
                <a:lnTo>
                  <a:pt x="149594" y="73751"/>
                </a:lnTo>
                <a:lnTo>
                  <a:pt x="149437" y="68545"/>
                </a:lnTo>
                <a:lnTo>
                  <a:pt x="135278" y="28862"/>
                </a:lnTo>
                <a:lnTo>
                  <a:pt x="115181" y="10880"/>
                </a:lnTo>
                <a:lnTo>
                  <a:pt x="113113" y="9900"/>
                </a:lnTo>
                <a:close/>
              </a:path>
            </a:pathLst>
          </a:custGeom>
          <a:solidFill>
            <a:srgbClr val="686C70"/>
          </a:solidFill>
        </p:spPr>
        <p:txBody>
          <a:bodyPr wrap="square" lIns="0" tIns="0" rIns="0" bIns="0" rtlCol="0"/>
          <a:lstStyle/>
          <a:p>
            <a:endParaRPr/>
          </a:p>
        </p:txBody>
      </p:sp>
      <p:sp>
        <p:nvSpPr>
          <p:cNvPr id="28" name="bk object 28"/>
          <p:cNvSpPr/>
          <p:nvPr/>
        </p:nvSpPr>
        <p:spPr>
          <a:xfrm>
            <a:off x="8309002" y="6046307"/>
            <a:ext cx="147955" cy="147955"/>
          </a:xfrm>
          <a:custGeom>
            <a:avLst/>
            <a:gdLst/>
            <a:ahLst/>
            <a:cxnLst/>
            <a:rect l="l" t="t" r="r" b="b"/>
            <a:pathLst>
              <a:path w="147954" h="147954">
                <a:moveTo>
                  <a:pt x="81194" y="0"/>
                </a:moveTo>
                <a:lnTo>
                  <a:pt x="69795" y="2962"/>
                </a:lnTo>
                <a:lnTo>
                  <a:pt x="20017" y="127592"/>
                </a:lnTo>
                <a:lnTo>
                  <a:pt x="12589" y="136489"/>
                </a:lnTo>
                <a:lnTo>
                  <a:pt x="243" y="139551"/>
                </a:lnTo>
                <a:lnTo>
                  <a:pt x="0" y="147340"/>
                </a:lnTo>
                <a:lnTo>
                  <a:pt x="49276" y="147340"/>
                </a:lnTo>
                <a:lnTo>
                  <a:pt x="49276" y="139551"/>
                </a:lnTo>
                <a:lnTo>
                  <a:pt x="33316" y="137719"/>
                </a:lnTo>
                <a:lnTo>
                  <a:pt x="32860" y="134512"/>
                </a:lnTo>
                <a:lnTo>
                  <a:pt x="36052" y="123974"/>
                </a:lnTo>
                <a:lnTo>
                  <a:pt x="38545" y="115025"/>
                </a:lnTo>
                <a:lnTo>
                  <a:pt x="41524" y="107023"/>
                </a:lnTo>
                <a:lnTo>
                  <a:pt x="43804" y="100151"/>
                </a:lnTo>
                <a:lnTo>
                  <a:pt x="117398" y="100151"/>
                </a:lnTo>
                <a:lnTo>
                  <a:pt x="115736" y="95694"/>
                </a:lnTo>
                <a:lnTo>
                  <a:pt x="113064" y="88453"/>
                </a:lnTo>
                <a:lnTo>
                  <a:pt x="82106" y="88453"/>
                </a:lnTo>
                <a:lnTo>
                  <a:pt x="47708" y="88332"/>
                </a:lnTo>
                <a:lnTo>
                  <a:pt x="51952" y="76493"/>
                </a:lnTo>
                <a:lnTo>
                  <a:pt x="56190" y="64618"/>
                </a:lnTo>
                <a:lnTo>
                  <a:pt x="60509" y="52656"/>
                </a:lnTo>
                <a:lnTo>
                  <a:pt x="64992" y="40561"/>
                </a:lnTo>
                <a:lnTo>
                  <a:pt x="95684" y="40561"/>
                </a:lnTo>
                <a:lnTo>
                  <a:pt x="81194" y="0"/>
                </a:lnTo>
                <a:close/>
              </a:path>
              <a:path w="147954" h="147954">
                <a:moveTo>
                  <a:pt x="117398" y="100151"/>
                </a:moveTo>
                <a:lnTo>
                  <a:pt x="43804" y="100151"/>
                </a:lnTo>
                <a:lnTo>
                  <a:pt x="86604" y="101277"/>
                </a:lnTo>
                <a:lnTo>
                  <a:pt x="91179" y="114101"/>
                </a:lnTo>
                <a:lnTo>
                  <a:pt x="95087" y="125104"/>
                </a:lnTo>
                <a:lnTo>
                  <a:pt x="98522" y="134970"/>
                </a:lnTo>
                <a:lnTo>
                  <a:pt x="97366" y="137719"/>
                </a:lnTo>
                <a:lnTo>
                  <a:pt x="84386" y="139551"/>
                </a:lnTo>
                <a:lnTo>
                  <a:pt x="84386" y="147340"/>
                </a:lnTo>
                <a:lnTo>
                  <a:pt x="147555" y="147340"/>
                </a:lnTo>
                <a:lnTo>
                  <a:pt x="143825" y="139033"/>
                </a:lnTo>
                <a:lnTo>
                  <a:pt x="134989" y="135544"/>
                </a:lnTo>
                <a:lnTo>
                  <a:pt x="128111" y="126301"/>
                </a:lnTo>
                <a:lnTo>
                  <a:pt x="120147" y="107522"/>
                </a:lnTo>
                <a:lnTo>
                  <a:pt x="117398" y="100151"/>
                </a:lnTo>
                <a:close/>
              </a:path>
              <a:path w="147954" h="147954">
                <a:moveTo>
                  <a:pt x="95684" y="40561"/>
                </a:moveTo>
                <a:lnTo>
                  <a:pt x="65691" y="40561"/>
                </a:lnTo>
                <a:lnTo>
                  <a:pt x="82106" y="88453"/>
                </a:lnTo>
                <a:lnTo>
                  <a:pt x="113064" y="88453"/>
                </a:lnTo>
                <a:lnTo>
                  <a:pt x="111361" y="83835"/>
                </a:lnTo>
                <a:lnTo>
                  <a:pt x="107013" y="71946"/>
                </a:lnTo>
                <a:lnTo>
                  <a:pt x="102689" y="60027"/>
                </a:lnTo>
                <a:lnTo>
                  <a:pt x="98381" y="48079"/>
                </a:lnTo>
                <a:lnTo>
                  <a:pt x="95684" y="40561"/>
                </a:lnTo>
                <a:close/>
              </a:path>
            </a:pathLst>
          </a:custGeom>
          <a:solidFill>
            <a:srgbClr val="686C70"/>
          </a:solidFill>
        </p:spPr>
        <p:txBody>
          <a:bodyPr wrap="square" lIns="0" tIns="0" rIns="0" bIns="0" rtlCol="0"/>
          <a:lstStyle/>
          <a:p>
            <a:endParaRPr/>
          </a:p>
        </p:txBody>
      </p:sp>
      <p:sp>
        <p:nvSpPr>
          <p:cNvPr id="29" name="bk object 29"/>
          <p:cNvSpPr/>
          <p:nvPr/>
        </p:nvSpPr>
        <p:spPr>
          <a:xfrm>
            <a:off x="8508083" y="6049728"/>
            <a:ext cx="137795" cy="146050"/>
          </a:xfrm>
          <a:custGeom>
            <a:avLst/>
            <a:gdLst/>
            <a:ahLst/>
            <a:cxnLst/>
            <a:rect l="l" t="t" r="r" b="b"/>
            <a:pathLst>
              <a:path w="137795" h="146050">
                <a:moveTo>
                  <a:pt x="94854" y="82039"/>
                </a:moveTo>
                <a:lnTo>
                  <a:pt x="59064" y="82039"/>
                </a:lnTo>
                <a:lnTo>
                  <a:pt x="62925" y="84787"/>
                </a:lnTo>
                <a:lnTo>
                  <a:pt x="70508" y="98856"/>
                </a:lnTo>
                <a:lnTo>
                  <a:pt x="91050" y="132926"/>
                </a:lnTo>
                <a:lnTo>
                  <a:pt x="129741" y="145752"/>
                </a:lnTo>
                <a:lnTo>
                  <a:pt x="132477" y="145752"/>
                </a:lnTo>
                <a:lnTo>
                  <a:pt x="135000" y="145996"/>
                </a:lnTo>
                <a:lnTo>
                  <a:pt x="136368" y="145996"/>
                </a:lnTo>
                <a:lnTo>
                  <a:pt x="137736" y="138879"/>
                </a:lnTo>
                <a:lnTo>
                  <a:pt x="132720" y="137047"/>
                </a:lnTo>
                <a:lnTo>
                  <a:pt x="129072" y="134542"/>
                </a:lnTo>
                <a:lnTo>
                  <a:pt x="101325" y="95643"/>
                </a:lnTo>
                <a:lnTo>
                  <a:pt x="95137" y="83082"/>
                </a:lnTo>
                <a:lnTo>
                  <a:pt x="94854" y="82039"/>
                </a:lnTo>
                <a:close/>
              </a:path>
              <a:path w="137795" h="146050">
                <a:moveTo>
                  <a:pt x="62712" y="0"/>
                </a:moveTo>
                <a:lnTo>
                  <a:pt x="911" y="0"/>
                </a:lnTo>
                <a:lnTo>
                  <a:pt x="5115" y="8300"/>
                </a:lnTo>
                <a:lnTo>
                  <a:pt x="16576" y="13383"/>
                </a:lnTo>
                <a:lnTo>
                  <a:pt x="18938" y="29352"/>
                </a:lnTo>
                <a:lnTo>
                  <a:pt x="18809" y="120211"/>
                </a:lnTo>
                <a:lnTo>
                  <a:pt x="14569" y="132514"/>
                </a:lnTo>
                <a:lnTo>
                  <a:pt x="0" y="136130"/>
                </a:lnTo>
                <a:lnTo>
                  <a:pt x="0" y="143919"/>
                </a:lnTo>
                <a:lnTo>
                  <a:pt x="66573" y="143919"/>
                </a:lnTo>
                <a:lnTo>
                  <a:pt x="61214" y="135574"/>
                </a:lnTo>
                <a:lnTo>
                  <a:pt x="50021" y="130349"/>
                </a:lnTo>
                <a:lnTo>
                  <a:pt x="47665" y="114353"/>
                </a:lnTo>
                <a:lnTo>
                  <a:pt x="47665" y="82039"/>
                </a:lnTo>
                <a:lnTo>
                  <a:pt x="94854" y="82039"/>
                </a:lnTo>
                <a:lnTo>
                  <a:pt x="92499" y="73334"/>
                </a:lnTo>
                <a:lnTo>
                  <a:pt x="47665" y="73334"/>
                </a:lnTo>
                <a:lnTo>
                  <a:pt x="47665" y="14691"/>
                </a:lnTo>
                <a:lnTo>
                  <a:pt x="48121" y="12400"/>
                </a:lnTo>
                <a:lnTo>
                  <a:pt x="49701" y="11026"/>
                </a:lnTo>
                <a:lnTo>
                  <a:pt x="51069" y="9651"/>
                </a:lnTo>
                <a:lnTo>
                  <a:pt x="54048" y="8949"/>
                </a:lnTo>
                <a:lnTo>
                  <a:pt x="102093" y="8949"/>
                </a:lnTo>
                <a:lnTo>
                  <a:pt x="100594" y="7582"/>
                </a:lnTo>
                <a:lnTo>
                  <a:pt x="91036" y="3164"/>
                </a:lnTo>
                <a:lnTo>
                  <a:pt x="78727" y="739"/>
                </a:lnTo>
                <a:lnTo>
                  <a:pt x="62712" y="0"/>
                </a:lnTo>
                <a:close/>
              </a:path>
              <a:path w="137795" h="146050">
                <a:moveTo>
                  <a:pt x="102093" y="8949"/>
                </a:moveTo>
                <a:lnTo>
                  <a:pt x="54048" y="8949"/>
                </a:lnTo>
                <a:lnTo>
                  <a:pt x="64830" y="9453"/>
                </a:lnTo>
                <a:lnTo>
                  <a:pt x="74996" y="14318"/>
                </a:lnTo>
                <a:lnTo>
                  <a:pt x="82646" y="25535"/>
                </a:lnTo>
                <a:lnTo>
                  <a:pt x="85612" y="44552"/>
                </a:lnTo>
                <a:lnTo>
                  <a:pt x="82599" y="57496"/>
                </a:lnTo>
                <a:lnTo>
                  <a:pt x="75023" y="67378"/>
                </a:lnTo>
                <a:lnTo>
                  <a:pt x="70220" y="71745"/>
                </a:lnTo>
                <a:lnTo>
                  <a:pt x="62712" y="73334"/>
                </a:lnTo>
                <a:lnTo>
                  <a:pt x="92499" y="73334"/>
                </a:lnTo>
                <a:lnTo>
                  <a:pt x="92333" y="72722"/>
                </a:lnTo>
                <a:lnTo>
                  <a:pt x="101859" y="66877"/>
                </a:lnTo>
                <a:lnTo>
                  <a:pt x="109542" y="58187"/>
                </a:lnTo>
                <a:lnTo>
                  <a:pt x="114474" y="45541"/>
                </a:lnTo>
                <a:lnTo>
                  <a:pt x="115748" y="27828"/>
                </a:lnTo>
                <a:lnTo>
                  <a:pt x="110146" y="16292"/>
                </a:lnTo>
                <a:lnTo>
                  <a:pt x="102093" y="8949"/>
                </a:lnTo>
                <a:close/>
              </a:path>
            </a:pathLst>
          </a:custGeom>
          <a:solidFill>
            <a:srgbClr val="686C70"/>
          </a:solidFill>
        </p:spPr>
        <p:txBody>
          <a:bodyPr wrap="square" lIns="0" tIns="0" rIns="0" bIns="0" rtlCol="0"/>
          <a:lstStyle/>
          <a:p>
            <a:endParaRPr/>
          </a:p>
        </p:txBody>
      </p:sp>
      <p:sp>
        <p:nvSpPr>
          <p:cNvPr id="30" name="bk object 30"/>
          <p:cNvSpPr/>
          <p:nvPr/>
        </p:nvSpPr>
        <p:spPr>
          <a:xfrm>
            <a:off x="8692329" y="6049728"/>
            <a:ext cx="151130" cy="144145"/>
          </a:xfrm>
          <a:custGeom>
            <a:avLst/>
            <a:gdLst/>
            <a:ahLst/>
            <a:cxnLst/>
            <a:rect l="l" t="t" r="r" b="b"/>
            <a:pathLst>
              <a:path w="151129" h="144145">
                <a:moveTo>
                  <a:pt x="68184" y="0"/>
                </a:moveTo>
                <a:lnTo>
                  <a:pt x="1823" y="0"/>
                </a:lnTo>
                <a:lnTo>
                  <a:pt x="5976" y="8279"/>
                </a:lnTo>
                <a:lnTo>
                  <a:pt x="17269" y="13048"/>
                </a:lnTo>
                <a:lnTo>
                  <a:pt x="19607" y="29565"/>
                </a:lnTo>
                <a:lnTo>
                  <a:pt x="19455" y="120995"/>
                </a:lnTo>
                <a:lnTo>
                  <a:pt x="15088" y="132838"/>
                </a:lnTo>
                <a:lnTo>
                  <a:pt x="0" y="136130"/>
                </a:lnTo>
                <a:lnTo>
                  <a:pt x="0" y="143919"/>
                </a:lnTo>
                <a:lnTo>
                  <a:pt x="67108" y="143608"/>
                </a:lnTo>
                <a:lnTo>
                  <a:pt x="104855" y="135467"/>
                </a:lnTo>
                <a:lnTo>
                  <a:pt x="107176" y="134328"/>
                </a:lnTo>
                <a:lnTo>
                  <a:pt x="63102" y="134328"/>
                </a:lnTo>
                <a:lnTo>
                  <a:pt x="51803" y="128495"/>
                </a:lnTo>
                <a:lnTo>
                  <a:pt x="49033" y="112979"/>
                </a:lnTo>
                <a:lnTo>
                  <a:pt x="49033" y="17898"/>
                </a:lnTo>
                <a:lnTo>
                  <a:pt x="49489" y="14233"/>
                </a:lnTo>
                <a:lnTo>
                  <a:pt x="51525" y="12156"/>
                </a:lnTo>
                <a:lnTo>
                  <a:pt x="52893" y="10781"/>
                </a:lnTo>
                <a:lnTo>
                  <a:pt x="57453" y="9193"/>
                </a:lnTo>
                <a:lnTo>
                  <a:pt x="116489" y="9193"/>
                </a:lnTo>
                <a:lnTo>
                  <a:pt x="109488" y="5997"/>
                </a:lnTo>
                <a:lnTo>
                  <a:pt x="97138" y="2589"/>
                </a:lnTo>
                <a:lnTo>
                  <a:pt x="83357" y="628"/>
                </a:lnTo>
                <a:lnTo>
                  <a:pt x="68184" y="0"/>
                </a:lnTo>
                <a:close/>
              </a:path>
              <a:path w="151129" h="144145">
                <a:moveTo>
                  <a:pt x="116489" y="9193"/>
                </a:moveTo>
                <a:lnTo>
                  <a:pt x="57453" y="9193"/>
                </a:lnTo>
                <a:lnTo>
                  <a:pt x="71963" y="9525"/>
                </a:lnTo>
                <a:lnTo>
                  <a:pt x="83459" y="12228"/>
                </a:lnTo>
                <a:lnTo>
                  <a:pt x="114424" y="48898"/>
                </a:lnTo>
                <a:lnTo>
                  <a:pt x="117096" y="81433"/>
                </a:lnTo>
                <a:lnTo>
                  <a:pt x="114055" y="96833"/>
                </a:lnTo>
                <a:lnTo>
                  <a:pt x="90115" y="128040"/>
                </a:lnTo>
                <a:lnTo>
                  <a:pt x="63102" y="134328"/>
                </a:lnTo>
                <a:lnTo>
                  <a:pt x="107176" y="134328"/>
                </a:lnTo>
                <a:lnTo>
                  <a:pt x="141537" y="104465"/>
                </a:lnTo>
                <a:lnTo>
                  <a:pt x="150912" y="63599"/>
                </a:lnTo>
                <a:lnTo>
                  <a:pt x="148998" y="49771"/>
                </a:lnTo>
                <a:lnTo>
                  <a:pt x="144570" y="37561"/>
                </a:lnTo>
                <a:lnTo>
                  <a:pt x="138020" y="26871"/>
                </a:lnTo>
                <a:lnTo>
                  <a:pt x="129740" y="17605"/>
                </a:lnTo>
                <a:lnTo>
                  <a:pt x="120368" y="10964"/>
                </a:lnTo>
                <a:lnTo>
                  <a:pt x="116489" y="9193"/>
                </a:lnTo>
                <a:close/>
              </a:path>
            </a:pathLst>
          </a:custGeom>
          <a:solidFill>
            <a:srgbClr val="686C70"/>
          </a:solidFill>
        </p:spPr>
        <p:txBody>
          <a:bodyPr wrap="square" lIns="0" tIns="0" rIns="0" bIns="0" rtlCol="0"/>
          <a:lstStyle/>
          <a:p>
            <a:endParaRPr/>
          </a:p>
        </p:txBody>
      </p:sp>
      <p:sp>
        <p:nvSpPr>
          <p:cNvPr id="31" name="bk object 31"/>
          <p:cNvSpPr/>
          <p:nvPr/>
        </p:nvSpPr>
        <p:spPr>
          <a:xfrm>
            <a:off x="6277081" y="6372624"/>
            <a:ext cx="1126891" cy="150098"/>
          </a:xfrm>
          <a:prstGeom prst="rect">
            <a:avLst/>
          </a:prstGeom>
          <a:blipFill>
            <a:blip r:embed="rId2" cstate="print"/>
            <a:stretch>
              <a:fillRect/>
            </a:stretch>
          </a:blipFill>
        </p:spPr>
        <p:txBody>
          <a:bodyPr wrap="square" lIns="0" tIns="0" rIns="0" bIns="0" rtlCol="0"/>
          <a:lstStyle/>
          <a:p>
            <a:endParaRPr/>
          </a:p>
        </p:txBody>
      </p:sp>
      <p:sp>
        <p:nvSpPr>
          <p:cNvPr id="32" name="bk object 32"/>
          <p:cNvSpPr/>
          <p:nvPr/>
        </p:nvSpPr>
        <p:spPr>
          <a:xfrm>
            <a:off x="7476261" y="6372624"/>
            <a:ext cx="1364748" cy="149567"/>
          </a:xfrm>
          <a:prstGeom prst="rect">
            <a:avLst/>
          </a:prstGeom>
          <a:blipFill>
            <a:blip r:embed="rId3" cstate="print"/>
            <a:stretch>
              <a:fillRect/>
            </a:stretch>
          </a:blipFill>
        </p:spPr>
        <p:txBody>
          <a:bodyPr wrap="square" lIns="0" tIns="0" rIns="0" bIns="0" rtlCol="0"/>
          <a:lstStyle/>
          <a:p>
            <a:endParaRPr/>
          </a:p>
        </p:txBody>
      </p:sp>
      <p:sp>
        <p:nvSpPr>
          <p:cNvPr id="33" name="bk object 33"/>
          <p:cNvSpPr/>
          <p:nvPr/>
        </p:nvSpPr>
        <p:spPr>
          <a:xfrm>
            <a:off x="6259067" y="6253921"/>
            <a:ext cx="2595245" cy="79375"/>
          </a:xfrm>
          <a:custGeom>
            <a:avLst/>
            <a:gdLst/>
            <a:ahLst/>
            <a:cxnLst/>
            <a:rect l="l" t="t" r="r" b="b"/>
            <a:pathLst>
              <a:path w="2595245" h="79375">
                <a:moveTo>
                  <a:pt x="1297233" y="0"/>
                </a:moveTo>
                <a:lnTo>
                  <a:pt x="1262122" y="35289"/>
                </a:lnTo>
                <a:lnTo>
                  <a:pt x="0" y="35289"/>
                </a:lnTo>
                <a:lnTo>
                  <a:pt x="0" y="43768"/>
                </a:lnTo>
                <a:lnTo>
                  <a:pt x="1262122" y="43768"/>
                </a:lnTo>
                <a:lnTo>
                  <a:pt x="1297233" y="79057"/>
                </a:lnTo>
                <a:lnTo>
                  <a:pt x="1314332" y="61871"/>
                </a:lnTo>
                <a:lnTo>
                  <a:pt x="1297233" y="61871"/>
                </a:lnTo>
                <a:lnTo>
                  <a:pt x="1275102" y="39415"/>
                </a:lnTo>
                <a:lnTo>
                  <a:pt x="1297233" y="17186"/>
                </a:lnTo>
                <a:lnTo>
                  <a:pt x="1314332" y="17186"/>
                </a:lnTo>
                <a:lnTo>
                  <a:pt x="1297233" y="0"/>
                </a:lnTo>
                <a:close/>
              </a:path>
              <a:path w="2595245" h="79375">
                <a:moveTo>
                  <a:pt x="1314332" y="17186"/>
                </a:moveTo>
                <a:lnTo>
                  <a:pt x="1297233" y="17186"/>
                </a:lnTo>
                <a:lnTo>
                  <a:pt x="1319576" y="39415"/>
                </a:lnTo>
                <a:lnTo>
                  <a:pt x="1297233" y="61871"/>
                </a:lnTo>
                <a:lnTo>
                  <a:pt x="1314332" y="61871"/>
                </a:lnTo>
                <a:lnTo>
                  <a:pt x="1332343" y="43768"/>
                </a:lnTo>
                <a:lnTo>
                  <a:pt x="2594709" y="43768"/>
                </a:lnTo>
                <a:lnTo>
                  <a:pt x="2594709" y="35289"/>
                </a:lnTo>
                <a:lnTo>
                  <a:pt x="1332343" y="35289"/>
                </a:lnTo>
                <a:lnTo>
                  <a:pt x="1314332" y="17186"/>
                </a:lnTo>
                <a:close/>
              </a:path>
            </a:pathLst>
          </a:custGeom>
          <a:solidFill>
            <a:srgbClr val="FDC52B"/>
          </a:solidFill>
        </p:spPr>
        <p:txBody>
          <a:bodyPr wrap="square" lIns="0" tIns="0" rIns="0" bIns="0" rtlCol="0"/>
          <a:lstStyle/>
          <a:p>
            <a:endParaRPr/>
          </a:p>
        </p:txBody>
      </p:sp>
      <p:sp>
        <p:nvSpPr>
          <p:cNvPr id="34" name="bk object 34"/>
          <p:cNvSpPr/>
          <p:nvPr/>
        </p:nvSpPr>
        <p:spPr>
          <a:xfrm>
            <a:off x="8864021" y="6372395"/>
            <a:ext cx="51435" cy="52069"/>
          </a:xfrm>
          <a:custGeom>
            <a:avLst/>
            <a:gdLst/>
            <a:ahLst/>
            <a:cxnLst/>
            <a:rect l="l" t="t" r="r" b="b"/>
            <a:pathLst>
              <a:path w="51434" h="52070">
                <a:moveTo>
                  <a:pt x="32830" y="0"/>
                </a:moveTo>
                <a:lnTo>
                  <a:pt x="18695" y="0"/>
                </a:lnTo>
                <a:lnTo>
                  <a:pt x="12554" y="2519"/>
                </a:lnTo>
                <a:lnTo>
                  <a:pt x="2523" y="12605"/>
                </a:lnTo>
                <a:lnTo>
                  <a:pt x="0" y="18790"/>
                </a:lnTo>
                <a:lnTo>
                  <a:pt x="0" y="32998"/>
                </a:lnTo>
                <a:lnTo>
                  <a:pt x="2523" y="38957"/>
                </a:lnTo>
                <a:lnTo>
                  <a:pt x="12554" y="49040"/>
                </a:lnTo>
                <a:lnTo>
                  <a:pt x="18482" y="51559"/>
                </a:lnTo>
                <a:lnTo>
                  <a:pt x="32830" y="51559"/>
                </a:lnTo>
                <a:lnTo>
                  <a:pt x="38758" y="49040"/>
                </a:lnTo>
                <a:lnTo>
                  <a:pt x="39669" y="48123"/>
                </a:lnTo>
                <a:lnTo>
                  <a:pt x="19607" y="48123"/>
                </a:lnTo>
                <a:lnTo>
                  <a:pt x="14378" y="46062"/>
                </a:lnTo>
                <a:lnTo>
                  <a:pt x="5714" y="37351"/>
                </a:lnTo>
                <a:lnTo>
                  <a:pt x="3647" y="32082"/>
                </a:lnTo>
                <a:lnTo>
                  <a:pt x="3647" y="19706"/>
                </a:lnTo>
                <a:lnTo>
                  <a:pt x="5714" y="14437"/>
                </a:lnTo>
                <a:lnTo>
                  <a:pt x="14378" y="5729"/>
                </a:lnTo>
                <a:lnTo>
                  <a:pt x="19607" y="3665"/>
                </a:lnTo>
                <a:lnTo>
                  <a:pt x="39897" y="3665"/>
                </a:lnTo>
                <a:lnTo>
                  <a:pt x="38758" y="2519"/>
                </a:lnTo>
                <a:lnTo>
                  <a:pt x="32830" y="0"/>
                </a:lnTo>
                <a:close/>
              </a:path>
              <a:path w="51434" h="52070">
                <a:moveTo>
                  <a:pt x="39897" y="3665"/>
                </a:moveTo>
                <a:lnTo>
                  <a:pt x="31705" y="3665"/>
                </a:lnTo>
                <a:lnTo>
                  <a:pt x="36934" y="5729"/>
                </a:lnTo>
                <a:lnTo>
                  <a:pt x="45598" y="14437"/>
                </a:lnTo>
                <a:lnTo>
                  <a:pt x="47665" y="19706"/>
                </a:lnTo>
                <a:lnTo>
                  <a:pt x="47665" y="32082"/>
                </a:lnTo>
                <a:lnTo>
                  <a:pt x="45598" y="37351"/>
                </a:lnTo>
                <a:lnTo>
                  <a:pt x="36934" y="46062"/>
                </a:lnTo>
                <a:lnTo>
                  <a:pt x="31705" y="48123"/>
                </a:lnTo>
                <a:lnTo>
                  <a:pt x="39669" y="48123"/>
                </a:lnTo>
                <a:lnTo>
                  <a:pt x="48789" y="38957"/>
                </a:lnTo>
                <a:lnTo>
                  <a:pt x="51312" y="32998"/>
                </a:lnTo>
                <a:lnTo>
                  <a:pt x="51312" y="18561"/>
                </a:lnTo>
                <a:lnTo>
                  <a:pt x="48789" y="12605"/>
                </a:lnTo>
                <a:lnTo>
                  <a:pt x="39897" y="3665"/>
                </a:lnTo>
                <a:close/>
              </a:path>
              <a:path w="51434" h="52070">
                <a:moveTo>
                  <a:pt x="28726" y="11456"/>
                </a:moveTo>
                <a:lnTo>
                  <a:pt x="15290" y="11456"/>
                </a:lnTo>
                <a:lnTo>
                  <a:pt x="15290" y="39874"/>
                </a:lnTo>
                <a:lnTo>
                  <a:pt x="20306" y="39874"/>
                </a:lnTo>
                <a:lnTo>
                  <a:pt x="20306" y="28643"/>
                </a:lnTo>
                <a:lnTo>
                  <a:pt x="34692" y="28643"/>
                </a:lnTo>
                <a:lnTo>
                  <a:pt x="34198" y="27956"/>
                </a:lnTo>
                <a:lnTo>
                  <a:pt x="32617" y="27039"/>
                </a:lnTo>
                <a:lnTo>
                  <a:pt x="30337" y="26810"/>
                </a:lnTo>
                <a:lnTo>
                  <a:pt x="32161" y="26352"/>
                </a:lnTo>
                <a:lnTo>
                  <a:pt x="33529" y="25894"/>
                </a:lnTo>
                <a:lnTo>
                  <a:pt x="34441" y="25436"/>
                </a:lnTo>
                <a:lnTo>
                  <a:pt x="34745" y="25207"/>
                </a:lnTo>
                <a:lnTo>
                  <a:pt x="20306" y="25207"/>
                </a:lnTo>
                <a:lnTo>
                  <a:pt x="20306" y="14895"/>
                </a:lnTo>
                <a:lnTo>
                  <a:pt x="36431" y="14895"/>
                </a:lnTo>
                <a:lnTo>
                  <a:pt x="35809" y="13750"/>
                </a:lnTo>
                <a:lnTo>
                  <a:pt x="32830" y="12605"/>
                </a:lnTo>
                <a:lnTo>
                  <a:pt x="31249" y="11914"/>
                </a:lnTo>
                <a:lnTo>
                  <a:pt x="28726" y="11456"/>
                </a:lnTo>
                <a:close/>
              </a:path>
              <a:path w="51434" h="52070">
                <a:moveTo>
                  <a:pt x="34692" y="28643"/>
                </a:moveTo>
                <a:lnTo>
                  <a:pt x="26902" y="28643"/>
                </a:lnTo>
                <a:lnTo>
                  <a:pt x="28726" y="29101"/>
                </a:lnTo>
                <a:lnTo>
                  <a:pt x="29638" y="29562"/>
                </a:lnTo>
                <a:lnTo>
                  <a:pt x="31462" y="30708"/>
                </a:lnTo>
                <a:lnTo>
                  <a:pt x="32374" y="32769"/>
                </a:lnTo>
                <a:lnTo>
                  <a:pt x="32374" y="39415"/>
                </a:lnTo>
                <a:lnTo>
                  <a:pt x="32617" y="39415"/>
                </a:lnTo>
                <a:lnTo>
                  <a:pt x="32617" y="39874"/>
                </a:lnTo>
                <a:lnTo>
                  <a:pt x="37177" y="39874"/>
                </a:lnTo>
                <a:lnTo>
                  <a:pt x="37177" y="39415"/>
                </a:lnTo>
                <a:lnTo>
                  <a:pt x="36934" y="39186"/>
                </a:lnTo>
                <a:lnTo>
                  <a:pt x="36934" y="38041"/>
                </a:lnTo>
                <a:lnTo>
                  <a:pt x="36721" y="37351"/>
                </a:lnTo>
                <a:lnTo>
                  <a:pt x="36721" y="32540"/>
                </a:lnTo>
                <a:lnTo>
                  <a:pt x="36265" y="30937"/>
                </a:lnTo>
                <a:lnTo>
                  <a:pt x="35353" y="29562"/>
                </a:lnTo>
                <a:lnTo>
                  <a:pt x="34692" y="28643"/>
                </a:lnTo>
                <a:close/>
              </a:path>
              <a:path w="51434" h="52070">
                <a:moveTo>
                  <a:pt x="36431" y="14895"/>
                </a:moveTo>
                <a:lnTo>
                  <a:pt x="27358" y="14895"/>
                </a:lnTo>
                <a:lnTo>
                  <a:pt x="29182" y="15354"/>
                </a:lnTo>
                <a:lnTo>
                  <a:pt x="30550" y="16041"/>
                </a:lnTo>
                <a:lnTo>
                  <a:pt x="31705" y="16728"/>
                </a:lnTo>
                <a:lnTo>
                  <a:pt x="32374" y="18102"/>
                </a:lnTo>
                <a:lnTo>
                  <a:pt x="32374" y="22229"/>
                </a:lnTo>
                <a:lnTo>
                  <a:pt x="31462" y="23832"/>
                </a:lnTo>
                <a:lnTo>
                  <a:pt x="29425" y="24520"/>
                </a:lnTo>
                <a:lnTo>
                  <a:pt x="28513" y="24978"/>
                </a:lnTo>
                <a:lnTo>
                  <a:pt x="26902" y="25207"/>
                </a:lnTo>
                <a:lnTo>
                  <a:pt x="34745" y="25207"/>
                </a:lnTo>
                <a:lnTo>
                  <a:pt x="36265" y="24061"/>
                </a:lnTo>
                <a:lnTo>
                  <a:pt x="37177" y="22229"/>
                </a:lnTo>
                <a:lnTo>
                  <a:pt x="37177" y="16270"/>
                </a:lnTo>
                <a:lnTo>
                  <a:pt x="36431" y="14895"/>
                </a:lnTo>
                <a:close/>
              </a:path>
            </a:pathLst>
          </a:custGeom>
          <a:solidFill>
            <a:srgbClr val="686C70"/>
          </a:solidFill>
        </p:spPr>
        <p:txBody>
          <a:bodyPr wrap="square" lIns="0" tIns="0" rIns="0" bIns="0" rtlCol="0"/>
          <a:lstStyle/>
          <a:p>
            <a:endParaRPr/>
          </a:p>
        </p:txBody>
      </p:sp>
      <p:sp>
        <p:nvSpPr>
          <p:cNvPr id="35" name="bk object 35"/>
          <p:cNvSpPr/>
          <p:nvPr/>
        </p:nvSpPr>
        <p:spPr>
          <a:xfrm>
            <a:off x="0" y="0"/>
            <a:ext cx="9143999" cy="6857996"/>
          </a:xfrm>
          <a:prstGeom prst="rect">
            <a:avLst/>
          </a:prstGeom>
          <a:blipFill>
            <a:blip r:embed="rId4"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2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9/18/18</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77538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6DDBED-3FA6-6D45-B68F-E362174CF834}" type="datetimeFigureOut">
              <a:rPr lang="en-US" smtClean="0"/>
              <a:t>9/18/18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90F7B7-8D9A-6B47-B68F-3480DAF5EFCF}" type="slidenum">
              <a:rPr lang="en-US" smtClean="0"/>
              <a:t>‹#›</a:t>
            </a:fld>
            <a:endParaRPr lang="en-US"/>
          </a:p>
        </p:txBody>
      </p:sp>
    </p:spTree>
    <p:extLst>
      <p:ext uri="{BB962C8B-B14F-4D97-AF65-F5344CB8AC3E}">
        <p14:creationId xmlns:p14="http://schemas.microsoft.com/office/powerpoint/2010/main" val="25517483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6DDBED-3FA6-6D45-B68F-E362174CF834}" type="datetimeFigureOut">
              <a:rPr lang="en-US" smtClean="0"/>
              <a:t>9/18/18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0F7B7-8D9A-6B47-B68F-3480DAF5EFCF}" type="slidenum">
              <a:rPr lang="en-US" smtClean="0"/>
              <a:t>‹#›</a:t>
            </a:fld>
            <a:endParaRPr lang="en-US"/>
          </a:p>
        </p:txBody>
      </p:sp>
    </p:spTree>
    <p:extLst>
      <p:ext uri="{BB962C8B-B14F-4D97-AF65-F5344CB8AC3E}">
        <p14:creationId xmlns:p14="http://schemas.microsoft.com/office/powerpoint/2010/main" val="16887050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6DDBED-3FA6-6D45-B68F-E362174CF834}" type="datetimeFigureOut">
              <a:rPr lang="en-US" smtClean="0"/>
              <a:t>9/18/18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0F7B7-8D9A-6B47-B68F-3480DAF5EFCF}" type="slidenum">
              <a:rPr lang="en-US" smtClean="0"/>
              <a:t>‹#›</a:t>
            </a:fld>
            <a:endParaRPr lang="en-US"/>
          </a:p>
        </p:txBody>
      </p:sp>
    </p:spTree>
    <p:extLst>
      <p:ext uri="{BB962C8B-B14F-4D97-AF65-F5344CB8AC3E}">
        <p14:creationId xmlns:p14="http://schemas.microsoft.com/office/powerpoint/2010/main" val="29833376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3563710"/>
            <a:ext cx="6400800" cy="1752600"/>
          </a:xfrm>
        </p:spPr>
        <p:txBody>
          <a:bodyPr/>
          <a:lstStyle>
            <a:lvl1pPr marL="0" indent="0" algn="ctr">
              <a:buNone/>
              <a:defRPr sz="1600" b="1" cap="all" spc="250" baseline="0">
                <a:solidFill>
                  <a:srgbClr val="162B48"/>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7" name="Straight Connector 6"/>
          <p:cNvSpPr>
            <a:spLocks noChangeShapeType="1"/>
          </p:cNvSpPr>
          <p:nvPr/>
        </p:nvSpPr>
        <p:spPr bwMode="auto">
          <a:xfrm>
            <a:off x="155448" y="2047857"/>
            <a:ext cx="3676219"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bg1">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Title Placeholder 21"/>
          <p:cNvSpPr txBox="1">
            <a:spLocks/>
          </p:cNvSpPr>
          <p:nvPr userDrawn="1"/>
        </p:nvSpPr>
        <p:spPr>
          <a:xfrm>
            <a:off x="0" y="468083"/>
            <a:ext cx="9144000" cy="758952"/>
          </a:xfrm>
          <a:prstGeom prst="rect">
            <a:avLst/>
          </a:prstGeom>
        </p:spPr>
        <p:txBody>
          <a:bodyPr vert="horz" anchor="b">
            <a:normAutofit/>
          </a:bodyPr>
          <a:lstStyle>
            <a:lvl1pPr algn="ctr" rtl="0" eaLnBrk="1" latinLnBrk="0" hangingPunct="1">
              <a:spcBef>
                <a:spcPct val="0"/>
              </a:spcBef>
              <a:buNone/>
              <a:defRPr kumimoji="0" sz="4000" kern="1200" baseline="0">
                <a:solidFill>
                  <a:srgbClr val="162B48"/>
                </a:solidFill>
                <a:latin typeface="+mj-lt"/>
                <a:ea typeface="+mj-ea"/>
                <a:cs typeface="+mj-cs"/>
              </a:defRPr>
            </a:lvl1pPr>
          </a:lstStyle>
          <a:p>
            <a:r>
              <a:rPr lang="en-US" b="1" i="0" dirty="0" smtClean="0"/>
              <a:t>The University of Mississippi</a:t>
            </a:r>
            <a:endParaRPr lang="en-US" b="1" i="0" dirty="0"/>
          </a:p>
        </p:txBody>
      </p:sp>
      <p:pic>
        <p:nvPicPr>
          <p:cNvPr id="12" name="Picture 11" descr="Crest_T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97284" y="1404195"/>
            <a:ext cx="1163463" cy="1415205"/>
          </a:xfrm>
          <a:prstGeom prst="rect">
            <a:avLst/>
          </a:prstGeom>
        </p:spPr>
      </p:pic>
      <p:sp>
        <p:nvSpPr>
          <p:cNvPr id="13" name="Straight Connector 12"/>
          <p:cNvSpPr>
            <a:spLocks noChangeShapeType="1"/>
          </p:cNvSpPr>
          <p:nvPr userDrawn="1"/>
        </p:nvSpPr>
        <p:spPr bwMode="auto">
          <a:xfrm>
            <a:off x="5309597" y="2047857"/>
            <a:ext cx="3675908"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6" name="Rectangle 8"/>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9E4FD95E-DDA2-4F30-AE64-10BCC106EF60}" type="slidenum">
              <a:rPr lang="en-US" smtClean="0"/>
              <a:pPr>
                <a:defRPr/>
              </a:pPr>
              <a:t>‹#›</a:t>
            </a:fld>
            <a:endParaRPr lang="en-US"/>
          </a:p>
        </p:txBody>
      </p:sp>
    </p:spTree>
    <p:extLst>
      <p:ext uri="{BB962C8B-B14F-4D97-AF65-F5344CB8AC3E}">
        <p14:creationId xmlns:p14="http://schemas.microsoft.com/office/powerpoint/2010/main" val="3820107690"/>
      </p:ext>
    </p:extLst>
  </p:cSld>
  <p:clrMapOvr>
    <a:masterClrMapping/>
  </p:clrMapOvr>
  <p:transition xmlns:p14="http://schemas.microsoft.com/office/powerpoint/2010/mai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301752" y="1637684"/>
            <a:ext cx="8534400" cy="4577227"/>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3" name="Text Placeholder 2"/>
          <p:cNvSpPr>
            <a:spLocks noGrp="1"/>
          </p:cNvSpPr>
          <p:nvPr>
            <p:ph type="body" sz="quarter" idx="10" hasCustomPrompt="1"/>
          </p:nvPr>
        </p:nvSpPr>
        <p:spPr>
          <a:xfrm>
            <a:off x="301752" y="443632"/>
            <a:ext cx="8534273" cy="903992"/>
          </a:xfrm>
        </p:spPr>
        <p:txBody>
          <a:bodyPr>
            <a:normAutofit/>
          </a:bodyPr>
          <a:lstStyle>
            <a:lvl1pPr marL="0" indent="0" algn="ctr">
              <a:buFontTx/>
              <a:buNone/>
              <a:defRPr sz="4000" b="1" i="0" baseline="0"/>
            </a:lvl1pPr>
          </a:lstStyle>
          <a:p>
            <a:pPr lvl="0"/>
            <a:r>
              <a:rPr lang="en-US" dirty="0" smtClean="0"/>
              <a:t>Click to Edit Title</a:t>
            </a:r>
            <a:endParaRPr lang="en-US" dirty="0"/>
          </a:p>
        </p:txBody>
      </p:sp>
      <p:pic>
        <p:nvPicPr>
          <p:cNvPr id="7" name="Picture 6" descr="OleMissScript_186-2767.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65304" y="6330957"/>
            <a:ext cx="1170848" cy="377381"/>
          </a:xfrm>
          <a:prstGeom prst="rect">
            <a:avLst/>
          </a:prstGeom>
        </p:spPr>
      </p:pic>
      <p:cxnSp>
        <p:nvCxnSpPr>
          <p:cNvPr id="8" name="Straight Connector 7"/>
          <p:cNvCxnSpPr/>
          <p:nvPr userDrawn="1"/>
        </p:nvCxnSpPr>
        <p:spPr>
          <a:xfrm>
            <a:off x="301752" y="6609451"/>
            <a:ext cx="7299042"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8038817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9/18/18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225048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91F8D091-9820-4527-917D-6CB53D5B8133}" type="slidenum">
              <a:rPr lang="en-US"/>
              <a:pPr>
                <a:defRPr/>
              </a:pPr>
              <a:t>‹#›</a:t>
            </a:fld>
            <a:endParaRPr lang="en-US"/>
          </a:p>
        </p:txBody>
      </p:sp>
    </p:spTree>
    <p:extLst>
      <p:ext uri="{BB962C8B-B14F-4D97-AF65-F5344CB8AC3E}">
        <p14:creationId xmlns:p14="http://schemas.microsoft.com/office/powerpoint/2010/main" val="164378972"/>
      </p:ext>
    </p:extLst>
  </p:cSld>
  <p:clrMapOvr>
    <a:masterClrMapping/>
  </p:clrMapOvr>
  <p:transition xmlns:p14="http://schemas.microsoft.com/office/powerpoint/2010/mai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3563710"/>
            <a:ext cx="6400800" cy="1752600"/>
          </a:xfrm>
        </p:spPr>
        <p:txBody>
          <a:bodyPr/>
          <a:lstStyle>
            <a:lvl1pPr marL="0" indent="0" algn="ctr">
              <a:buNone/>
              <a:defRPr sz="1600" b="1" cap="all" spc="250" baseline="0">
                <a:solidFill>
                  <a:srgbClr val="162B48"/>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7" name="Straight Connector 6"/>
          <p:cNvSpPr>
            <a:spLocks noChangeShapeType="1"/>
          </p:cNvSpPr>
          <p:nvPr/>
        </p:nvSpPr>
        <p:spPr bwMode="auto">
          <a:xfrm>
            <a:off x="155448" y="2047857"/>
            <a:ext cx="3676219"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bg1">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Title Placeholder 21"/>
          <p:cNvSpPr txBox="1">
            <a:spLocks/>
          </p:cNvSpPr>
          <p:nvPr userDrawn="1"/>
        </p:nvSpPr>
        <p:spPr>
          <a:xfrm>
            <a:off x="0" y="468083"/>
            <a:ext cx="9144000" cy="758952"/>
          </a:xfrm>
          <a:prstGeom prst="rect">
            <a:avLst/>
          </a:prstGeom>
        </p:spPr>
        <p:txBody>
          <a:bodyPr vert="horz" anchor="b">
            <a:normAutofit/>
          </a:bodyPr>
          <a:lstStyle>
            <a:lvl1pPr algn="ctr" rtl="0" eaLnBrk="1" latinLnBrk="0" hangingPunct="1">
              <a:spcBef>
                <a:spcPct val="0"/>
              </a:spcBef>
              <a:buNone/>
              <a:defRPr kumimoji="0" sz="4000" kern="1200" baseline="0">
                <a:solidFill>
                  <a:srgbClr val="162B48"/>
                </a:solidFill>
                <a:latin typeface="+mj-lt"/>
                <a:ea typeface="+mj-ea"/>
                <a:cs typeface="+mj-cs"/>
              </a:defRPr>
            </a:lvl1pPr>
          </a:lstStyle>
          <a:p>
            <a:r>
              <a:rPr lang="en-US" b="1" i="0" dirty="0" smtClean="0"/>
              <a:t>The University of Mississippi</a:t>
            </a:r>
            <a:endParaRPr lang="en-US" b="1" i="0" dirty="0"/>
          </a:p>
        </p:txBody>
      </p:sp>
      <p:pic>
        <p:nvPicPr>
          <p:cNvPr id="12" name="Picture 11" descr="Crest_T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97284" y="1404195"/>
            <a:ext cx="1163463" cy="1415205"/>
          </a:xfrm>
          <a:prstGeom prst="rect">
            <a:avLst/>
          </a:prstGeom>
        </p:spPr>
      </p:pic>
      <p:sp>
        <p:nvSpPr>
          <p:cNvPr id="13" name="Straight Connector 12"/>
          <p:cNvSpPr>
            <a:spLocks noChangeShapeType="1"/>
          </p:cNvSpPr>
          <p:nvPr userDrawn="1"/>
        </p:nvSpPr>
        <p:spPr bwMode="auto">
          <a:xfrm>
            <a:off x="5309597" y="2047857"/>
            <a:ext cx="3675908"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077" name="Rectangle 5"/>
          <p:cNvSpPr>
            <a:spLocks noGrp="1" noChangeArrowheads="1"/>
          </p:cNvSpPr>
          <p:nvPr>
            <p:ph type="ctrTitle" sz="quarter"/>
          </p:nvPr>
        </p:nvSpPr>
        <p:spPr>
          <a:xfrm>
            <a:off x="1293813" y="762000"/>
            <a:ext cx="7772400" cy="1143000"/>
          </a:xfrm>
          <a:prstGeom prst="rect">
            <a:avLst/>
          </a:prstGeom>
        </p:spPr>
        <p:txBody>
          <a:bodyPr anchor="b"/>
          <a:lstStyle>
            <a:lvl1pPr>
              <a:defRPr/>
            </a:lvl1pPr>
          </a:lstStyle>
          <a:p>
            <a:r>
              <a:rPr lang="en-US"/>
              <a:t>Click to edit Master title style</a:t>
            </a:r>
          </a:p>
        </p:txBody>
      </p:sp>
      <p:sp>
        <p:nvSpPr>
          <p:cNvPr id="3078"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r>
              <a:rPr lang="en-US"/>
              <a:t>Click to edit Master subtitle style</a:t>
            </a:r>
          </a:p>
        </p:txBody>
      </p:sp>
      <p:sp>
        <p:nvSpPr>
          <p:cNvPr id="7" name="Rectangle 7"/>
          <p:cNvSpPr>
            <a:spLocks noGrp="1" noChangeArrowheads="1"/>
          </p:cNvSpPr>
          <p:nvPr>
            <p:ph type="dt" sz="quarter" idx="10"/>
          </p:nvPr>
        </p:nvSpPr>
        <p:spPr>
          <a:xfrm>
            <a:off x="685800" y="6248400"/>
            <a:ext cx="1905000" cy="457200"/>
          </a:xfrm>
          <a:prstGeom prst="rect">
            <a:avLst/>
          </a:prstGeom>
        </p:spPr>
        <p:txBody>
          <a:bodyPr/>
          <a:lstStyle>
            <a:lvl1pPr>
              <a:defRPr/>
            </a:lvl1pPr>
          </a:lstStyle>
          <a:p>
            <a:pPr>
              <a:defRPr/>
            </a:pPr>
            <a:endParaRPr lang="en-US"/>
          </a:p>
        </p:txBody>
      </p:sp>
      <p:sp>
        <p:nvSpPr>
          <p:cNvPr id="8" name="Rectangle 8"/>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9" name="Rectangle 9"/>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CB27563E-BD03-4F33-B133-BB7F94D7FF07}" type="slidenum">
              <a:rPr lang="en-US"/>
              <a:pPr>
                <a:defRPr/>
              </a:pPr>
              <a:t>‹#›</a:t>
            </a:fld>
            <a:endParaRPr lang="en-US"/>
          </a:p>
        </p:txBody>
      </p:sp>
    </p:spTree>
    <p:extLst>
      <p:ext uri="{BB962C8B-B14F-4D97-AF65-F5344CB8AC3E}">
        <p14:creationId xmlns:p14="http://schemas.microsoft.com/office/powerpoint/2010/main" val="1616629569"/>
      </p:ext>
    </p:extLst>
  </p:cSld>
  <p:clrMapOvr>
    <a:masterClrMapping/>
  </p:clrMapOvr>
  <p:transition xmlns:p14="http://schemas.microsoft.com/office/powerpoint/2010/mai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6" name="Rectangle 8"/>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9E4FD95E-DDA2-4F30-AE64-10BCC106EF60}" type="slidenum">
              <a:rPr lang="en-US"/>
              <a:pPr>
                <a:defRPr/>
              </a:pPr>
              <a:t>‹#›</a:t>
            </a:fld>
            <a:endParaRPr lang="en-US"/>
          </a:p>
        </p:txBody>
      </p:sp>
    </p:spTree>
    <p:extLst>
      <p:ext uri="{BB962C8B-B14F-4D97-AF65-F5344CB8AC3E}">
        <p14:creationId xmlns:p14="http://schemas.microsoft.com/office/powerpoint/2010/main" val="3820107690"/>
      </p:ext>
    </p:extLst>
  </p:cSld>
  <p:clrMapOvr>
    <a:masterClrMapping/>
  </p:clrMapOvr>
  <p:transition xmlns:p14="http://schemas.microsoft.com/office/powerpoint/2010/mai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301752" y="2058357"/>
            <a:ext cx="8503920" cy="4434843"/>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7" name="Text Placeholder 6"/>
          <p:cNvSpPr>
            <a:spLocks noGrp="1"/>
          </p:cNvSpPr>
          <p:nvPr>
            <p:ph type="body" sz="quarter" idx="10" hasCustomPrompt="1"/>
          </p:nvPr>
        </p:nvSpPr>
        <p:spPr>
          <a:xfrm>
            <a:off x="153988" y="98425"/>
            <a:ext cx="8834437" cy="985838"/>
          </a:xfrm>
        </p:spPr>
        <p:txBody>
          <a:bodyPr>
            <a:normAutofit/>
          </a:bodyPr>
          <a:lstStyle>
            <a:lvl1pPr marL="0" indent="0" algn="ctr">
              <a:buFontTx/>
              <a:buNone/>
              <a:defRPr sz="4000" b="1" i="0" baseline="0"/>
            </a:lvl1pPr>
          </a:lstStyle>
          <a:p>
            <a:pPr lvl="0"/>
            <a:r>
              <a:rPr lang="en-US" dirty="0" smtClean="0"/>
              <a:t>Click to Edit Title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2" Type="http://schemas.openxmlformats.org/officeDocument/2006/relationships/theme" Target="../theme/theme2.xml"/><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theme" Target="../theme/theme3.xml"/><Relationship Id="rId1" Type="http://schemas.openxmlformats.org/officeDocument/2006/relationships/slideLayout" Target="../slideLayouts/slideLayout22.xml"/><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6DDBED-3FA6-6D45-B68F-E362174CF834}" type="datetimeFigureOut">
              <a:rPr lang="en-US" smtClean="0"/>
              <a:t>9/18/18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0F7B7-8D9A-6B47-B68F-3480DAF5EFCF}" type="slidenum">
              <a:rPr lang="en-US" smtClean="0"/>
              <a:t>‹#›</a:t>
            </a:fld>
            <a:endParaRPr lang="en-US"/>
          </a:p>
        </p:txBody>
      </p:sp>
    </p:spTree>
    <p:extLst>
      <p:ext uri="{BB962C8B-B14F-4D97-AF65-F5344CB8AC3E}">
        <p14:creationId xmlns:p14="http://schemas.microsoft.com/office/powerpoint/2010/main" val="2824041990"/>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74" r:id="rId5"/>
    <p:sldLayoutId id="2147483675" r:id="rId6"/>
    <p:sldLayoutId id="2147483676" r:id="rId7"/>
    <p:sldLayoutId id="2147483677" r:id="rId8"/>
    <p:sldLayoutId id="2147483662" r:id="rId9"/>
    <p:sldLayoutId id="2147483800"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6DDBED-3FA6-6D45-B68F-E362174CF834}" type="datetimeFigureOut">
              <a:rPr lang="en-US" smtClean="0"/>
              <a:t>9/18/18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0F7B7-8D9A-6B47-B68F-3480DAF5EFCF}" type="slidenum">
              <a:rPr lang="en-US" smtClean="0"/>
              <a:t>‹#›</a:t>
            </a:fld>
            <a:endParaRPr lang="en-US"/>
          </a:p>
        </p:txBody>
      </p:sp>
    </p:spTree>
    <p:extLst>
      <p:ext uri="{BB962C8B-B14F-4D97-AF65-F5344CB8AC3E}">
        <p14:creationId xmlns:p14="http://schemas.microsoft.com/office/powerpoint/2010/main" val="282404199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0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6DDBED-3FA6-6D45-B68F-E362174CF834}" type="datetimeFigureOut">
              <a:rPr lang="en-US" smtClean="0"/>
              <a:t>9/18/18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0F7B7-8D9A-6B47-B68F-3480DAF5EFCF}" type="slidenum">
              <a:rPr lang="en-US" smtClean="0"/>
              <a:t>‹#›</a:t>
            </a:fld>
            <a:endParaRPr lang="en-US"/>
          </a:p>
        </p:txBody>
      </p:sp>
    </p:spTree>
    <p:extLst>
      <p:ext uri="{BB962C8B-B14F-4D97-AF65-F5344CB8AC3E}">
        <p14:creationId xmlns:p14="http://schemas.microsoft.com/office/powerpoint/2010/main" val="3451893750"/>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hyperlink" Target="https://www.nbpts.org/vision-and-impact/standards-five-core-proposition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9" Type="http://schemas.openxmlformats.org/officeDocument/2006/relationships/image" Target="../media/image17.png"/><Relationship Id="rId10" Type="http://schemas.openxmlformats.org/officeDocument/2006/relationships/image" Target="../media/image18.png"/><Relationship Id="rId1" Type="http://schemas.openxmlformats.org/officeDocument/2006/relationships/slideLayout" Target="../slideLayouts/slideLayout23.xml"/><Relationship Id="rId2" Type="http://schemas.openxmlformats.org/officeDocument/2006/relationships/notesSlide" Target="../notesSlides/notesSlid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chart" Target="../charts/char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 Id="rId3" Type="http://schemas.openxmlformats.org/officeDocument/2006/relationships/image" Target="../media/image1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2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22.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hyperlink" Target="https://www.nbpts.org/vision-and-impact/standards-five-core-propositions/" TargetMode="External"/><Relationship Id="rId3" Type="http://schemas.openxmlformats.org/officeDocument/2006/relationships/hyperlink" Target="https://www.nbpts.org/national-board-certification/overview/candidate-center/first-time-and-returning-candidate-resources"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24.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2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2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hyperlink" Target="http://wctp.olemiss.edu" TargetMode="External"/><Relationship Id="rId3" Type="http://schemas.openxmlformats.org/officeDocument/2006/relationships/image" Target="../media/image2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2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hyperlink" Target="http://wctp.olemiss.edu" TargetMode="External"/><Relationship Id="rId3" Type="http://schemas.openxmlformats.org/officeDocument/2006/relationships/image" Target="../media/image2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hyperlink" Target="mailto:kirkland@olemiss.edu" TargetMode="External"/><Relationship Id="rId3" Type="http://schemas.openxmlformats.org/officeDocument/2006/relationships/hyperlink" Target="http://wctp.olemiss.edu"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30.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2666" y="3111500"/>
            <a:ext cx="8233833" cy="1938992"/>
          </a:xfrm>
          <a:prstGeom prst="rect">
            <a:avLst/>
          </a:prstGeom>
          <a:noFill/>
        </p:spPr>
        <p:txBody>
          <a:bodyPr wrap="square" rtlCol="0">
            <a:spAutoFit/>
          </a:bodyPr>
          <a:lstStyle/>
          <a:p>
            <a:pPr algn="ctr"/>
            <a:endParaRPr lang="en-US" sz="2400" dirty="0">
              <a:latin typeface="Arial Rounded MT Bold"/>
              <a:cs typeface="Arial Rounded MT Bold"/>
            </a:endParaRPr>
          </a:p>
          <a:p>
            <a:pPr algn="ctr"/>
            <a:r>
              <a:rPr lang="en-US" sz="2400" dirty="0" smtClean="0">
                <a:latin typeface="Arial Rounded MT Bold"/>
                <a:cs typeface="Arial Rounded MT Bold"/>
              </a:rPr>
              <a:t>A Look at National Board Certification for Teachers</a:t>
            </a:r>
          </a:p>
          <a:p>
            <a:pPr algn="ctr"/>
            <a:endParaRPr lang="en-US" sz="2400" dirty="0">
              <a:latin typeface="Arial Rounded MT Bold"/>
              <a:cs typeface="Arial Rounded MT Bold"/>
            </a:endParaRPr>
          </a:p>
          <a:p>
            <a:pPr algn="ctr"/>
            <a:r>
              <a:rPr lang="en-US" sz="2400" dirty="0" smtClean="0">
                <a:latin typeface="Arial Rounded MT Bold"/>
                <a:cs typeface="Arial Rounded MT Bold"/>
              </a:rPr>
              <a:t>Presented by: </a:t>
            </a:r>
            <a:br>
              <a:rPr lang="en-US" sz="2400" dirty="0" smtClean="0">
                <a:latin typeface="Arial Rounded MT Bold"/>
                <a:cs typeface="Arial Rounded MT Bold"/>
              </a:rPr>
            </a:br>
            <a:r>
              <a:rPr lang="en-US" sz="2400" dirty="0" smtClean="0">
                <a:latin typeface="Arial Rounded MT Bold"/>
                <a:cs typeface="Arial Rounded MT Bold"/>
              </a:rPr>
              <a:t>The World Class Teaching Program</a:t>
            </a:r>
            <a:endParaRPr lang="en-US" sz="2400" dirty="0">
              <a:latin typeface="Arial Rounded MT Bold"/>
              <a:cs typeface="Arial Rounded MT Bold"/>
            </a:endParaRPr>
          </a:p>
        </p:txBody>
      </p:sp>
    </p:spTree>
    <p:extLst>
      <p:ext uri="{BB962C8B-B14F-4D97-AF65-F5344CB8AC3E}">
        <p14:creationId xmlns:p14="http://schemas.microsoft.com/office/powerpoint/2010/main" val="185523439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340502" y="609600"/>
            <a:ext cx="6426484" cy="1260345"/>
          </a:xfrm>
          <a:prstGeom prst="rect">
            <a:avLst/>
          </a:prstGeom>
          <a:noFill/>
          <a:ln w="9525">
            <a:noFill/>
            <a:miter lim="800000"/>
            <a:headEnd/>
            <a:tailEnd/>
          </a:ln>
        </p:spPr>
        <p:txBody>
          <a:bodyPr wrap="none">
            <a:spAutoFit/>
          </a:bodyPr>
          <a:lstStyle/>
          <a:p>
            <a:pPr algn="ctr">
              <a:lnSpc>
                <a:spcPct val="85000"/>
              </a:lnSpc>
            </a:pPr>
            <a:r>
              <a:rPr lang="en-US" sz="4400" dirty="0">
                <a:solidFill>
                  <a:schemeClr val="folHlink"/>
                </a:solidFill>
                <a:latin typeface="Impact" pitchFamily="34" charset="0"/>
              </a:rPr>
              <a:t>At the Center of it All: </a:t>
            </a:r>
            <a:br>
              <a:rPr lang="en-US" sz="4400" dirty="0">
                <a:solidFill>
                  <a:schemeClr val="folHlink"/>
                </a:solidFill>
                <a:latin typeface="Impact" pitchFamily="34" charset="0"/>
              </a:rPr>
            </a:br>
            <a:r>
              <a:rPr lang="en-US" sz="4400" dirty="0">
                <a:solidFill>
                  <a:schemeClr val="folHlink"/>
                </a:solidFill>
                <a:latin typeface="Impact" pitchFamily="34" charset="0"/>
              </a:rPr>
              <a:t>Improved Student Learning</a:t>
            </a:r>
          </a:p>
        </p:txBody>
      </p:sp>
      <p:pic>
        <p:nvPicPr>
          <p:cNvPr id="7171" name="Picture 3"/>
          <p:cNvPicPr>
            <a:picLocks noChangeAspect="1" noChangeArrowheads="1"/>
          </p:cNvPicPr>
          <p:nvPr/>
        </p:nvPicPr>
        <p:blipFill>
          <a:blip r:embed="rId2" cstate="print"/>
          <a:srcRect l="10843" r="23404"/>
          <a:stretch>
            <a:fillRect/>
          </a:stretch>
        </p:blipFill>
        <p:spPr bwMode="auto">
          <a:xfrm>
            <a:off x="2590800" y="2133600"/>
            <a:ext cx="4365625" cy="4392613"/>
          </a:xfrm>
          <a:prstGeom prst="rect">
            <a:avLst/>
          </a:prstGeom>
          <a:noFill/>
          <a:ln w="9525">
            <a:noFill/>
            <a:miter lim="800000"/>
            <a:headEnd/>
            <a:tailEnd/>
          </a:ln>
        </p:spPr>
      </p:pic>
    </p:spTree>
    <p:extLst>
      <p:ext uri="{BB962C8B-B14F-4D97-AF65-F5344CB8AC3E}">
        <p14:creationId xmlns:p14="http://schemas.microsoft.com/office/powerpoint/2010/main" val="172268770"/>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What are my odds of certifying?</a:t>
            </a:r>
            <a:br>
              <a:rPr lang="en-US" sz="3200" b="1" dirty="0" smtClean="0"/>
            </a:br>
            <a:r>
              <a:rPr lang="en-US" sz="3200" b="1" dirty="0" smtClean="0"/>
              <a:t> Is this really a possibility? </a:t>
            </a:r>
            <a:endParaRPr lang="en-US" sz="3200" b="1" dirty="0"/>
          </a:p>
        </p:txBody>
      </p:sp>
      <p:sp>
        <p:nvSpPr>
          <p:cNvPr id="3" name="Content Placeholder 2"/>
          <p:cNvSpPr>
            <a:spLocks noGrp="1"/>
          </p:cNvSpPr>
          <p:nvPr>
            <p:ph idx="1"/>
          </p:nvPr>
        </p:nvSpPr>
        <p:spPr/>
        <p:txBody>
          <a:bodyPr>
            <a:normAutofit/>
          </a:bodyPr>
          <a:lstStyle/>
          <a:p>
            <a:r>
              <a:rPr lang="en-US" dirty="0" smtClean="0"/>
              <a:t>In 2018, our program certified 59% of the newly certified NBCTs in MS. 70% of our candidates certified the first attempt. Our advanced candidate certification rate is over 90%. </a:t>
            </a:r>
          </a:p>
          <a:p>
            <a:r>
              <a:rPr lang="en-US" dirty="0" smtClean="0"/>
              <a:t>Certification is based on candidate’s individual effort, but is increased when they utilize the provided resources.</a:t>
            </a:r>
          </a:p>
        </p:txBody>
      </p:sp>
    </p:spTree>
    <p:extLst>
      <p:ext uri="{BB962C8B-B14F-4D97-AF65-F5344CB8AC3E}">
        <p14:creationId xmlns:p14="http://schemas.microsoft.com/office/powerpoint/2010/main" val="2545576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will I be asked to do?</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a:solidFill>
                  <a:srgbClr val="000000"/>
                </a:solidFill>
              </a:rPr>
              <a:t>The certification process requires that teachers demonstrate standards-based evidence of the positive effect they have on student learning in alignment with the </a:t>
            </a:r>
            <a:r>
              <a:rPr lang="en-US" dirty="0">
                <a:solidFill>
                  <a:srgbClr val="000000"/>
                </a:solidFill>
                <a:hlinkClick r:id="rId2"/>
              </a:rPr>
              <a:t>Five Core Propositions</a:t>
            </a:r>
            <a:r>
              <a:rPr lang="en-US" dirty="0">
                <a:solidFill>
                  <a:srgbClr val="000000"/>
                </a:solidFill>
              </a:rPr>
              <a:t>. </a:t>
            </a:r>
            <a:endParaRPr lang="en-US" dirty="0" smtClean="0">
              <a:solidFill>
                <a:srgbClr val="000000"/>
              </a:solidFill>
            </a:endParaRPr>
          </a:p>
          <a:p>
            <a:endParaRPr lang="en-US" dirty="0" smtClean="0">
              <a:solidFill>
                <a:srgbClr val="000000"/>
              </a:solidFill>
            </a:endParaRPr>
          </a:p>
          <a:p>
            <a:pPr marL="0" indent="0">
              <a:lnSpc>
                <a:spcPct val="100000"/>
              </a:lnSpc>
              <a:buNone/>
            </a:pPr>
            <a:r>
              <a:rPr lang="en-US" b="1" spc="-185" dirty="0">
                <a:latin typeface="Arial"/>
                <a:cs typeface="Arial"/>
              </a:rPr>
              <a:t>T</a:t>
            </a:r>
            <a:r>
              <a:rPr lang="en-US" b="1" dirty="0">
                <a:latin typeface="Arial"/>
                <a:cs typeface="Arial"/>
              </a:rPr>
              <a:t>ea</a:t>
            </a:r>
            <a:r>
              <a:rPr lang="en-US" b="1" spc="-10" dirty="0">
                <a:latin typeface="Arial"/>
                <a:cs typeface="Arial"/>
              </a:rPr>
              <a:t>c</a:t>
            </a:r>
            <a:r>
              <a:rPr lang="en-US" b="1" dirty="0">
                <a:latin typeface="Arial"/>
                <a:cs typeface="Arial"/>
              </a:rPr>
              <a:t>hers…</a:t>
            </a:r>
            <a:endParaRPr lang="en-US" dirty="0">
              <a:latin typeface="Arial"/>
              <a:cs typeface="Arial"/>
            </a:endParaRPr>
          </a:p>
          <a:p>
            <a:pPr marL="469900" indent="-457200">
              <a:spcBef>
                <a:spcPts val="575"/>
              </a:spcBef>
              <a:buFont typeface="Arial"/>
              <a:buAutoNum type="arabicPeriod"/>
              <a:tabLst>
                <a:tab pos="470534" algn="l"/>
              </a:tabLst>
            </a:pPr>
            <a:r>
              <a:rPr lang="en-US" spc="-5" dirty="0">
                <a:latin typeface="Arial"/>
                <a:cs typeface="Arial"/>
              </a:rPr>
              <a:t>A</a:t>
            </a:r>
            <a:r>
              <a:rPr lang="en-US" dirty="0">
                <a:latin typeface="Arial"/>
                <a:cs typeface="Arial"/>
              </a:rPr>
              <a:t>re co</a:t>
            </a:r>
            <a:r>
              <a:rPr lang="en-US" spc="5" dirty="0">
                <a:latin typeface="Arial"/>
                <a:cs typeface="Arial"/>
              </a:rPr>
              <a:t>m</a:t>
            </a:r>
            <a:r>
              <a:rPr lang="en-US" dirty="0">
                <a:latin typeface="Arial"/>
                <a:cs typeface="Arial"/>
              </a:rPr>
              <a:t>mit</a:t>
            </a:r>
            <a:r>
              <a:rPr lang="en-US" spc="5" dirty="0">
                <a:latin typeface="Arial"/>
                <a:cs typeface="Arial"/>
              </a:rPr>
              <a:t>t</a:t>
            </a:r>
            <a:r>
              <a:rPr lang="en-US" dirty="0">
                <a:latin typeface="Arial"/>
                <a:cs typeface="Arial"/>
              </a:rPr>
              <a:t>ed</a:t>
            </a:r>
            <a:r>
              <a:rPr lang="en-US" spc="-15" dirty="0">
                <a:latin typeface="Arial"/>
                <a:cs typeface="Arial"/>
              </a:rPr>
              <a:t> </a:t>
            </a:r>
            <a:r>
              <a:rPr lang="en-US" dirty="0">
                <a:latin typeface="Arial"/>
                <a:cs typeface="Arial"/>
              </a:rPr>
              <a:t>to stud</a:t>
            </a:r>
            <a:r>
              <a:rPr lang="en-US" spc="-10" dirty="0">
                <a:latin typeface="Arial"/>
                <a:cs typeface="Arial"/>
              </a:rPr>
              <a:t>e</a:t>
            </a:r>
            <a:r>
              <a:rPr lang="en-US" dirty="0">
                <a:latin typeface="Arial"/>
                <a:cs typeface="Arial"/>
              </a:rPr>
              <a:t>nts </a:t>
            </a:r>
            <a:r>
              <a:rPr lang="en-US" spc="-10" dirty="0">
                <a:latin typeface="Arial"/>
                <a:cs typeface="Arial"/>
              </a:rPr>
              <a:t>a</a:t>
            </a:r>
            <a:r>
              <a:rPr lang="en-US" dirty="0">
                <a:latin typeface="Arial"/>
                <a:cs typeface="Arial"/>
              </a:rPr>
              <a:t>nd</a:t>
            </a:r>
            <a:r>
              <a:rPr lang="en-US" spc="5" dirty="0">
                <a:latin typeface="Arial"/>
                <a:cs typeface="Arial"/>
              </a:rPr>
              <a:t> </a:t>
            </a:r>
            <a:r>
              <a:rPr lang="en-US" dirty="0">
                <a:latin typeface="Arial"/>
                <a:cs typeface="Arial"/>
              </a:rPr>
              <a:t>their learn</a:t>
            </a:r>
            <a:r>
              <a:rPr lang="en-US" spc="-10" dirty="0">
                <a:latin typeface="Arial"/>
                <a:cs typeface="Arial"/>
              </a:rPr>
              <a:t>i</a:t>
            </a:r>
            <a:r>
              <a:rPr lang="en-US" dirty="0">
                <a:latin typeface="Arial"/>
                <a:cs typeface="Arial"/>
              </a:rPr>
              <a:t>ng.</a:t>
            </a:r>
          </a:p>
          <a:p>
            <a:pPr marL="469900" marR="394335" indent="-457200">
              <a:spcBef>
                <a:spcPts val="1175"/>
              </a:spcBef>
              <a:buFont typeface="Arial"/>
              <a:buAutoNum type="arabicPeriod"/>
              <a:tabLst>
                <a:tab pos="470534" algn="l"/>
              </a:tabLst>
            </a:pPr>
            <a:r>
              <a:rPr lang="en-US" dirty="0">
                <a:latin typeface="Arial"/>
                <a:cs typeface="Arial"/>
              </a:rPr>
              <a:t>K</a:t>
            </a:r>
            <a:r>
              <a:rPr lang="en-US" spc="-10" dirty="0">
                <a:latin typeface="Arial"/>
                <a:cs typeface="Arial"/>
              </a:rPr>
              <a:t>n</a:t>
            </a:r>
            <a:r>
              <a:rPr lang="en-US" dirty="0">
                <a:latin typeface="Arial"/>
                <a:cs typeface="Arial"/>
              </a:rPr>
              <a:t>ow</a:t>
            </a:r>
            <a:r>
              <a:rPr lang="en-US" spc="5" dirty="0">
                <a:latin typeface="Arial"/>
                <a:cs typeface="Arial"/>
              </a:rPr>
              <a:t> </a:t>
            </a:r>
            <a:r>
              <a:rPr lang="en-US" dirty="0">
                <a:latin typeface="Arial"/>
                <a:cs typeface="Arial"/>
              </a:rPr>
              <a:t>the subjects they teach</a:t>
            </a:r>
            <a:r>
              <a:rPr lang="en-US" spc="-10" dirty="0">
                <a:latin typeface="Arial"/>
                <a:cs typeface="Arial"/>
              </a:rPr>
              <a:t> </a:t>
            </a:r>
            <a:r>
              <a:rPr lang="en-US" dirty="0">
                <a:latin typeface="Arial"/>
                <a:cs typeface="Arial"/>
              </a:rPr>
              <a:t>and</a:t>
            </a:r>
            <a:r>
              <a:rPr lang="en-US" spc="5" dirty="0">
                <a:latin typeface="Arial"/>
                <a:cs typeface="Arial"/>
              </a:rPr>
              <a:t> </a:t>
            </a:r>
            <a:r>
              <a:rPr lang="en-US" dirty="0">
                <a:latin typeface="Arial"/>
                <a:cs typeface="Arial"/>
              </a:rPr>
              <a:t>how to teach those subjects to stude</a:t>
            </a:r>
            <a:r>
              <a:rPr lang="en-US" spc="-10" dirty="0">
                <a:latin typeface="Arial"/>
                <a:cs typeface="Arial"/>
              </a:rPr>
              <a:t>n</a:t>
            </a:r>
            <a:r>
              <a:rPr lang="en-US" dirty="0">
                <a:latin typeface="Arial"/>
                <a:cs typeface="Arial"/>
              </a:rPr>
              <a:t>ts.</a:t>
            </a:r>
          </a:p>
          <a:p>
            <a:pPr marL="469900" marR="681355" indent="-457200">
              <a:spcBef>
                <a:spcPts val="1175"/>
              </a:spcBef>
              <a:buFont typeface="Arial"/>
              <a:buAutoNum type="arabicPeriod"/>
              <a:tabLst>
                <a:tab pos="470534" algn="l"/>
              </a:tabLst>
            </a:pPr>
            <a:r>
              <a:rPr lang="en-US" dirty="0">
                <a:latin typeface="Arial"/>
                <a:cs typeface="Arial"/>
              </a:rPr>
              <a:t>Are respo</a:t>
            </a:r>
            <a:r>
              <a:rPr lang="en-US" spc="-10" dirty="0">
                <a:latin typeface="Arial"/>
                <a:cs typeface="Arial"/>
              </a:rPr>
              <a:t>n</a:t>
            </a:r>
            <a:r>
              <a:rPr lang="en-US" dirty="0">
                <a:latin typeface="Arial"/>
                <a:cs typeface="Arial"/>
              </a:rPr>
              <a:t>si</a:t>
            </a:r>
            <a:r>
              <a:rPr lang="en-US" spc="-10" dirty="0">
                <a:latin typeface="Arial"/>
                <a:cs typeface="Arial"/>
              </a:rPr>
              <a:t>b</a:t>
            </a:r>
            <a:r>
              <a:rPr lang="en-US" dirty="0">
                <a:latin typeface="Arial"/>
                <a:cs typeface="Arial"/>
              </a:rPr>
              <a:t>le</a:t>
            </a:r>
            <a:r>
              <a:rPr lang="en-US" spc="30" dirty="0">
                <a:latin typeface="Arial"/>
                <a:cs typeface="Arial"/>
              </a:rPr>
              <a:t> </a:t>
            </a:r>
            <a:r>
              <a:rPr lang="en-US" dirty="0">
                <a:latin typeface="Arial"/>
                <a:cs typeface="Arial"/>
              </a:rPr>
              <a:t>for</a:t>
            </a:r>
            <a:r>
              <a:rPr lang="en-US" spc="-15" dirty="0">
                <a:latin typeface="Arial"/>
                <a:cs typeface="Arial"/>
              </a:rPr>
              <a:t> </a:t>
            </a:r>
            <a:r>
              <a:rPr lang="en-US" dirty="0">
                <a:latin typeface="Arial"/>
                <a:cs typeface="Arial"/>
              </a:rPr>
              <a:t>manag</a:t>
            </a:r>
            <a:r>
              <a:rPr lang="en-US" spc="-10" dirty="0">
                <a:latin typeface="Arial"/>
                <a:cs typeface="Arial"/>
              </a:rPr>
              <a:t>i</a:t>
            </a:r>
            <a:r>
              <a:rPr lang="en-US" dirty="0">
                <a:latin typeface="Arial"/>
                <a:cs typeface="Arial"/>
              </a:rPr>
              <a:t>ng</a:t>
            </a:r>
            <a:r>
              <a:rPr lang="en-US" spc="30" dirty="0">
                <a:latin typeface="Arial"/>
                <a:cs typeface="Arial"/>
              </a:rPr>
              <a:t> </a:t>
            </a:r>
            <a:r>
              <a:rPr lang="en-US" dirty="0">
                <a:latin typeface="Arial"/>
                <a:cs typeface="Arial"/>
              </a:rPr>
              <a:t>and</a:t>
            </a:r>
            <a:r>
              <a:rPr lang="en-US" spc="-10" dirty="0">
                <a:latin typeface="Arial"/>
                <a:cs typeface="Arial"/>
              </a:rPr>
              <a:t> </a:t>
            </a:r>
            <a:r>
              <a:rPr lang="en-US" spc="5" dirty="0">
                <a:latin typeface="Arial"/>
                <a:cs typeface="Arial"/>
              </a:rPr>
              <a:t>m</a:t>
            </a:r>
            <a:r>
              <a:rPr lang="en-US" dirty="0">
                <a:latin typeface="Arial"/>
                <a:cs typeface="Arial"/>
              </a:rPr>
              <a:t>on</a:t>
            </a:r>
            <a:r>
              <a:rPr lang="en-US" spc="-10" dirty="0">
                <a:latin typeface="Arial"/>
                <a:cs typeface="Arial"/>
              </a:rPr>
              <a:t>i</a:t>
            </a:r>
            <a:r>
              <a:rPr lang="en-US" dirty="0">
                <a:latin typeface="Arial"/>
                <a:cs typeface="Arial"/>
              </a:rPr>
              <a:t>tori</a:t>
            </a:r>
            <a:r>
              <a:rPr lang="en-US" spc="-10" dirty="0">
                <a:latin typeface="Arial"/>
                <a:cs typeface="Arial"/>
              </a:rPr>
              <a:t>n</a:t>
            </a:r>
            <a:r>
              <a:rPr lang="en-US" dirty="0">
                <a:latin typeface="Arial"/>
                <a:cs typeface="Arial"/>
              </a:rPr>
              <a:t>g student </a:t>
            </a:r>
            <a:r>
              <a:rPr lang="en-US" spc="-15" dirty="0">
                <a:latin typeface="Arial"/>
                <a:cs typeface="Arial"/>
              </a:rPr>
              <a:t>l</a:t>
            </a:r>
            <a:r>
              <a:rPr lang="en-US" dirty="0">
                <a:latin typeface="Arial"/>
                <a:cs typeface="Arial"/>
              </a:rPr>
              <a:t>earn</a:t>
            </a:r>
            <a:r>
              <a:rPr lang="en-US" spc="-10" dirty="0">
                <a:latin typeface="Arial"/>
                <a:cs typeface="Arial"/>
              </a:rPr>
              <a:t>i</a:t>
            </a:r>
            <a:r>
              <a:rPr lang="en-US" dirty="0">
                <a:latin typeface="Arial"/>
                <a:cs typeface="Arial"/>
              </a:rPr>
              <a:t>ng.</a:t>
            </a:r>
          </a:p>
          <a:p>
            <a:pPr marL="469900" marR="5080" indent="-457200">
              <a:spcBef>
                <a:spcPts val="1175"/>
              </a:spcBef>
              <a:buFont typeface="Arial"/>
              <a:buAutoNum type="arabicPeriod"/>
              <a:tabLst>
                <a:tab pos="470534" algn="l"/>
              </a:tabLst>
            </a:pPr>
            <a:r>
              <a:rPr lang="en-US" dirty="0">
                <a:latin typeface="Arial"/>
                <a:cs typeface="Arial"/>
              </a:rPr>
              <a:t>Th</a:t>
            </a:r>
            <a:r>
              <a:rPr lang="en-US" spc="-10" dirty="0">
                <a:latin typeface="Arial"/>
                <a:cs typeface="Arial"/>
              </a:rPr>
              <a:t>i</a:t>
            </a:r>
            <a:r>
              <a:rPr lang="en-US" dirty="0">
                <a:latin typeface="Arial"/>
                <a:cs typeface="Arial"/>
              </a:rPr>
              <a:t>nk</a:t>
            </a:r>
            <a:r>
              <a:rPr lang="en-US" spc="10" dirty="0">
                <a:latin typeface="Arial"/>
                <a:cs typeface="Arial"/>
              </a:rPr>
              <a:t> </a:t>
            </a:r>
            <a:r>
              <a:rPr lang="en-US" dirty="0">
                <a:latin typeface="Arial"/>
                <a:cs typeface="Arial"/>
              </a:rPr>
              <a:t>systematica</a:t>
            </a:r>
            <a:r>
              <a:rPr lang="en-US" spc="-10" dirty="0">
                <a:latin typeface="Arial"/>
                <a:cs typeface="Arial"/>
              </a:rPr>
              <a:t>l</a:t>
            </a:r>
            <a:r>
              <a:rPr lang="en-US" dirty="0">
                <a:latin typeface="Arial"/>
                <a:cs typeface="Arial"/>
              </a:rPr>
              <a:t>ly</a:t>
            </a:r>
            <a:r>
              <a:rPr lang="en-US" spc="5" dirty="0">
                <a:latin typeface="Arial"/>
                <a:cs typeface="Arial"/>
              </a:rPr>
              <a:t> </a:t>
            </a:r>
            <a:r>
              <a:rPr lang="en-US" dirty="0">
                <a:latin typeface="Arial"/>
                <a:cs typeface="Arial"/>
              </a:rPr>
              <a:t>ab</a:t>
            </a:r>
            <a:r>
              <a:rPr lang="en-US" spc="-10" dirty="0">
                <a:latin typeface="Arial"/>
                <a:cs typeface="Arial"/>
              </a:rPr>
              <a:t>o</a:t>
            </a:r>
            <a:r>
              <a:rPr lang="en-US" dirty="0">
                <a:latin typeface="Arial"/>
                <a:cs typeface="Arial"/>
              </a:rPr>
              <a:t>ut their practice and</a:t>
            </a:r>
            <a:r>
              <a:rPr lang="en-US" spc="5" dirty="0">
                <a:latin typeface="Arial"/>
                <a:cs typeface="Arial"/>
              </a:rPr>
              <a:t> </a:t>
            </a:r>
            <a:r>
              <a:rPr lang="en-US" dirty="0">
                <a:latin typeface="Arial"/>
                <a:cs typeface="Arial"/>
              </a:rPr>
              <a:t>l</a:t>
            </a:r>
            <a:r>
              <a:rPr lang="en-US" spc="-10" dirty="0">
                <a:latin typeface="Arial"/>
                <a:cs typeface="Arial"/>
              </a:rPr>
              <a:t>e</a:t>
            </a:r>
            <a:r>
              <a:rPr lang="en-US" dirty="0">
                <a:latin typeface="Arial"/>
                <a:cs typeface="Arial"/>
              </a:rPr>
              <a:t>arn f</a:t>
            </a:r>
            <a:r>
              <a:rPr lang="en-US" spc="5" dirty="0">
                <a:latin typeface="Arial"/>
                <a:cs typeface="Arial"/>
              </a:rPr>
              <a:t>r</a:t>
            </a:r>
            <a:r>
              <a:rPr lang="en-US" dirty="0">
                <a:latin typeface="Arial"/>
                <a:cs typeface="Arial"/>
              </a:rPr>
              <a:t>om</a:t>
            </a:r>
            <a:r>
              <a:rPr lang="en-US" spc="-20" dirty="0">
                <a:latin typeface="Arial"/>
                <a:cs typeface="Arial"/>
              </a:rPr>
              <a:t> </a:t>
            </a:r>
            <a:r>
              <a:rPr lang="en-US" dirty="0">
                <a:latin typeface="Arial"/>
                <a:cs typeface="Arial"/>
              </a:rPr>
              <a:t>e</a:t>
            </a:r>
            <a:r>
              <a:rPr lang="en-US" spc="-15" dirty="0">
                <a:latin typeface="Arial"/>
                <a:cs typeface="Arial"/>
              </a:rPr>
              <a:t>x</a:t>
            </a:r>
            <a:r>
              <a:rPr lang="en-US" dirty="0">
                <a:latin typeface="Arial"/>
                <a:cs typeface="Arial"/>
              </a:rPr>
              <a:t>peri</a:t>
            </a:r>
            <a:r>
              <a:rPr lang="en-US" spc="-10" dirty="0">
                <a:latin typeface="Arial"/>
                <a:cs typeface="Arial"/>
              </a:rPr>
              <a:t>e</a:t>
            </a:r>
            <a:r>
              <a:rPr lang="en-US" dirty="0">
                <a:latin typeface="Arial"/>
                <a:cs typeface="Arial"/>
              </a:rPr>
              <a:t>nce.</a:t>
            </a:r>
          </a:p>
          <a:p>
            <a:pPr marL="469900" indent="-457200">
              <a:spcBef>
                <a:spcPts val="1175"/>
              </a:spcBef>
              <a:buFont typeface="Arial"/>
              <a:buAutoNum type="arabicPeriod"/>
              <a:tabLst>
                <a:tab pos="470534" algn="l"/>
              </a:tabLst>
            </a:pPr>
            <a:r>
              <a:rPr lang="en-US" dirty="0">
                <a:latin typeface="Arial"/>
                <a:cs typeface="Arial"/>
              </a:rPr>
              <a:t>Are members of</a:t>
            </a:r>
            <a:r>
              <a:rPr lang="en-US" spc="-10" dirty="0">
                <a:latin typeface="Arial"/>
                <a:cs typeface="Arial"/>
              </a:rPr>
              <a:t> </a:t>
            </a:r>
            <a:r>
              <a:rPr lang="en-US" dirty="0">
                <a:latin typeface="Arial"/>
                <a:cs typeface="Arial"/>
              </a:rPr>
              <a:t>l</a:t>
            </a:r>
            <a:r>
              <a:rPr lang="en-US" spc="-10" dirty="0">
                <a:latin typeface="Arial"/>
                <a:cs typeface="Arial"/>
              </a:rPr>
              <a:t>e</a:t>
            </a:r>
            <a:r>
              <a:rPr lang="en-US" dirty="0">
                <a:latin typeface="Arial"/>
                <a:cs typeface="Arial"/>
              </a:rPr>
              <a:t>arni</a:t>
            </a:r>
            <a:r>
              <a:rPr lang="en-US" spc="-10" dirty="0">
                <a:latin typeface="Arial"/>
                <a:cs typeface="Arial"/>
              </a:rPr>
              <a:t>n</a:t>
            </a:r>
            <a:r>
              <a:rPr lang="en-US" dirty="0">
                <a:latin typeface="Arial"/>
                <a:cs typeface="Arial"/>
              </a:rPr>
              <a:t>g</a:t>
            </a:r>
            <a:r>
              <a:rPr lang="en-US" spc="35" dirty="0">
                <a:latin typeface="Arial"/>
                <a:cs typeface="Arial"/>
              </a:rPr>
              <a:t> </a:t>
            </a:r>
            <a:r>
              <a:rPr lang="en-US" dirty="0">
                <a:latin typeface="Arial"/>
                <a:cs typeface="Arial"/>
              </a:rPr>
              <a:t>commun</a:t>
            </a:r>
            <a:r>
              <a:rPr lang="en-US" spc="-10" dirty="0">
                <a:latin typeface="Arial"/>
                <a:cs typeface="Arial"/>
              </a:rPr>
              <a:t>i</a:t>
            </a:r>
            <a:r>
              <a:rPr lang="en-US" dirty="0">
                <a:latin typeface="Arial"/>
                <a:cs typeface="Arial"/>
              </a:rPr>
              <a:t>ties</a:t>
            </a:r>
            <a:endParaRPr lang="en-US" dirty="0"/>
          </a:p>
        </p:txBody>
      </p:sp>
    </p:spTree>
    <p:extLst>
      <p:ext uri="{BB962C8B-B14F-4D97-AF65-F5344CB8AC3E}">
        <p14:creationId xmlns:p14="http://schemas.microsoft.com/office/powerpoint/2010/main" val="1533630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38625" y="2279468"/>
            <a:ext cx="4654550" cy="4319680"/>
          </a:xfrm>
        </p:spPr>
        <p:txBody>
          <a:bodyPr>
            <a:normAutofit fontScale="85000" lnSpcReduction="20000"/>
          </a:bodyPr>
          <a:lstStyle/>
          <a:p>
            <a:pPr algn="ctr"/>
            <a:endParaRPr lang="en-US" dirty="0"/>
          </a:p>
          <a:p>
            <a:pPr algn="ctr"/>
            <a:r>
              <a:rPr lang="en-US" sz="4800" dirty="0">
                <a:solidFill>
                  <a:srgbClr val="FF0000"/>
                </a:solidFill>
              </a:rPr>
              <a:t>Your choice</a:t>
            </a:r>
          </a:p>
          <a:p>
            <a:pPr algn="ctr"/>
            <a:endParaRPr lang="en-US" sz="4000" dirty="0">
              <a:solidFill>
                <a:srgbClr val="FF0000"/>
              </a:solidFill>
            </a:endParaRPr>
          </a:p>
          <a:p>
            <a:pPr algn="ctr"/>
            <a:r>
              <a:rPr lang="en-US" sz="4800" dirty="0">
                <a:solidFill>
                  <a:srgbClr val="3366FF"/>
                </a:solidFill>
              </a:rPr>
              <a:t>Your pace</a:t>
            </a:r>
          </a:p>
          <a:p>
            <a:pPr marL="0" indent="0" algn="ctr">
              <a:buNone/>
            </a:pPr>
            <a:endParaRPr lang="en-US" dirty="0" smtClean="0"/>
          </a:p>
          <a:p>
            <a:pPr marL="0" indent="0" algn="ctr">
              <a:buNone/>
            </a:pPr>
            <a:endParaRPr lang="en-US" dirty="0" smtClean="0"/>
          </a:p>
          <a:p>
            <a:pPr marL="0" indent="0" algn="ctr">
              <a:buNone/>
            </a:pPr>
            <a:r>
              <a:rPr lang="en-US" dirty="0" smtClean="0"/>
              <a:t>We even have suggested timelines </a:t>
            </a:r>
          </a:p>
          <a:p>
            <a:pPr marL="0" indent="0" algn="ctr">
              <a:buNone/>
            </a:pPr>
            <a:r>
              <a:rPr lang="en-US" dirty="0" smtClean="0"/>
              <a:t>and suggested assignments.</a:t>
            </a:r>
            <a:endParaRPr lang="en-US" dirty="0"/>
          </a:p>
        </p:txBody>
      </p:sp>
      <p:pic>
        <p:nvPicPr>
          <p:cNvPr id="4" name="Content Placeholder 5" descr="relax.jpg"/>
          <p:cNvPicPr>
            <a:picLocks noChangeAspect="1"/>
          </p:cNvPicPr>
          <p:nvPr/>
        </p:nvPicPr>
        <p:blipFill>
          <a:blip r:embed="rId2">
            <a:extLst>
              <a:ext uri="{28A0092B-C50C-407E-A947-70E740481C1C}">
                <a14:useLocalDpi xmlns:a14="http://schemas.microsoft.com/office/drawing/2010/main" val="0"/>
              </a:ext>
            </a:extLst>
          </a:blip>
          <a:srcRect l="-44444" r="-44444"/>
          <a:stretch>
            <a:fillRect/>
          </a:stretch>
        </p:blipFill>
        <p:spPr>
          <a:xfrm>
            <a:off x="-1483800" y="2279468"/>
            <a:ext cx="7373425" cy="4114800"/>
          </a:xfrm>
          <a:prstGeom prst="rect">
            <a:avLst/>
          </a:prstGeom>
        </p:spPr>
      </p:pic>
      <p:sp>
        <p:nvSpPr>
          <p:cNvPr id="6" name="TextBox 5"/>
          <p:cNvSpPr txBox="1"/>
          <p:nvPr/>
        </p:nvSpPr>
        <p:spPr>
          <a:xfrm>
            <a:off x="5318125" y="539750"/>
            <a:ext cx="184666" cy="369332"/>
          </a:xfrm>
          <a:prstGeom prst="rect">
            <a:avLst/>
          </a:prstGeom>
          <a:noFill/>
        </p:spPr>
        <p:txBody>
          <a:bodyPr wrap="none" rtlCol="0">
            <a:spAutoFit/>
          </a:bodyPr>
          <a:lstStyle/>
          <a:p>
            <a:endParaRPr lang="en-US" dirty="0"/>
          </a:p>
        </p:txBody>
      </p:sp>
      <p:sp>
        <p:nvSpPr>
          <p:cNvPr id="8" name="TextBox 7"/>
          <p:cNvSpPr txBox="1"/>
          <p:nvPr/>
        </p:nvSpPr>
        <p:spPr>
          <a:xfrm>
            <a:off x="1333500" y="539750"/>
            <a:ext cx="6604000" cy="369332"/>
          </a:xfrm>
          <a:prstGeom prst="rect">
            <a:avLst/>
          </a:prstGeom>
          <a:noFill/>
        </p:spPr>
        <p:txBody>
          <a:bodyPr wrap="square" rtlCol="0">
            <a:spAutoFit/>
          </a:bodyPr>
          <a:lstStyle/>
          <a:p>
            <a:endParaRPr lang="en-US" dirty="0"/>
          </a:p>
        </p:txBody>
      </p:sp>
      <p:sp>
        <p:nvSpPr>
          <p:cNvPr id="10" name="TextBox 9"/>
          <p:cNvSpPr txBox="1"/>
          <p:nvPr/>
        </p:nvSpPr>
        <p:spPr>
          <a:xfrm>
            <a:off x="587375" y="539750"/>
            <a:ext cx="7972425" cy="1477328"/>
          </a:xfrm>
          <a:prstGeom prst="rect">
            <a:avLst/>
          </a:prstGeom>
          <a:noFill/>
        </p:spPr>
        <p:txBody>
          <a:bodyPr wrap="square" rtlCol="0">
            <a:spAutoFit/>
          </a:bodyPr>
          <a:lstStyle/>
          <a:p>
            <a:pPr algn="ctr"/>
            <a:r>
              <a:rPr lang="en-US" sz="3600" b="1" dirty="0"/>
              <a:t>You may complete the process in </a:t>
            </a:r>
            <a:r>
              <a:rPr lang="en-US" sz="3600" dirty="0"/>
              <a:t/>
            </a:r>
            <a:br>
              <a:rPr lang="en-US" sz="3600" dirty="0"/>
            </a:br>
            <a:r>
              <a:rPr lang="en-US" sz="3600" b="1" dirty="0">
                <a:solidFill>
                  <a:srgbClr val="FF0000"/>
                </a:solidFill>
              </a:rPr>
              <a:t>one</a:t>
            </a:r>
            <a:r>
              <a:rPr lang="en-US" sz="3600" dirty="0"/>
              <a:t>, </a:t>
            </a:r>
            <a:r>
              <a:rPr lang="en-US" sz="3600" b="1" dirty="0">
                <a:solidFill>
                  <a:srgbClr val="008000"/>
                </a:solidFill>
              </a:rPr>
              <a:t>two</a:t>
            </a:r>
            <a:r>
              <a:rPr lang="en-US" sz="3600" dirty="0"/>
              <a:t>, or </a:t>
            </a:r>
            <a:r>
              <a:rPr lang="en-US" sz="3600" b="1" dirty="0">
                <a:solidFill>
                  <a:srgbClr val="3366FF"/>
                </a:solidFill>
              </a:rPr>
              <a:t>three</a:t>
            </a:r>
            <a:r>
              <a:rPr lang="en-US" sz="3600" dirty="0"/>
              <a:t> years</a:t>
            </a:r>
          </a:p>
          <a:p>
            <a:endParaRPr lang="en-US" dirty="0"/>
          </a:p>
        </p:txBody>
      </p:sp>
    </p:spTree>
    <p:extLst>
      <p:ext uri="{BB962C8B-B14F-4D97-AF65-F5344CB8AC3E}">
        <p14:creationId xmlns:p14="http://schemas.microsoft.com/office/powerpoint/2010/main" val="2831175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26"/>
          <p:cNvSpPr/>
          <p:nvPr/>
        </p:nvSpPr>
        <p:spPr>
          <a:xfrm flipH="1">
            <a:off x="3487631" y="4844794"/>
            <a:ext cx="3201035" cy="1081873"/>
          </a:xfrm>
          <a:custGeom>
            <a:avLst/>
            <a:gdLst/>
            <a:ahLst/>
            <a:cxnLst/>
            <a:rect l="l" t="t" r="r" b="b"/>
            <a:pathLst>
              <a:path w="1815465" h="658495">
                <a:moveTo>
                  <a:pt x="1705355" y="0"/>
                </a:moveTo>
                <a:lnTo>
                  <a:pt x="106484" y="47"/>
                </a:lnTo>
                <a:lnTo>
                  <a:pt x="64922" y="9542"/>
                </a:lnTo>
                <a:lnTo>
                  <a:pt x="31087" y="33221"/>
                </a:lnTo>
                <a:lnTo>
                  <a:pt x="8330" y="67732"/>
                </a:lnTo>
                <a:lnTo>
                  <a:pt x="0" y="109727"/>
                </a:lnTo>
                <a:lnTo>
                  <a:pt x="47" y="551883"/>
                </a:lnTo>
                <a:lnTo>
                  <a:pt x="9542" y="593445"/>
                </a:lnTo>
                <a:lnTo>
                  <a:pt x="33221" y="627280"/>
                </a:lnTo>
                <a:lnTo>
                  <a:pt x="67732" y="650037"/>
                </a:lnTo>
                <a:lnTo>
                  <a:pt x="109727" y="658368"/>
                </a:lnTo>
                <a:lnTo>
                  <a:pt x="1708599" y="658320"/>
                </a:lnTo>
                <a:lnTo>
                  <a:pt x="1750161" y="648825"/>
                </a:lnTo>
                <a:lnTo>
                  <a:pt x="1783996" y="625146"/>
                </a:lnTo>
                <a:lnTo>
                  <a:pt x="1806753" y="590635"/>
                </a:lnTo>
                <a:lnTo>
                  <a:pt x="1815083" y="548639"/>
                </a:lnTo>
                <a:lnTo>
                  <a:pt x="1815036" y="106484"/>
                </a:lnTo>
                <a:lnTo>
                  <a:pt x="1805541" y="64922"/>
                </a:lnTo>
                <a:lnTo>
                  <a:pt x="1781862" y="31087"/>
                </a:lnTo>
                <a:lnTo>
                  <a:pt x="1747351" y="8330"/>
                </a:lnTo>
                <a:lnTo>
                  <a:pt x="1705355" y="0"/>
                </a:lnTo>
                <a:close/>
              </a:path>
            </a:pathLst>
          </a:custGeom>
          <a:solidFill>
            <a:srgbClr val="9BBA58"/>
          </a:solidFill>
        </p:spPr>
        <p:txBody>
          <a:bodyPr wrap="square" lIns="0" tIns="0" rIns="0" bIns="0" rtlCol="0"/>
          <a:lstStyle/>
          <a:p>
            <a:endParaRPr kern="1200"/>
          </a:p>
        </p:txBody>
      </p:sp>
      <p:sp>
        <p:nvSpPr>
          <p:cNvPr id="9" name="object 23"/>
          <p:cNvSpPr/>
          <p:nvPr/>
        </p:nvSpPr>
        <p:spPr>
          <a:xfrm flipH="1">
            <a:off x="2590612" y="3678449"/>
            <a:ext cx="2685416" cy="893552"/>
          </a:xfrm>
          <a:custGeom>
            <a:avLst/>
            <a:gdLst/>
            <a:ahLst/>
            <a:cxnLst/>
            <a:rect l="l" t="t" r="r" b="b"/>
            <a:pathLst>
              <a:path w="1815465" h="672464">
                <a:moveTo>
                  <a:pt x="1703070" y="0"/>
                </a:moveTo>
                <a:lnTo>
                  <a:pt x="105025" y="214"/>
                </a:lnTo>
                <a:lnTo>
                  <a:pt x="63894" y="10838"/>
                </a:lnTo>
                <a:lnTo>
                  <a:pt x="30539" y="35154"/>
                </a:lnTo>
                <a:lnTo>
                  <a:pt x="8170" y="69950"/>
                </a:lnTo>
                <a:lnTo>
                  <a:pt x="0" y="112014"/>
                </a:lnTo>
                <a:lnTo>
                  <a:pt x="214" y="567058"/>
                </a:lnTo>
                <a:lnTo>
                  <a:pt x="10838" y="608189"/>
                </a:lnTo>
                <a:lnTo>
                  <a:pt x="35154" y="641544"/>
                </a:lnTo>
                <a:lnTo>
                  <a:pt x="69950" y="663913"/>
                </a:lnTo>
                <a:lnTo>
                  <a:pt x="112013" y="672084"/>
                </a:lnTo>
                <a:lnTo>
                  <a:pt x="1710058" y="671869"/>
                </a:lnTo>
                <a:lnTo>
                  <a:pt x="1751189" y="661245"/>
                </a:lnTo>
                <a:lnTo>
                  <a:pt x="1784544" y="636929"/>
                </a:lnTo>
                <a:lnTo>
                  <a:pt x="1806913" y="602133"/>
                </a:lnTo>
                <a:lnTo>
                  <a:pt x="1815083" y="560070"/>
                </a:lnTo>
                <a:lnTo>
                  <a:pt x="1814869" y="105025"/>
                </a:lnTo>
                <a:lnTo>
                  <a:pt x="1804245" y="63894"/>
                </a:lnTo>
                <a:lnTo>
                  <a:pt x="1779929" y="30539"/>
                </a:lnTo>
                <a:lnTo>
                  <a:pt x="1745133" y="8170"/>
                </a:lnTo>
                <a:lnTo>
                  <a:pt x="1703070" y="0"/>
                </a:lnTo>
                <a:close/>
              </a:path>
            </a:pathLst>
          </a:custGeom>
          <a:solidFill>
            <a:srgbClr val="9BBA58"/>
          </a:solidFill>
        </p:spPr>
        <p:txBody>
          <a:bodyPr wrap="square" lIns="0" tIns="0" rIns="0" bIns="0" rtlCol="0"/>
          <a:lstStyle/>
          <a:p>
            <a:endParaRPr kern="1200"/>
          </a:p>
        </p:txBody>
      </p:sp>
      <p:sp>
        <p:nvSpPr>
          <p:cNvPr id="3" name="Text Placeholder 2"/>
          <p:cNvSpPr>
            <a:spLocks noGrp="1"/>
          </p:cNvSpPr>
          <p:nvPr>
            <p:ph type="body" sz="quarter" idx="10"/>
          </p:nvPr>
        </p:nvSpPr>
        <p:spPr/>
        <p:txBody>
          <a:bodyPr/>
          <a:lstStyle/>
          <a:p>
            <a:r>
              <a:rPr lang="en-US" dirty="0" smtClean="0"/>
              <a:t>What is the process?</a:t>
            </a:r>
            <a:endParaRPr lang="en-US" dirty="0"/>
          </a:p>
        </p:txBody>
      </p:sp>
      <p:sp>
        <p:nvSpPr>
          <p:cNvPr id="4" name="object 17"/>
          <p:cNvSpPr/>
          <p:nvPr/>
        </p:nvSpPr>
        <p:spPr>
          <a:xfrm>
            <a:off x="1192002" y="1811867"/>
            <a:ext cx="1815464" cy="597323"/>
          </a:xfrm>
          <a:custGeom>
            <a:avLst/>
            <a:gdLst/>
            <a:ahLst/>
            <a:cxnLst/>
            <a:rect l="l" t="t" r="r" b="b"/>
            <a:pathLst>
              <a:path w="1815465" h="449579">
                <a:moveTo>
                  <a:pt x="1740153" y="0"/>
                </a:moveTo>
                <a:lnTo>
                  <a:pt x="69853" y="169"/>
                </a:lnTo>
                <a:lnTo>
                  <a:pt x="30598" y="14503"/>
                </a:lnTo>
                <a:lnTo>
                  <a:pt x="5425" y="46868"/>
                </a:lnTo>
                <a:lnTo>
                  <a:pt x="0" y="74930"/>
                </a:lnTo>
                <a:lnTo>
                  <a:pt x="169" y="379726"/>
                </a:lnTo>
                <a:lnTo>
                  <a:pt x="14503" y="418981"/>
                </a:lnTo>
                <a:lnTo>
                  <a:pt x="46868" y="444154"/>
                </a:lnTo>
                <a:lnTo>
                  <a:pt x="74929" y="449580"/>
                </a:lnTo>
                <a:lnTo>
                  <a:pt x="1745230" y="449410"/>
                </a:lnTo>
                <a:lnTo>
                  <a:pt x="1784485" y="435076"/>
                </a:lnTo>
                <a:lnTo>
                  <a:pt x="1809658" y="402711"/>
                </a:lnTo>
                <a:lnTo>
                  <a:pt x="1815083" y="374650"/>
                </a:lnTo>
                <a:lnTo>
                  <a:pt x="1814914" y="69853"/>
                </a:lnTo>
                <a:lnTo>
                  <a:pt x="1800580" y="30598"/>
                </a:lnTo>
                <a:lnTo>
                  <a:pt x="1768215" y="5425"/>
                </a:lnTo>
                <a:lnTo>
                  <a:pt x="1740153" y="0"/>
                </a:lnTo>
                <a:close/>
              </a:path>
            </a:pathLst>
          </a:custGeom>
          <a:solidFill>
            <a:srgbClr val="9BBA58"/>
          </a:solidFill>
        </p:spPr>
        <p:txBody>
          <a:bodyPr wrap="square" lIns="0" tIns="0" rIns="0" bIns="0" rtlCol="0"/>
          <a:lstStyle/>
          <a:p>
            <a:endParaRPr kern="1200"/>
          </a:p>
        </p:txBody>
      </p:sp>
      <p:sp>
        <p:nvSpPr>
          <p:cNvPr id="5" name="object 19"/>
          <p:cNvSpPr txBox="1"/>
          <p:nvPr/>
        </p:nvSpPr>
        <p:spPr>
          <a:xfrm>
            <a:off x="1625599" y="1910293"/>
            <a:ext cx="1047749" cy="430887"/>
          </a:xfrm>
          <a:prstGeom prst="rect">
            <a:avLst/>
          </a:prstGeom>
        </p:spPr>
        <p:txBody>
          <a:bodyPr vert="horz" wrap="square" lIns="0" tIns="0" rIns="0" bIns="0" rtlCol="0">
            <a:spAutoFit/>
          </a:bodyPr>
          <a:lstStyle/>
          <a:p>
            <a:pPr marL="38100" marR="5080" indent="-26034">
              <a:lnSpc>
                <a:spcPct val="100000"/>
              </a:lnSpc>
            </a:pPr>
            <a:r>
              <a:rPr sz="1400" kern="1200" spc="-5" dirty="0">
                <a:latin typeface="Calibri"/>
                <a:cs typeface="Calibri"/>
              </a:rPr>
              <a:t>C1</a:t>
            </a:r>
            <a:r>
              <a:rPr sz="1400" kern="1200" dirty="0">
                <a:latin typeface="Calibri"/>
                <a:cs typeface="Calibri"/>
              </a:rPr>
              <a:t>:</a:t>
            </a:r>
            <a:r>
              <a:rPr sz="1400" kern="1200" spc="5" dirty="0">
                <a:latin typeface="Calibri"/>
                <a:cs typeface="Calibri"/>
              </a:rPr>
              <a:t> </a:t>
            </a:r>
            <a:r>
              <a:rPr sz="1400" kern="1200" spc="-5" dirty="0">
                <a:latin typeface="Calibri"/>
                <a:cs typeface="Calibri"/>
              </a:rPr>
              <a:t>Co</a:t>
            </a:r>
            <a:r>
              <a:rPr sz="1400" kern="1200" spc="-15" dirty="0">
                <a:latin typeface="Calibri"/>
                <a:cs typeface="Calibri"/>
              </a:rPr>
              <a:t>nt</a:t>
            </a:r>
            <a:r>
              <a:rPr sz="1400" kern="1200" dirty="0">
                <a:latin typeface="Calibri"/>
                <a:cs typeface="Calibri"/>
              </a:rPr>
              <a:t>e</a:t>
            </a:r>
            <a:r>
              <a:rPr sz="1400" kern="1200" spc="-25" dirty="0">
                <a:latin typeface="Calibri"/>
                <a:cs typeface="Calibri"/>
              </a:rPr>
              <a:t>n</a:t>
            </a:r>
            <a:r>
              <a:rPr sz="1400" kern="1200" dirty="0">
                <a:latin typeface="Calibri"/>
                <a:cs typeface="Calibri"/>
              </a:rPr>
              <a:t>t </a:t>
            </a:r>
            <a:r>
              <a:rPr sz="1400" kern="1200" spc="-25" dirty="0">
                <a:latin typeface="Calibri"/>
                <a:cs typeface="Calibri"/>
              </a:rPr>
              <a:t>K</a:t>
            </a:r>
            <a:r>
              <a:rPr sz="1400" kern="1200" spc="-10" dirty="0">
                <a:latin typeface="Calibri"/>
                <a:cs typeface="Calibri"/>
              </a:rPr>
              <a:t>n</a:t>
            </a:r>
            <a:r>
              <a:rPr sz="1400" kern="1200" spc="-5" dirty="0">
                <a:latin typeface="Calibri"/>
                <a:cs typeface="Calibri"/>
              </a:rPr>
              <a:t>o</a:t>
            </a:r>
            <a:r>
              <a:rPr sz="1400" kern="1200" spc="5" dirty="0">
                <a:latin typeface="Calibri"/>
                <a:cs typeface="Calibri"/>
              </a:rPr>
              <a:t>w</a:t>
            </a:r>
            <a:r>
              <a:rPr sz="1400" kern="1200" dirty="0">
                <a:latin typeface="Calibri"/>
                <a:cs typeface="Calibri"/>
              </a:rPr>
              <a:t>le</a:t>
            </a:r>
            <a:r>
              <a:rPr sz="1400" kern="1200" spc="-10" dirty="0">
                <a:latin typeface="Calibri"/>
                <a:cs typeface="Calibri"/>
              </a:rPr>
              <a:t>d</a:t>
            </a:r>
            <a:r>
              <a:rPr sz="1400" kern="1200" spc="-15" dirty="0">
                <a:latin typeface="Calibri"/>
                <a:cs typeface="Calibri"/>
              </a:rPr>
              <a:t>g</a:t>
            </a:r>
            <a:r>
              <a:rPr sz="1400" kern="1200" dirty="0">
                <a:latin typeface="Calibri"/>
                <a:cs typeface="Calibri"/>
              </a:rPr>
              <a:t>e</a:t>
            </a:r>
          </a:p>
        </p:txBody>
      </p:sp>
      <p:sp>
        <p:nvSpPr>
          <p:cNvPr id="6" name="object 20"/>
          <p:cNvSpPr/>
          <p:nvPr/>
        </p:nvSpPr>
        <p:spPr>
          <a:xfrm flipH="1">
            <a:off x="1698326" y="2733442"/>
            <a:ext cx="2234993" cy="754825"/>
          </a:xfrm>
          <a:custGeom>
            <a:avLst/>
            <a:gdLst/>
            <a:ahLst/>
            <a:cxnLst/>
            <a:rect l="l" t="t" r="r" b="b"/>
            <a:pathLst>
              <a:path w="1815465" h="451485">
                <a:moveTo>
                  <a:pt x="1739900" y="0"/>
                </a:moveTo>
                <a:lnTo>
                  <a:pt x="69695" y="197"/>
                </a:lnTo>
                <a:lnTo>
                  <a:pt x="30519" y="14695"/>
                </a:lnTo>
                <a:lnTo>
                  <a:pt x="5410" y="47121"/>
                </a:lnTo>
                <a:lnTo>
                  <a:pt x="0" y="75183"/>
                </a:lnTo>
                <a:lnTo>
                  <a:pt x="197" y="381408"/>
                </a:lnTo>
                <a:lnTo>
                  <a:pt x="14695" y="420584"/>
                </a:lnTo>
                <a:lnTo>
                  <a:pt x="47121" y="445693"/>
                </a:lnTo>
                <a:lnTo>
                  <a:pt x="75183" y="451103"/>
                </a:lnTo>
                <a:lnTo>
                  <a:pt x="1745388" y="450906"/>
                </a:lnTo>
                <a:lnTo>
                  <a:pt x="1784564" y="436408"/>
                </a:lnTo>
                <a:lnTo>
                  <a:pt x="1809673" y="403982"/>
                </a:lnTo>
                <a:lnTo>
                  <a:pt x="1815083" y="375919"/>
                </a:lnTo>
                <a:lnTo>
                  <a:pt x="1814886" y="69695"/>
                </a:lnTo>
                <a:lnTo>
                  <a:pt x="1800388" y="30519"/>
                </a:lnTo>
                <a:lnTo>
                  <a:pt x="1767962" y="5410"/>
                </a:lnTo>
                <a:lnTo>
                  <a:pt x="1739900" y="0"/>
                </a:lnTo>
                <a:close/>
              </a:path>
            </a:pathLst>
          </a:custGeom>
          <a:solidFill>
            <a:srgbClr val="9BBA58"/>
          </a:solidFill>
        </p:spPr>
        <p:txBody>
          <a:bodyPr wrap="square" lIns="0" tIns="0" rIns="0" bIns="0" rtlCol="0"/>
          <a:lstStyle/>
          <a:p>
            <a:endParaRPr kern="1200"/>
          </a:p>
        </p:txBody>
      </p:sp>
      <p:sp>
        <p:nvSpPr>
          <p:cNvPr id="7" name="object 22"/>
          <p:cNvSpPr txBox="1"/>
          <p:nvPr/>
        </p:nvSpPr>
        <p:spPr>
          <a:xfrm flipH="1">
            <a:off x="1915391" y="2901751"/>
            <a:ext cx="2204004" cy="430887"/>
          </a:xfrm>
          <a:prstGeom prst="rect">
            <a:avLst/>
          </a:prstGeom>
        </p:spPr>
        <p:txBody>
          <a:bodyPr vert="horz" wrap="square" lIns="0" tIns="0" rIns="0" bIns="0" rtlCol="0">
            <a:spAutoFit/>
          </a:bodyPr>
          <a:lstStyle/>
          <a:p>
            <a:pPr marL="196850" marR="5080" indent="-184785">
              <a:lnSpc>
                <a:spcPct val="100000"/>
              </a:lnSpc>
            </a:pPr>
            <a:r>
              <a:rPr sz="1400" kern="1200" spc="-5" dirty="0">
                <a:latin typeface="Calibri"/>
                <a:cs typeface="Calibri"/>
              </a:rPr>
              <a:t>C</a:t>
            </a:r>
            <a:r>
              <a:rPr sz="1400" kern="1200" dirty="0">
                <a:latin typeface="Calibri"/>
                <a:cs typeface="Calibri"/>
              </a:rPr>
              <a:t>2:</a:t>
            </a:r>
            <a:r>
              <a:rPr sz="1400" kern="1200" spc="-5" dirty="0">
                <a:latin typeface="Calibri"/>
                <a:cs typeface="Calibri"/>
              </a:rPr>
              <a:t> Di</a:t>
            </a:r>
            <a:r>
              <a:rPr sz="1400" kern="1200" spc="-10" dirty="0">
                <a:latin typeface="Calibri"/>
                <a:cs typeface="Calibri"/>
              </a:rPr>
              <a:t>f</a:t>
            </a:r>
            <a:r>
              <a:rPr sz="1400" kern="1200" spc="-35" dirty="0">
                <a:latin typeface="Calibri"/>
                <a:cs typeface="Calibri"/>
              </a:rPr>
              <a:t>f</a:t>
            </a:r>
            <a:r>
              <a:rPr sz="1400" kern="1200" dirty="0">
                <a:latin typeface="Calibri"/>
                <a:cs typeface="Calibri"/>
              </a:rPr>
              <a:t>e</a:t>
            </a:r>
            <a:r>
              <a:rPr sz="1400" kern="1200" spc="-25" dirty="0">
                <a:latin typeface="Calibri"/>
                <a:cs typeface="Calibri"/>
              </a:rPr>
              <a:t>r</a:t>
            </a:r>
            <a:r>
              <a:rPr sz="1400" kern="1200" dirty="0">
                <a:latin typeface="Calibri"/>
                <a:cs typeface="Calibri"/>
              </a:rPr>
              <a:t>e</a:t>
            </a:r>
            <a:r>
              <a:rPr sz="1400" kern="1200" spc="-25" dirty="0">
                <a:latin typeface="Calibri"/>
                <a:cs typeface="Calibri"/>
              </a:rPr>
              <a:t>n</a:t>
            </a:r>
            <a:r>
              <a:rPr sz="1400" kern="1200" dirty="0">
                <a:latin typeface="Calibri"/>
                <a:cs typeface="Calibri"/>
              </a:rPr>
              <a:t>ti</a:t>
            </a:r>
            <a:r>
              <a:rPr sz="1400" kern="1200" spc="-15" dirty="0">
                <a:latin typeface="Calibri"/>
                <a:cs typeface="Calibri"/>
              </a:rPr>
              <a:t>a</a:t>
            </a:r>
            <a:r>
              <a:rPr sz="1400" kern="1200" dirty="0">
                <a:latin typeface="Calibri"/>
                <a:cs typeface="Calibri"/>
              </a:rPr>
              <a:t>tion in </a:t>
            </a:r>
            <a:r>
              <a:rPr sz="1400" kern="1200" spc="-10" dirty="0">
                <a:latin typeface="Calibri"/>
                <a:cs typeface="Calibri"/>
              </a:rPr>
              <a:t>Ins</a:t>
            </a:r>
            <a:r>
              <a:rPr sz="1400" kern="1200" dirty="0">
                <a:latin typeface="Calibri"/>
                <a:cs typeface="Calibri"/>
              </a:rPr>
              <a:t>tr</a:t>
            </a:r>
            <a:r>
              <a:rPr sz="1400" kern="1200" spc="-10" dirty="0">
                <a:latin typeface="Calibri"/>
                <a:cs typeface="Calibri"/>
              </a:rPr>
              <a:t>uc</a:t>
            </a:r>
            <a:r>
              <a:rPr sz="1400" kern="1200" dirty="0">
                <a:latin typeface="Calibri"/>
                <a:cs typeface="Calibri"/>
              </a:rPr>
              <a:t>tion</a:t>
            </a:r>
          </a:p>
        </p:txBody>
      </p:sp>
      <p:sp>
        <p:nvSpPr>
          <p:cNvPr id="8" name="object 25"/>
          <p:cNvSpPr txBox="1"/>
          <p:nvPr/>
        </p:nvSpPr>
        <p:spPr>
          <a:xfrm flipH="1">
            <a:off x="2673594" y="3906135"/>
            <a:ext cx="2519452" cy="430887"/>
          </a:xfrm>
          <a:prstGeom prst="rect">
            <a:avLst/>
          </a:prstGeom>
        </p:spPr>
        <p:txBody>
          <a:bodyPr vert="horz" wrap="square" lIns="0" tIns="0" rIns="0" bIns="0" rtlCol="0">
            <a:spAutoFit/>
          </a:bodyPr>
          <a:lstStyle/>
          <a:p>
            <a:pPr marL="306705" marR="5080" indent="-294640">
              <a:lnSpc>
                <a:spcPct val="100000"/>
              </a:lnSpc>
            </a:pPr>
            <a:r>
              <a:rPr sz="1400" kern="1200" spc="-5" dirty="0">
                <a:latin typeface="Calibri"/>
                <a:cs typeface="Calibri"/>
              </a:rPr>
              <a:t>C3</a:t>
            </a:r>
            <a:r>
              <a:rPr sz="1400" kern="1200" dirty="0">
                <a:latin typeface="Calibri"/>
                <a:cs typeface="Calibri"/>
              </a:rPr>
              <a:t>:</a:t>
            </a:r>
            <a:r>
              <a:rPr sz="1400" kern="1200" spc="5" dirty="0">
                <a:latin typeface="Calibri"/>
                <a:cs typeface="Calibri"/>
              </a:rPr>
              <a:t> </a:t>
            </a:r>
            <a:r>
              <a:rPr sz="1400" kern="1200" spc="-120" dirty="0">
                <a:latin typeface="Calibri"/>
                <a:cs typeface="Calibri"/>
              </a:rPr>
              <a:t>T</a:t>
            </a:r>
            <a:r>
              <a:rPr sz="1400" kern="1200" dirty="0">
                <a:latin typeface="Calibri"/>
                <a:cs typeface="Calibri"/>
              </a:rPr>
              <a:t>ea</a:t>
            </a:r>
            <a:r>
              <a:rPr sz="1400" kern="1200" spc="-15" dirty="0">
                <a:latin typeface="Calibri"/>
                <a:cs typeface="Calibri"/>
              </a:rPr>
              <a:t>c</a:t>
            </a:r>
            <a:r>
              <a:rPr sz="1400" kern="1200" spc="-10" dirty="0">
                <a:latin typeface="Calibri"/>
                <a:cs typeface="Calibri"/>
              </a:rPr>
              <a:t>h</a:t>
            </a:r>
            <a:r>
              <a:rPr sz="1400" kern="1200" dirty="0">
                <a:latin typeface="Calibri"/>
                <a:cs typeface="Calibri"/>
              </a:rPr>
              <a:t>ing</a:t>
            </a:r>
            <a:r>
              <a:rPr sz="1400" kern="1200" spc="10" dirty="0">
                <a:latin typeface="Calibri"/>
                <a:cs typeface="Calibri"/>
              </a:rPr>
              <a:t> </a:t>
            </a:r>
            <a:r>
              <a:rPr sz="1400" kern="1200" spc="-5" dirty="0">
                <a:latin typeface="Calibri"/>
                <a:cs typeface="Calibri"/>
              </a:rPr>
              <a:t>P</a:t>
            </a:r>
            <a:r>
              <a:rPr sz="1400" kern="1200" spc="-25" dirty="0">
                <a:latin typeface="Calibri"/>
                <a:cs typeface="Calibri"/>
              </a:rPr>
              <a:t>r</a:t>
            </a:r>
            <a:r>
              <a:rPr sz="1400" kern="1200" dirty="0">
                <a:latin typeface="Calibri"/>
                <a:cs typeface="Calibri"/>
              </a:rPr>
              <a:t>a</a:t>
            </a:r>
            <a:r>
              <a:rPr sz="1400" kern="1200" spc="-10" dirty="0">
                <a:latin typeface="Calibri"/>
                <a:cs typeface="Calibri"/>
              </a:rPr>
              <a:t>c</a:t>
            </a:r>
            <a:r>
              <a:rPr sz="1400" kern="1200" dirty="0">
                <a:latin typeface="Calibri"/>
                <a:cs typeface="Calibri"/>
              </a:rPr>
              <a:t>ti</a:t>
            </a:r>
            <a:r>
              <a:rPr sz="1400" kern="1200" spc="-10" dirty="0">
                <a:latin typeface="Calibri"/>
                <a:cs typeface="Calibri"/>
              </a:rPr>
              <a:t>c</a:t>
            </a:r>
            <a:r>
              <a:rPr sz="1400" kern="1200" dirty="0">
                <a:latin typeface="Calibri"/>
                <a:cs typeface="Calibri"/>
              </a:rPr>
              <a:t>e a</a:t>
            </a:r>
            <a:r>
              <a:rPr sz="1400" kern="1200" spc="-10" dirty="0">
                <a:latin typeface="Calibri"/>
                <a:cs typeface="Calibri"/>
              </a:rPr>
              <a:t>n</a:t>
            </a:r>
            <a:r>
              <a:rPr sz="1400" kern="1200" dirty="0">
                <a:latin typeface="Calibri"/>
                <a:cs typeface="Calibri"/>
              </a:rPr>
              <a:t>d </a:t>
            </a:r>
            <a:r>
              <a:rPr sz="1400" kern="1200" spc="-5" dirty="0">
                <a:latin typeface="Calibri"/>
                <a:cs typeface="Calibri"/>
              </a:rPr>
              <a:t>Le</a:t>
            </a:r>
            <a:r>
              <a:rPr sz="1400" kern="1200" dirty="0">
                <a:latin typeface="Calibri"/>
                <a:cs typeface="Calibri"/>
              </a:rPr>
              <a:t>arni</a:t>
            </a:r>
            <a:r>
              <a:rPr sz="1400" kern="1200" spc="-10" dirty="0">
                <a:latin typeface="Calibri"/>
                <a:cs typeface="Calibri"/>
              </a:rPr>
              <a:t>n</a:t>
            </a:r>
            <a:r>
              <a:rPr sz="1400" kern="1200" dirty="0">
                <a:latin typeface="Calibri"/>
                <a:cs typeface="Calibri"/>
              </a:rPr>
              <a:t>g </a:t>
            </a:r>
            <a:r>
              <a:rPr sz="1400" kern="1200" spc="-5" dirty="0">
                <a:latin typeface="Calibri"/>
                <a:cs typeface="Calibri"/>
              </a:rPr>
              <a:t>E</a:t>
            </a:r>
            <a:r>
              <a:rPr sz="1400" kern="1200" spc="-35" dirty="0">
                <a:latin typeface="Calibri"/>
                <a:cs typeface="Calibri"/>
              </a:rPr>
              <a:t>n</a:t>
            </a:r>
            <a:r>
              <a:rPr sz="1400" kern="1200" dirty="0">
                <a:latin typeface="Calibri"/>
                <a:cs typeface="Calibri"/>
              </a:rPr>
              <a:t>vi</a:t>
            </a:r>
            <a:r>
              <a:rPr sz="1400" kern="1200" spc="-20" dirty="0">
                <a:latin typeface="Calibri"/>
                <a:cs typeface="Calibri"/>
              </a:rPr>
              <a:t>r</a:t>
            </a:r>
            <a:r>
              <a:rPr sz="1400" kern="1200" spc="-5" dirty="0">
                <a:latin typeface="Calibri"/>
                <a:cs typeface="Calibri"/>
              </a:rPr>
              <a:t>on</a:t>
            </a:r>
            <a:r>
              <a:rPr sz="1400" kern="1200" spc="-10" dirty="0">
                <a:latin typeface="Calibri"/>
                <a:cs typeface="Calibri"/>
              </a:rPr>
              <a:t>m</a:t>
            </a:r>
            <a:r>
              <a:rPr sz="1400" kern="1200" dirty="0">
                <a:latin typeface="Calibri"/>
                <a:cs typeface="Calibri"/>
              </a:rPr>
              <a:t>e</a:t>
            </a:r>
            <a:r>
              <a:rPr sz="1400" kern="1200" spc="-25" dirty="0">
                <a:latin typeface="Calibri"/>
                <a:cs typeface="Calibri"/>
              </a:rPr>
              <a:t>n</a:t>
            </a:r>
            <a:r>
              <a:rPr sz="1400" kern="1200" dirty="0">
                <a:latin typeface="Calibri"/>
                <a:cs typeface="Calibri"/>
              </a:rPr>
              <a:t>t</a:t>
            </a:r>
          </a:p>
        </p:txBody>
      </p:sp>
      <p:sp>
        <p:nvSpPr>
          <p:cNvPr id="10" name="object 28"/>
          <p:cNvSpPr txBox="1"/>
          <p:nvPr/>
        </p:nvSpPr>
        <p:spPr>
          <a:xfrm flipH="1">
            <a:off x="3742901" y="5074307"/>
            <a:ext cx="2471631" cy="430887"/>
          </a:xfrm>
          <a:prstGeom prst="rect">
            <a:avLst/>
          </a:prstGeom>
        </p:spPr>
        <p:txBody>
          <a:bodyPr vert="horz" wrap="square" lIns="0" tIns="0" rIns="0" bIns="0" rtlCol="0">
            <a:spAutoFit/>
          </a:bodyPr>
          <a:lstStyle/>
          <a:p>
            <a:pPr marL="12700" marR="5080" algn="ctr">
              <a:lnSpc>
                <a:spcPct val="100000"/>
              </a:lnSpc>
            </a:pPr>
            <a:r>
              <a:rPr sz="1400" kern="1200" spc="-5" dirty="0">
                <a:latin typeface="Calibri"/>
                <a:cs typeface="Calibri"/>
              </a:rPr>
              <a:t>C</a:t>
            </a:r>
            <a:r>
              <a:rPr sz="1400" kern="1200" dirty="0">
                <a:latin typeface="Calibri"/>
                <a:cs typeface="Calibri"/>
              </a:rPr>
              <a:t>4:</a:t>
            </a:r>
            <a:r>
              <a:rPr sz="1400" kern="1200" spc="-5" dirty="0">
                <a:latin typeface="Calibri"/>
                <a:cs typeface="Calibri"/>
              </a:rPr>
              <a:t> </a:t>
            </a:r>
            <a:r>
              <a:rPr sz="1400" kern="1200" spc="-50" dirty="0">
                <a:latin typeface="Calibri"/>
                <a:cs typeface="Calibri"/>
              </a:rPr>
              <a:t>E</a:t>
            </a:r>
            <a:r>
              <a:rPr sz="1400" kern="1200" spc="-10" dirty="0">
                <a:latin typeface="Calibri"/>
                <a:cs typeface="Calibri"/>
              </a:rPr>
              <a:t>f</a:t>
            </a:r>
            <a:r>
              <a:rPr sz="1400" kern="1200" spc="-35" dirty="0">
                <a:latin typeface="Calibri"/>
                <a:cs typeface="Calibri"/>
              </a:rPr>
              <a:t>f</a:t>
            </a:r>
            <a:r>
              <a:rPr sz="1400" kern="1200" dirty="0">
                <a:latin typeface="Calibri"/>
                <a:cs typeface="Calibri"/>
              </a:rPr>
              <a:t>e</a:t>
            </a:r>
            <a:r>
              <a:rPr sz="1400" kern="1200" spc="-10" dirty="0">
                <a:latin typeface="Calibri"/>
                <a:cs typeface="Calibri"/>
              </a:rPr>
              <a:t>c</a:t>
            </a:r>
            <a:r>
              <a:rPr sz="1400" kern="1200" dirty="0">
                <a:latin typeface="Calibri"/>
                <a:cs typeface="Calibri"/>
              </a:rPr>
              <a:t>ti</a:t>
            </a:r>
            <a:r>
              <a:rPr sz="1400" kern="1200" spc="-10" dirty="0">
                <a:latin typeface="Calibri"/>
                <a:cs typeface="Calibri"/>
              </a:rPr>
              <a:t>v</a:t>
            </a:r>
            <a:r>
              <a:rPr sz="1400" kern="1200" dirty="0">
                <a:latin typeface="Calibri"/>
                <a:cs typeface="Calibri"/>
              </a:rPr>
              <a:t>e and </a:t>
            </a:r>
            <a:r>
              <a:rPr sz="1400" kern="1200" spc="-20" dirty="0">
                <a:latin typeface="Calibri"/>
                <a:cs typeface="Calibri"/>
              </a:rPr>
              <a:t>R</a:t>
            </a:r>
            <a:r>
              <a:rPr sz="1400" kern="1200" spc="-15" dirty="0">
                <a:latin typeface="Calibri"/>
                <a:cs typeface="Calibri"/>
              </a:rPr>
              <a:t>e</a:t>
            </a:r>
            <a:r>
              <a:rPr sz="1400" kern="1200" spc="-5" dirty="0">
                <a:latin typeface="Calibri"/>
                <a:cs typeface="Calibri"/>
              </a:rPr>
              <a:t>f</a:t>
            </a:r>
            <a:r>
              <a:rPr sz="1400" kern="1200" dirty="0">
                <a:latin typeface="Calibri"/>
                <a:cs typeface="Calibri"/>
              </a:rPr>
              <a:t>le</a:t>
            </a:r>
            <a:r>
              <a:rPr sz="1400" kern="1200" spc="-10" dirty="0">
                <a:latin typeface="Calibri"/>
                <a:cs typeface="Calibri"/>
              </a:rPr>
              <a:t>c</a:t>
            </a:r>
            <a:r>
              <a:rPr sz="1400" kern="1200" dirty="0">
                <a:latin typeface="Calibri"/>
                <a:cs typeface="Calibri"/>
              </a:rPr>
              <a:t>ti</a:t>
            </a:r>
            <a:r>
              <a:rPr sz="1400" kern="1200" spc="-10" dirty="0">
                <a:latin typeface="Calibri"/>
                <a:cs typeface="Calibri"/>
              </a:rPr>
              <a:t>v</a:t>
            </a:r>
            <a:r>
              <a:rPr sz="1400" kern="1200" dirty="0">
                <a:latin typeface="Calibri"/>
                <a:cs typeface="Calibri"/>
              </a:rPr>
              <a:t>e </a:t>
            </a:r>
            <a:r>
              <a:rPr sz="1400" kern="1200" spc="-5" dirty="0">
                <a:latin typeface="Calibri"/>
                <a:cs typeface="Calibri"/>
              </a:rPr>
              <a:t>P</a:t>
            </a:r>
            <a:r>
              <a:rPr sz="1400" kern="1200" spc="-25" dirty="0">
                <a:latin typeface="Calibri"/>
                <a:cs typeface="Calibri"/>
              </a:rPr>
              <a:t>r</a:t>
            </a:r>
            <a:r>
              <a:rPr sz="1400" kern="1200" dirty="0">
                <a:latin typeface="Calibri"/>
                <a:cs typeface="Calibri"/>
              </a:rPr>
              <a:t>a</a:t>
            </a:r>
            <a:r>
              <a:rPr sz="1400" kern="1200" spc="-10" dirty="0">
                <a:latin typeface="Calibri"/>
                <a:cs typeface="Calibri"/>
              </a:rPr>
              <a:t>c</a:t>
            </a:r>
            <a:r>
              <a:rPr sz="1400" kern="1200" dirty="0">
                <a:latin typeface="Calibri"/>
                <a:cs typeface="Calibri"/>
              </a:rPr>
              <a:t>tition</a:t>
            </a:r>
            <a:r>
              <a:rPr sz="1400" kern="1200" spc="-10" dirty="0">
                <a:latin typeface="Calibri"/>
                <a:cs typeface="Calibri"/>
              </a:rPr>
              <a:t>e</a:t>
            </a:r>
            <a:r>
              <a:rPr sz="1400" kern="1200" dirty="0">
                <a:latin typeface="Calibri"/>
                <a:cs typeface="Calibri"/>
              </a:rPr>
              <a:t>r</a:t>
            </a:r>
          </a:p>
        </p:txBody>
      </p:sp>
      <p:sp>
        <p:nvSpPr>
          <p:cNvPr id="12" name="TextBox 11"/>
          <p:cNvSpPr txBox="1"/>
          <p:nvPr/>
        </p:nvSpPr>
        <p:spPr>
          <a:xfrm>
            <a:off x="5452533" y="1591733"/>
            <a:ext cx="3383492" cy="1569660"/>
          </a:xfrm>
          <a:prstGeom prst="rect">
            <a:avLst/>
          </a:prstGeom>
          <a:noFill/>
        </p:spPr>
        <p:txBody>
          <a:bodyPr wrap="square" rtlCol="0">
            <a:spAutoFit/>
          </a:bodyPr>
          <a:lstStyle/>
          <a:p>
            <a:r>
              <a:rPr lang="en-US" sz="3200" dirty="0" smtClean="0">
                <a:solidFill>
                  <a:srgbClr val="C70000"/>
                </a:solidFill>
              </a:rPr>
              <a:t>You do </a:t>
            </a:r>
            <a:r>
              <a:rPr lang="en-US" sz="3200" b="1" dirty="0" smtClean="0">
                <a:solidFill>
                  <a:srgbClr val="162B48"/>
                </a:solidFill>
              </a:rPr>
              <a:t>NOT</a:t>
            </a:r>
            <a:r>
              <a:rPr lang="en-US" sz="3200" dirty="0" smtClean="0">
                <a:solidFill>
                  <a:srgbClr val="C70000"/>
                </a:solidFill>
              </a:rPr>
              <a:t> have to go in order of     1, 2, 3, 4</a:t>
            </a:r>
            <a:endParaRPr lang="en-US" sz="3200" dirty="0">
              <a:solidFill>
                <a:srgbClr val="C70000"/>
              </a:solidFill>
            </a:endParaRPr>
          </a:p>
        </p:txBody>
      </p:sp>
    </p:spTree>
    <p:extLst>
      <p:ext uri="{BB962C8B-B14F-4D97-AF65-F5344CB8AC3E}">
        <p14:creationId xmlns:p14="http://schemas.microsoft.com/office/powerpoint/2010/main" val="4206145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1065063"/>
            <a:ext cx="8741460" cy="492443"/>
          </a:xfrm>
        </p:spPr>
        <p:txBody>
          <a:bodyPr>
            <a:normAutofit fontScale="90000"/>
          </a:bodyPr>
          <a:lstStyle/>
          <a:p>
            <a:r>
              <a:rPr lang="en-US" dirty="0" smtClean="0"/>
              <a:t>Completing National Board </a:t>
            </a:r>
            <a:r>
              <a:rPr lang="en-US" dirty="0"/>
              <a:t/>
            </a:r>
            <a:br>
              <a:rPr lang="en-US" dirty="0"/>
            </a:br>
            <a:r>
              <a:rPr lang="en-US" dirty="0" smtClean="0"/>
              <a:t>1 to 5 years</a:t>
            </a:r>
            <a:endParaRPr lang="en-US" dirty="0"/>
          </a:p>
        </p:txBody>
      </p:sp>
      <p:sp>
        <p:nvSpPr>
          <p:cNvPr id="3" name="Text Placeholder 2"/>
          <p:cNvSpPr>
            <a:spLocks noGrp="1"/>
          </p:cNvSpPr>
          <p:nvPr>
            <p:ph idx="1"/>
          </p:nvPr>
        </p:nvSpPr>
        <p:spPr>
          <a:xfrm>
            <a:off x="887069" y="2670981"/>
            <a:ext cx="7369860" cy="3077766"/>
          </a:xfrm>
        </p:spPr>
        <p:txBody>
          <a:bodyPr>
            <a:normAutofit lnSpcReduction="10000"/>
          </a:bodyPr>
          <a:lstStyle/>
          <a:p>
            <a:pPr marL="342900" indent="-342900">
              <a:buFont typeface="Arial"/>
              <a:buChar char="•"/>
            </a:pPr>
            <a:r>
              <a:rPr lang="en-US" sz="2000" dirty="0" smtClean="0"/>
              <a:t>You </a:t>
            </a:r>
            <a:r>
              <a:rPr lang="en-US" sz="2000" dirty="0"/>
              <a:t>must attempt each of the four components within the first three years of your candidacy. </a:t>
            </a:r>
            <a:endParaRPr lang="en-US" sz="2000" dirty="0" smtClean="0"/>
          </a:p>
          <a:p>
            <a:endParaRPr lang="en-US" sz="2000" dirty="0"/>
          </a:p>
          <a:p>
            <a:pPr marL="342900" indent="-342900">
              <a:buFont typeface="Arial"/>
              <a:buChar char="•"/>
            </a:pPr>
            <a:r>
              <a:rPr lang="en-US" sz="2000" dirty="0"/>
              <a:t> You have up to two retake attempts for each component and you can retake at </a:t>
            </a:r>
            <a:r>
              <a:rPr lang="en-US" sz="2000" b="1" u="sng" dirty="0">
                <a:solidFill>
                  <a:srgbClr val="FF0000"/>
                </a:solidFill>
              </a:rPr>
              <a:t>any ti</a:t>
            </a:r>
            <a:r>
              <a:rPr lang="en-US" sz="2000" b="1" dirty="0">
                <a:solidFill>
                  <a:srgbClr val="FF0000"/>
                </a:solidFill>
              </a:rPr>
              <a:t>me </a:t>
            </a:r>
            <a:r>
              <a:rPr lang="en-US" sz="2000" dirty="0"/>
              <a:t>during the five-year window; retake years do not have to be concurrent or consecutive. </a:t>
            </a:r>
            <a:endParaRPr lang="en-US" sz="2000" dirty="0" smtClean="0"/>
          </a:p>
          <a:p>
            <a:endParaRPr lang="en-US" sz="2000" dirty="0"/>
          </a:p>
          <a:p>
            <a:pPr marL="342900" indent="-342900">
              <a:buFont typeface="Arial"/>
              <a:buChar char="•"/>
            </a:pPr>
            <a:r>
              <a:rPr lang="en-US" sz="2000" dirty="0" smtClean="0"/>
              <a:t>The </a:t>
            </a:r>
            <a:r>
              <a:rPr lang="en-US" sz="2000" dirty="0"/>
              <a:t>highest score received for an individual component will always be used for total score calculation. </a:t>
            </a:r>
          </a:p>
          <a:p>
            <a:endParaRPr lang="en-US" sz="2000" dirty="0"/>
          </a:p>
        </p:txBody>
      </p:sp>
    </p:spTree>
    <p:extLst>
      <p:ext uri="{BB962C8B-B14F-4D97-AF65-F5344CB8AC3E}">
        <p14:creationId xmlns:p14="http://schemas.microsoft.com/office/powerpoint/2010/main" val="4036921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I start?</a:t>
            </a:r>
            <a:endParaRPr lang="en-US" dirty="0"/>
          </a:p>
        </p:txBody>
      </p:sp>
      <p:sp>
        <p:nvSpPr>
          <p:cNvPr id="3" name="Content Placeholder 2"/>
          <p:cNvSpPr>
            <a:spLocks noGrp="1"/>
          </p:cNvSpPr>
          <p:nvPr>
            <p:ph idx="1"/>
          </p:nvPr>
        </p:nvSpPr>
        <p:spPr/>
        <p:txBody>
          <a:bodyPr/>
          <a:lstStyle/>
          <a:p>
            <a:r>
              <a:rPr lang="en-US" dirty="0" smtClean="0"/>
              <a:t>Choose your certificate area (There are 25 available) </a:t>
            </a:r>
          </a:p>
          <a:p>
            <a:r>
              <a:rPr lang="en-US" dirty="0" smtClean="0"/>
              <a:t>Your choice is not based on your areas of certification but who your students are and the content that you currently teach</a:t>
            </a:r>
          </a:p>
          <a:p>
            <a:r>
              <a:rPr lang="en-US" dirty="0" smtClean="0"/>
              <a:t>Notice the </a:t>
            </a:r>
            <a:r>
              <a:rPr lang="en-US" b="1" dirty="0" smtClean="0"/>
              <a:t>Student Age Range </a:t>
            </a:r>
            <a:r>
              <a:rPr lang="en-US" dirty="0" smtClean="0"/>
              <a:t>on the next slide</a:t>
            </a:r>
          </a:p>
          <a:p>
            <a:endParaRPr lang="en-US" dirty="0"/>
          </a:p>
        </p:txBody>
      </p:sp>
    </p:spTree>
    <p:extLst>
      <p:ext uri="{BB962C8B-B14F-4D97-AF65-F5344CB8AC3E}">
        <p14:creationId xmlns:p14="http://schemas.microsoft.com/office/powerpoint/2010/main" val="2593057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537" y="3237985"/>
            <a:ext cx="8229600" cy="1143000"/>
          </a:xfrm>
        </p:spPr>
        <p:txBody>
          <a:bodyPr>
            <a:normAutofit fontScale="90000"/>
          </a:bodyPr>
          <a:lstStyle/>
          <a:p>
            <a:pPr algn="ctr"/>
            <a:r>
              <a:rPr lang="en-US" sz="4000" b="1" dirty="0" smtClean="0">
                <a:solidFill>
                  <a:srgbClr val="FF0000"/>
                </a:solidFill>
              </a:rPr>
              <a:t>25 Certificate Areas</a:t>
            </a:r>
            <a:br>
              <a:rPr lang="en-US" sz="4000" b="1" dirty="0" smtClean="0">
                <a:solidFill>
                  <a:srgbClr val="FF0000"/>
                </a:solidFill>
              </a:rPr>
            </a:br>
            <a:r>
              <a:rPr lang="en-US" dirty="0" smtClean="0"/>
              <a:t/>
            </a:r>
            <a:br>
              <a:rPr lang="en-US" dirty="0" smtClean="0"/>
            </a:br>
            <a:r>
              <a:rPr lang="en-US" dirty="0" smtClean="0"/>
              <a:t>Elementary</a:t>
            </a:r>
            <a:br>
              <a:rPr lang="en-US" dirty="0" smtClean="0"/>
            </a:br>
            <a:r>
              <a:rPr lang="en-US" dirty="0" smtClean="0"/>
              <a:t/>
            </a:r>
            <a:br>
              <a:rPr lang="en-US" dirty="0" smtClean="0"/>
            </a:br>
            <a:r>
              <a:rPr lang="en-US" dirty="0" smtClean="0"/>
              <a:t>Middle</a:t>
            </a:r>
            <a:br>
              <a:rPr lang="en-US" dirty="0" smtClean="0"/>
            </a:br>
            <a:r>
              <a:rPr lang="en-US" dirty="0" smtClean="0"/>
              <a:t/>
            </a:r>
            <a:br>
              <a:rPr lang="en-US" dirty="0" smtClean="0"/>
            </a:br>
            <a:r>
              <a:rPr lang="en-US" dirty="0" smtClean="0"/>
              <a:t>High School</a:t>
            </a:r>
            <a:br>
              <a:rPr lang="en-US" dirty="0" smtClean="0"/>
            </a:br>
            <a:r>
              <a:rPr lang="en-US" dirty="0" smtClean="0"/>
              <a:t/>
            </a:r>
            <a:br>
              <a:rPr lang="en-US" dirty="0" smtClean="0"/>
            </a:br>
            <a:r>
              <a:rPr lang="en-US" dirty="0" smtClean="0">
                <a:solidFill>
                  <a:srgbClr val="FF0000"/>
                </a:solidFill>
              </a:rPr>
              <a:t>Specific Developmental Ages</a:t>
            </a:r>
            <a:r>
              <a:rPr lang="en-US" dirty="0" smtClean="0"/>
              <a:t/>
            </a:r>
            <a:br>
              <a:rPr lang="en-US" dirty="0" smtClean="0"/>
            </a:br>
            <a:r>
              <a:rPr lang="en-US" dirty="0" smtClean="0"/>
              <a:t/>
            </a:r>
            <a:br>
              <a:rPr lang="en-US" dirty="0" smtClean="0"/>
            </a:br>
            <a:endParaRPr lang="en-US" dirty="0"/>
          </a:p>
        </p:txBody>
      </p:sp>
      <p:sp>
        <p:nvSpPr>
          <p:cNvPr id="3" name="10-Point Star 2"/>
          <p:cNvSpPr/>
          <p:nvPr/>
        </p:nvSpPr>
        <p:spPr>
          <a:xfrm>
            <a:off x="751194" y="1484745"/>
            <a:ext cx="2302902" cy="2345479"/>
          </a:xfrm>
          <a:prstGeom prst="star1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 name="TextBox 3"/>
          <p:cNvSpPr txBox="1"/>
          <p:nvPr/>
        </p:nvSpPr>
        <p:spPr>
          <a:xfrm>
            <a:off x="965821" y="2225213"/>
            <a:ext cx="1734901" cy="923330"/>
          </a:xfrm>
          <a:prstGeom prst="rect">
            <a:avLst/>
          </a:prstGeom>
          <a:noFill/>
        </p:spPr>
        <p:txBody>
          <a:bodyPr wrap="square" rtlCol="0">
            <a:spAutoFit/>
          </a:bodyPr>
          <a:lstStyle/>
          <a:p>
            <a:pPr algn="ctr"/>
            <a:r>
              <a:rPr lang="en-US" dirty="0" smtClean="0"/>
              <a:t>A VERY Important </a:t>
            </a:r>
          </a:p>
          <a:p>
            <a:pPr algn="ctr"/>
            <a:r>
              <a:rPr lang="en-US" dirty="0" smtClean="0"/>
              <a:t>Decision</a:t>
            </a:r>
            <a:endParaRPr lang="en-US" dirty="0"/>
          </a:p>
        </p:txBody>
      </p:sp>
    </p:spTree>
    <p:extLst>
      <p:ext uri="{BB962C8B-B14F-4D97-AF65-F5344CB8AC3E}">
        <p14:creationId xmlns:p14="http://schemas.microsoft.com/office/powerpoint/2010/main" val="985849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6-04-27 at 11.06.5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Tree>
    <p:extLst>
      <p:ext uri="{BB962C8B-B14F-4D97-AF65-F5344CB8AC3E}">
        <p14:creationId xmlns:p14="http://schemas.microsoft.com/office/powerpoint/2010/main" val="2948216243"/>
      </p:ext>
    </p:extLst>
  </p:cSld>
  <p:clrMapOvr>
    <a:masterClrMapping/>
  </p:clrMapOvr>
  <p:transition xmlns:p14="http://schemas.microsoft.com/office/powerpoint/2010/mai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normAutofit fontScale="90000"/>
          </a:bodyPr>
          <a:lstStyle/>
          <a:p>
            <a:r>
              <a:rPr lang="en-US" dirty="0" smtClean="0"/>
              <a:t>The Components</a:t>
            </a:r>
            <a:endParaRPr lang="en-US" dirty="0"/>
          </a:p>
        </p:txBody>
      </p:sp>
      <p:sp>
        <p:nvSpPr>
          <p:cNvPr id="3" name="Text Placeholder 2"/>
          <p:cNvSpPr>
            <a:spLocks noGrp="1"/>
          </p:cNvSpPr>
          <p:nvPr>
            <p:ph idx="1"/>
          </p:nvPr>
        </p:nvSpPr>
        <p:spPr>
          <a:xfrm>
            <a:off x="887069" y="1696751"/>
            <a:ext cx="7369860" cy="4265960"/>
          </a:xfrm>
        </p:spPr>
        <p:txBody>
          <a:bodyPr>
            <a:normAutofit lnSpcReduction="10000"/>
          </a:bodyPr>
          <a:lstStyle/>
          <a:p>
            <a:pPr marL="342900" indent="-342900">
              <a:buFont typeface="Arial"/>
              <a:buChar char="•"/>
            </a:pPr>
            <a:r>
              <a:rPr lang="en-US" dirty="0" smtClean="0"/>
              <a:t>There are four</a:t>
            </a:r>
          </a:p>
          <a:p>
            <a:pPr marL="342900" indent="-342900">
              <a:buFont typeface="Arial"/>
              <a:buChar char="•"/>
            </a:pPr>
            <a:r>
              <a:rPr lang="en-US" dirty="0" smtClean="0"/>
              <a:t>Three portfolio entries               (Components 2, 3, and 4)</a:t>
            </a:r>
          </a:p>
          <a:p>
            <a:pPr marL="342900" indent="-342900">
              <a:buFont typeface="Arial"/>
              <a:buChar char="•"/>
            </a:pPr>
            <a:r>
              <a:rPr lang="en-US" dirty="0" smtClean="0"/>
              <a:t>One assessment (Component 1)</a:t>
            </a:r>
          </a:p>
          <a:p>
            <a:pPr marL="342900" indent="-342900">
              <a:buFont typeface="Arial"/>
              <a:buChar char="•"/>
            </a:pPr>
            <a:r>
              <a:rPr lang="en-US" dirty="0" smtClean="0"/>
              <a:t>Each Component requires the integration of identified standards. </a:t>
            </a:r>
          </a:p>
          <a:p>
            <a:pPr marL="342900" indent="-342900">
              <a:buFont typeface="Arial"/>
              <a:buChar char="•"/>
            </a:pPr>
            <a:r>
              <a:rPr lang="en-US" dirty="0" smtClean="0"/>
              <a:t>No single Component requires the integration of all the certificate standards</a:t>
            </a:r>
            <a:endParaRPr lang="en-US" dirty="0"/>
          </a:p>
        </p:txBody>
      </p:sp>
    </p:spTree>
    <p:extLst>
      <p:ext uri="{BB962C8B-B14F-4D97-AF65-F5344CB8AC3E}">
        <p14:creationId xmlns:p14="http://schemas.microsoft.com/office/powerpoint/2010/main" val="2780144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Objectives</a:t>
            </a:r>
            <a:endParaRPr lang="en-US" dirty="0"/>
          </a:p>
        </p:txBody>
      </p:sp>
      <p:sp>
        <p:nvSpPr>
          <p:cNvPr id="3" name="Content Placeholder 2"/>
          <p:cNvSpPr>
            <a:spLocks noGrp="1"/>
          </p:cNvSpPr>
          <p:nvPr>
            <p:ph idx="1"/>
          </p:nvPr>
        </p:nvSpPr>
        <p:spPr/>
        <p:txBody>
          <a:bodyPr/>
          <a:lstStyle/>
          <a:p>
            <a:r>
              <a:rPr lang="en-US" dirty="0" smtClean="0"/>
              <a:t>Answer your questions about the National Board process</a:t>
            </a:r>
          </a:p>
          <a:p>
            <a:r>
              <a:rPr lang="en-US" dirty="0" smtClean="0"/>
              <a:t>Explain how to register for National Boards</a:t>
            </a:r>
          </a:p>
          <a:p>
            <a:r>
              <a:rPr lang="en-US" dirty="0" smtClean="0"/>
              <a:t>Explain how the World Class Teaching Program, WCTP, at the University of Mississippi can help you achieve certification</a:t>
            </a:r>
          </a:p>
          <a:p>
            <a:r>
              <a:rPr lang="en-US" dirty="0" smtClean="0"/>
              <a:t>Explain how to register for candidate support with the WCTP</a:t>
            </a:r>
            <a:endParaRPr lang="en-US" dirty="0"/>
          </a:p>
        </p:txBody>
      </p:sp>
    </p:spTree>
    <p:extLst>
      <p:ext uri="{BB962C8B-B14F-4D97-AF65-F5344CB8AC3E}">
        <p14:creationId xmlns:p14="http://schemas.microsoft.com/office/powerpoint/2010/main" val="3385300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normAutofit fontScale="90000"/>
          </a:bodyPr>
          <a:lstStyle/>
          <a:p>
            <a:r>
              <a:rPr lang="en-US" dirty="0" smtClean="0"/>
              <a:t>The Standards</a:t>
            </a:r>
            <a:endParaRPr lang="en-US" dirty="0"/>
          </a:p>
        </p:txBody>
      </p:sp>
      <p:sp>
        <p:nvSpPr>
          <p:cNvPr id="3" name="Text Placeholder 2"/>
          <p:cNvSpPr>
            <a:spLocks noGrp="1"/>
          </p:cNvSpPr>
          <p:nvPr>
            <p:ph idx="1"/>
          </p:nvPr>
        </p:nvSpPr>
        <p:spPr>
          <a:xfrm>
            <a:off x="887069" y="1696751"/>
            <a:ext cx="7369860" cy="3693319"/>
          </a:xfrm>
        </p:spPr>
        <p:txBody>
          <a:bodyPr>
            <a:normAutofit fontScale="77500" lnSpcReduction="20000"/>
          </a:bodyPr>
          <a:lstStyle/>
          <a:p>
            <a:pPr marL="342900" indent="-342900">
              <a:buFont typeface="Arial"/>
              <a:buChar char="•"/>
            </a:pPr>
            <a:r>
              <a:rPr lang="en-US" dirty="0" smtClean="0"/>
              <a:t>Each certificate has its own standards,                    typically 10 to 13</a:t>
            </a:r>
          </a:p>
          <a:p>
            <a:pPr marL="342900" indent="-342900">
              <a:buFont typeface="Arial"/>
              <a:buChar char="•"/>
            </a:pPr>
            <a:r>
              <a:rPr lang="en-US" dirty="0" smtClean="0"/>
              <a:t>National Board Candidates teach to their certificate’s standards and their state standards</a:t>
            </a:r>
          </a:p>
          <a:p>
            <a:pPr marL="342900" indent="-342900">
              <a:buFont typeface="Arial"/>
              <a:buChar char="•"/>
            </a:pPr>
            <a:r>
              <a:rPr lang="en-US" dirty="0" smtClean="0"/>
              <a:t>The standards are detailed descriptions (examples) of what accomplished teaching looks like</a:t>
            </a:r>
          </a:p>
          <a:p>
            <a:pPr marL="342900" indent="-342900">
              <a:buFont typeface="Arial"/>
              <a:buChar char="•"/>
            </a:pPr>
            <a:r>
              <a:rPr lang="en-US" dirty="0" smtClean="0"/>
              <a:t>Evidence = Standards</a:t>
            </a:r>
          </a:p>
          <a:p>
            <a:pPr marL="342900" indent="-342900">
              <a:buFont typeface="Arial"/>
              <a:buChar char="•"/>
            </a:pPr>
            <a:r>
              <a:rPr lang="en-US" dirty="0" smtClean="0"/>
              <a:t>All the rubrics align with the standards identified in that component</a:t>
            </a:r>
          </a:p>
          <a:p>
            <a:pPr marL="342900" indent="-342900">
              <a:buFont typeface="Arial"/>
              <a:buChar char="•"/>
            </a:pPr>
            <a:r>
              <a:rPr lang="en-US" dirty="0" smtClean="0"/>
              <a:t>ARE VERY IMPORTANT!!</a:t>
            </a:r>
            <a:endParaRPr lang="en-US" dirty="0"/>
          </a:p>
        </p:txBody>
      </p:sp>
    </p:spTree>
    <p:extLst>
      <p:ext uri="{BB962C8B-B14F-4D97-AF65-F5344CB8AC3E}">
        <p14:creationId xmlns:p14="http://schemas.microsoft.com/office/powerpoint/2010/main" val="499414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795016" y="2950464"/>
            <a:ext cx="3582924" cy="62331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011167" y="1423416"/>
            <a:ext cx="1150619" cy="338327"/>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4011167" y="2680716"/>
            <a:ext cx="1150619" cy="338327"/>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3075432" y="1578863"/>
            <a:ext cx="3022092" cy="1403603"/>
          </a:xfrm>
          <a:prstGeom prst="rect">
            <a:avLst/>
          </a:prstGeom>
          <a:blipFill>
            <a:blip r:embed="rId6" cstate="print"/>
            <a:stretch>
              <a:fillRect/>
            </a:stretch>
          </a:blipFill>
        </p:spPr>
        <p:txBody>
          <a:bodyPr wrap="square" lIns="0" tIns="0" rIns="0" bIns="0" rtlCol="0"/>
          <a:lstStyle/>
          <a:p>
            <a:endParaRPr/>
          </a:p>
        </p:txBody>
      </p:sp>
      <p:sp>
        <p:nvSpPr>
          <p:cNvPr id="7" name="object 7"/>
          <p:cNvSpPr txBox="1"/>
          <p:nvPr/>
        </p:nvSpPr>
        <p:spPr>
          <a:xfrm>
            <a:off x="3562603" y="1793748"/>
            <a:ext cx="2049145" cy="879475"/>
          </a:xfrm>
          <a:prstGeom prst="rect">
            <a:avLst/>
          </a:prstGeom>
        </p:spPr>
        <p:txBody>
          <a:bodyPr vert="horz" wrap="square" lIns="0" tIns="0" rIns="0" bIns="0" rtlCol="0">
            <a:spAutoFit/>
          </a:bodyPr>
          <a:lstStyle/>
          <a:p>
            <a:pPr algn="ctr">
              <a:lnSpc>
                <a:spcPts val="3679"/>
              </a:lnSpc>
            </a:pPr>
            <a:r>
              <a:rPr sz="3200" spc="-5" dirty="0">
                <a:latin typeface="Calibri"/>
                <a:cs typeface="Calibri"/>
              </a:rPr>
              <a:t>Cer</a:t>
            </a:r>
            <a:r>
              <a:rPr sz="3200" spc="-10" dirty="0">
                <a:latin typeface="Calibri"/>
                <a:cs typeface="Calibri"/>
              </a:rPr>
              <a:t>t</a:t>
            </a:r>
            <a:r>
              <a:rPr sz="3200" dirty="0">
                <a:latin typeface="Calibri"/>
                <a:cs typeface="Calibri"/>
              </a:rPr>
              <a:t>i</a:t>
            </a:r>
            <a:r>
              <a:rPr sz="3200" spc="-15" dirty="0">
                <a:latin typeface="Calibri"/>
                <a:cs typeface="Calibri"/>
              </a:rPr>
              <a:t>f</a:t>
            </a:r>
            <a:r>
              <a:rPr sz="3200" dirty="0">
                <a:latin typeface="Calibri"/>
                <a:cs typeface="Calibri"/>
              </a:rPr>
              <a:t>i</a:t>
            </a:r>
            <a:r>
              <a:rPr sz="3200" spc="-30" dirty="0">
                <a:latin typeface="Calibri"/>
                <a:cs typeface="Calibri"/>
              </a:rPr>
              <a:t>c</a:t>
            </a:r>
            <a:r>
              <a:rPr sz="3200" spc="-25" dirty="0">
                <a:latin typeface="Calibri"/>
                <a:cs typeface="Calibri"/>
              </a:rPr>
              <a:t>a</a:t>
            </a:r>
            <a:r>
              <a:rPr sz="3200" dirty="0">
                <a:latin typeface="Calibri"/>
                <a:cs typeface="Calibri"/>
              </a:rPr>
              <a:t>t</a:t>
            </a:r>
            <a:r>
              <a:rPr sz="3200" spc="-10" dirty="0">
                <a:latin typeface="Calibri"/>
                <a:cs typeface="Calibri"/>
              </a:rPr>
              <a:t>i</a:t>
            </a:r>
            <a:r>
              <a:rPr sz="3200" spc="-5" dirty="0">
                <a:latin typeface="Calibri"/>
                <a:cs typeface="Calibri"/>
              </a:rPr>
              <a:t>on</a:t>
            </a:r>
            <a:endParaRPr sz="3200" dirty="0">
              <a:latin typeface="Calibri"/>
              <a:cs typeface="Calibri"/>
            </a:endParaRPr>
          </a:p>
          <a:p>
            <a:pPr marL="1270" algn="ctr">
              <a:lnSpc>
                <a:spcPts val="3679"/>
              </a:lnSpc>
            </a:pPr>
            <a:r>
              <a:rPr sz="3200" dirty="0">
                <a:latin typeface="Calibri"/>
                <a:cs typeface="Calibri"/>
              </a:rPr>
              <a:t>P</a:t>
            </a:r>
            <a:r>
              <a:rPr sz="3200" spc="-55" dirty="0">
                <a:latin typeface="Calibri"/>
                <a:cs typeface="Calibri"/>
              </a:rPr>
              <a:t>r</a:t>
            </a:r>
            <a:r>
              <a:rPr sz="3200" spc="-5" dirty="0">
                <a:latin typeface="Calibri"/>
                <a:cs typeface="Calibri"/>
              </a:rPr>
              <a:t>ocess</a:t>
            </a:r>
            <a:endParaRPr sz="3200" dirty="0">
              <a:latin typeface="Calibri"/>
              <a:cs typeface="Calibri"/>
            </a:endParaRPr>
          </a:p>
        </p:txBody>
      </p:sp>
      <p:sp>
        <p:nvSpPr>
          <p:cNvPr id="8" name="object 8"/>
          <p:cNvSpPr/>
          <p:nvPr/>
        </p:nvSpPr>
        <p:spPr>
          <a:xfrm>
            <a:off x="2237232" y="3505200"/>
            <a:ext cx="1150620" cy="338327"/>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2237232" y="4762500"/>
            <a:ext cx="1150620" cy="338327"/>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1287780" y="3813047"/>
            <a:ext cx="3049523" cy="1028700"/>
          </a:xfrm>
          <a:prstGeom prst="rect">
            <a:avLst/>
          </a:prstGeom>
          <a:blipFill>
            <a:blip r:embed="rId7" cstate="print"/>
            <a:stretch>
              <a:fillRect/>
            </a:stretch>
          </a:blipFill>
        </p:spPr>
        <p:txBody>
          <a:bodyPr wrap="square" lIns="0" tIns="0" rIns="0" bIns="0" rtlCol="0"/>
          <a:lstStyle/>
          <a:p>
            <a:endParaRPr/>
          </a:p>
        </p:txBody>
      </p:sp>
      <p:sp>
        <p:nvSpPr>
          <p:cNvPr id="11" name="object 11"/>
          <p:cNvSpPr txBox="1"/>
          <p:nvPr/>
        </p:nvSpPr>
        <p:spPr>
          <a:xfrm>
            <a:off x="1566799" y="4100195"/>
            <a:ext cx="2494280" cy="432434"/>
          </a:xfrm>
          <a:prstGeom prst="rect">
            <a:avLst/>
          </a:prstGeom>
        </p:spPr>
        <p:txBody>
          <a:bodyPr vert="horz" wrap="square" lIns="0" tIns="0" rIns="0" bIns="0" rtlCol="0">
            <a:spAutoFit/>
          </a:bodyPr>
          <a:lstStyle/>
          <a:p>
            <a:pPr marL="12700">
              <a:lnSpc>
                <a:spcPct val="100000"/>
              </a:lnSpc>
            </a:pPr>
            <a:r>
              <a:rPr sz="3200" spc="-60" dirty="0">
                <a:latin typeface="Calibri"/>
                <a:cs typeface="Calibri"/>
              </a:rPr>
              <a:t>P</a:t>
            </a:r>
            <a:r>
              <a:rPr sz="3200" spc="-5" dirty="0">
                <a:latin typeface="Calibri"/>
                <a:cs typeface="Calibri"/>
              </a:rPr>
              <a:t>ort</a:t>
            </a:r>
            <a:r>
              <a:rPr sz="3200" spc="-70" dirty="0">
                <a:latin typeface="Calibri"/>
                <a:cs typeface="Calibri"/>
              </a:rPr>
              <a:t>f</a:t>
            </a:r>
            <a:r>
              <a:rPr sz="3200" spc="-5" dirty="0">
                <a:latin typeface="Calibri"/>
                <a:cs typeface="Calibri"/>
              </a:rPr>
              <a:t>oli</a:t>
            </a:r>
            <a:r>
              <a:rPr sz="3200" dirty="0">
                <a:latin typeface="Calibri"/>
                <a:cs typeface="Calibri"/>
              </a:rPr>
              <a:t>o</a:t>
            </a:r>
            <a:r>
              <a:rPr sz="3200" spc="5" dirty="0">
                <a:latin typeface="Calibri"/>
                <a:cs typeface="Calibri"/>
              </a:rPr>
              <a:t> </a:t>
            </a:r>
            <a:r>
              <a:rPr sz="3200" spc="-5" dirty="0">
                <a:latin typeface="Calibri"/>
                <a:cs typeface="Calibri"/>
              </a:rPr>
              <a:t>(60%)</a:t>
            </a:r>
            <a:endParaRPr sz="3200">
              <a:latin typeface="Calibri"/>
              <a:cs typeface="Calibri"/>
            </a:endParaRPr>
          </a:p>
        </p:txBody>
      </p:sp>
      <p:sp>
        <p:nvSpPr>
          <p:cNvPr id="12" name="object 12"/>
          <p:cNvSpPr/>
          <p:nvPr/>
        </p:nvSpPr>
        <p:spPr>
          <a:xfrm>
            <a:off x="5786628" y="3505200"/>
            <a:ext cx="1149096" cy="338327"/>
          </a:xfrm>
          <a:prstGeom prst="rect">
            <a:avLst/>
          </a:prstGeom>
          <a:blipFill>
            <a:blip r:embed="rId8" cstate="print"/>
            <a:stretch>
              <a:fillRect/>
            </a:stretch>
          </a:blipFill>
        </p:spPr>
        <p:txBody>
          <a:bodyPr wrap="square" lIns="0" tIns="0" rIns="0" bIns="0" rtlCol="0"/>
          <a:lstStyle/>
          <a:p>
            <a:endParaRPr/>
          </a:p>
        </p:txBody>
      </p:sp>
      <p:sp>
        <p:nvSpPr>
          <p:cNvPr id="13" name="object 13"/>
          <p:cNvSpPr/>
          <p:nvPr/>
        </p:nvSpPr>
        <p:spPr>
          <a:xfrm>
            <a:off x="5786628" y="4762500"/>
            <a:ext cx="1149096" cy="338327"/>
          </a:xfrm>
          <a:prstGeom prst="rect">
            <a:avLst/>
          </a:prstGeom>
          <a:blipFill>
            <a:blip r:embed="rId9" cstate="print"/>
            <a:stretch>
              <a:fillRect/>
            </a:stretch>
          </a:blipFill>
        </p:spPr>
        <p:txBody>
          <a:bodyPr wrap="square" lIns="0" tIns="0" rIns="0" bIns="0" rtlCol="0"/>
          <a:lstStyle/>
          <a:p>
            <a:endParaRPr/>
          </a:p>
        </p:txBody>
      </p:sp>
      <p:sp>
        <p:nvSpPr>
          <p:cNvPr id="14" name="object 14"/>
          <p:cNvSpPr/>
          <p:nvPr/>
        </p:nvSpPr>
        <p:spPr>
          <a:xfrm>
            <a:off x="4850891" y="3662171"/>
            <a:ext cx="3020567" cy="1403603"/>
          </a:xfrm>
          <a:prstGeom prst="rect">
            <a:avLst/>
          </a:prstGeom>
          <a:blipFill>
            <a:blip r:embed="rId10" cstate="print"/>
            <a:stretch>
              <a:fillRect/>
            </a:stretch>
          </a:blipFill>
        </p:spPr>
        <p:txBody>
          <a:bodyPr wrap="square" lIns="0" tIns="0" rIns="0" bIns="0" rtlCol="0"/>
          <a:lstStyle/>
          <a:p>
            <a:endParaRPr/>
          </a:p>
        </p:txBody>
      </p:sp>
      <p:sp>
        <p:nvSpPr>
          <p:cNvPr id="15" name="object 15"/>
          <p:cNvSpPr txBox="1"/>
          <p:nvPr/>
        </p:nvSpPr>
        <p:spPr>
          <a:xfrm>
            <a:off x="5276469" y="3876802"/>
            <a:ext cx="2172970" cy="879475"/>
          </a:xfrm>
          <a:prstGeom prst="rect">
            <a:avLst/>
          </a:prstGeom>
        </p:spPr>
        <p:txBody>
          <a:bodyPr vert="horz" wrap="square" lIns="0" tIns="0" rIns="0" bIns="0" rtlCol="0">
            <a:spAutoFit/>
          </a:bodyPr>
          <a:lstStyle/>
          <a:p>
            <a:pPr algn="ctr">
              <a:lnSpc>
                <a:spcPts val="3679"/>
              </a:lnSpc>
            </a:pPr>
            <a:r>
              <a:rPr sz="3200" dirty="0">
                <a:latin typeface="Calibri"/>
                <a:cs typeface="Calibri"/>
              </a:rPr>
              <a:t>As</a:t>
            </a:r>
            <a:r>
              <a:rPr sz="3200" spc="-15" dirty="0">
                <a:latin typeface="Calibri"/>
                <a:cs typeface="Calibri"/>
              </a:rPr>
              <a:t>s</a:t>
            </a:r>
            <a:r>
              <a:rPr sz="3200" dirty="0">
                <a:latin typeface="Calibri"/>
                <a:cs typeface="Calibri"/>
              </a:rPr>
              <a:t>ess</a:t>
            </a:r>
            <a:r>
              <a:rPr sz="3200" spc="-15" dirty="0">
                <a:latin typeface="Calibri"/>
                <a:cs typeface="Calibri"/>
              </a:rPr>
              <a:t>m</a:t>
            </a:r>
            <a:r>
              <a:rPr sz="3200" dirty="0">
                <a:latin typeface="Calibri"/>
                <a:cs typeface="Calibri"/>
              </a:rPr>
              <a:t>e</a:t>
            </a:r>
            <a:r>
              <a:rPr sz="3200" spc="-30" dirty="0">
                <a:latin typeface="Calibri"/>
                <a:cs typeface="Calibri"/>
              </a:rPr>
              <a:t>n</a:t>
            </a:r>
            <a:r>
              <a:rPr sz="3200" dirty="0">
                <a:latin typeface="Calibri"/>
                <a:cs typeface="Calibri"/>
              </a:rPr>
              <a:t>t</a:t>
            </a:r>
            <a:endParaRPr sz="3200">
              <a:latin typeface="Calibri"/>
              <a:cs typeface="Calibri"/>
            </a:endParaRPr>
          </a:p>
          <a:p>
            <a:pPr algn="ctr">
              <a:lnSpc>
                <a:spcPts val="3679"/>
              </a:lnSpc>
            </a:pPr>
            <a:r>
              <a:rPr sz="3200" spc="-5" dirty="0">
                <a:latin typeface="Calibri"/>
                <a:cs typeface="Calibri"/>
              </a:rPr>
              <a:t>Ce</a:t>
            </a:r>
            <a:r>
              <a:rPr sz="3200" spc="-35" dirty="0">
                <a:latin typeface="Calibri"/>
                <a:cs typeface="Calibri"/>
              </a:rPr>
              <a:t>n</a:t>
            </a:r>
            <a:r>
              <a:rPr sz="3200" spc="-45" dirty="0">
                <a:latin typeface="Calibri"/>
                <a:cs typeface="Calibri"/>
              </a:rPr>
              <a:t>t</a:t>
            </a:r>
            <a:r>
              <a:rPr sz="3200" dirty="0">
                <a:latin typeface="Calibri"/>
                <a:cs typeface="Calibri"/>
              </a:rPr>
              <a:t>er </a:t>
            </a:r>
            <a:r>
              <a:rPr sz="3200" spc="-5" dirty="0">
                <a:latin typeface="Calibri"/>
                <a:cs typeface="Calibri"/>
              </a:rPr>
              <a:t>(</a:t>
            </a:r>
            <a:r>
              <a:rPr sz="3200" spc="-15" dirty="0">
                <a:latin typeface="Calibri"/>
                <a:cs typeface="Calibri"/>
              </a:rPr>
              <a:t>4</a:t>
            </a:r>
            <a:r>
              <a:rPr sz="3200" dirty="0">
                <a:latin typeface="Calibri"/>
                <a:cs typeface="Calibri"/>
              </a:rPr>
              <a:t>0%)</a:t>
            </a:r>
            <a:endParaRPr sz="3200">
              <a:latin typeface="Calibri"/>
              <a:cs typeface="Calibri"/>
            </a:endParaRPr>
          </a:p>
        </p:txBody>
      </p:sp>
      <p:sp>
        <p:nvSpPr>
          <p:cNvPr id="16" name="object 16"/>
          <p:cNvSpPr txBox="1"/>
          <p:nvPr/>
        </p:nvSpPr>
        <p:spPr>
          <a:xfrm>
            <a:off x="2238501" y="5356428"/>
            <a:ext cx="4933315" cy="330835"/>
          </a:xfrm>
          <a:prstGeom prst="rect">
            <a:avLst/>
          </a:prstGeom>
        </p:spPr>
        <p:txBody>
          <a:bodyPr vert="horz" wrap="square" lIns="0" tIns="0" rIns="0" bIns="0" rtlCol="0">
            <a:spAutoFit/>
          </a:bodyPr>
          <a:lstStyle/>
          <a:p>
            <a:pPr marL="12700">
              <a:lnSpc>
                <a:spcPct val="100000"/>
              </a:lnSpc>
            </a:pPr>
            <a:r>
              <a:rPr sz="2400" spc="-55" dirty="0">
                <a:latin typeface="Calibri"/>
                <a:cs typeface="Calibri"/>
              </a:rPr>
              <a:t>P</a:t>
            </a:r>
            <a:r>
              <a:rPr sz="2400" dirty="0">
                <a:latin typeface="Calibri"/>
                <a:cs typeface="Calibri"/>
              </a:rPr>
              <a:t>er</a:t>
            </a:r>
            <a:r>
              <a:rPr sz="2400" spc="-45" dirty="0">
                <a:latin typeface="Calibri"/>
                <a:cs typeface="Calibri"/>
              </a:rPr>
              <a:t>f</a:t>
            </a:r>
            <a:r>
              <a:rPr sz="2400" spc="-5" dirty="0">
                <a:latin typeface="Calibri"/>
                <a:cs typeface="Calibri"/>
              </a:rPr>
              <a:t>ormanc</a:t>
            </a:r>
            <a:r>
              <a:rPr sz="2400" dirty="0">
                <a:latin typeface="Calibri"/>
                <a:cs typeface="Calibri"/>
              </a:rPr>
              <a:t>e</a:t>
            </a:r>
            <a:r>
              <a:rPr sz="2400" spc="-5" dirty="0">
                <a:latin typeface="Calibri"/>
                <a:cs typeface="Calibri"/>
              </a:rPr>
              <a:t> base</a:t>
            </a:r>
            <a:r>
              <a:rPr sz="2400" dirty="0">
                <a:latin typeface="Calibri"/>
                <a:cs typeface="Calibri"/>
              </a:rPr>
              <a:t>d</a:t>
            </a:r>
            <a:r>
              <a:rPr sz="2400" spc="5" dirty="0">
                <a:latin typeface="Calibri"/>
                <a:cs typeface="Calibri"/>
              </a:rPr>
              <a:t> </a:t>
            </a:r>
            <a:r>
              <a:rPr sz="2400" dirty="0">
                <a:latin typeface="Calibri"/>
                <a:cs typeface="Calibri"/>
              </a:rPr>
              <a:t>and</a:t>
            </a:r>
            <a:r>
              <a:rPr sz="2400" spc="-10" dirty="0">
                <a:latin typeface="Calibri"/>
                <a:cs typeface="Calibri"/>
              </a:rPr>
              <a:t> </a:t>
            </a:r>
            <a:r>
              <a:rPr sz="2400" spc="-5" dirty="0">
                <a:latin typeface="Calibri"/>
                <a:cs typeface="Calibri"/>
              </a:rPr>
              <a:t>pee</a:t>
            </a:r>
            <a:r>
              <a:rPr sz="2400" spc="15" dirty="0">
                <a:latin typeface="Calibri"/>
                <a:cs typeface="Calibri"/>
              </a:rPr>
              <a:t>r</a:t>
            </a:r>
            <a:r>
              <a:rPr sz="2400" spc="-5" dirty="0">
                <a:latin typeface="Calibri"/>
                <a:cs typeface="Calibri"/>
              </a:rPr>
              <a:t>-</a:t>
            </a:r>
            <a:r>
              <a:rPr sz="2400" spc="-45" dirty="0">
                <a:latin typeface="Calibri"/>
                <a:cs typeface="Calibri"/>
              </a:rPr>
              <a:t>r</a:t>
            </a:r>
            <a:r>
              <a:rPr sz="2400" spc="-10" dirty="0">
                <a:latin typeface="Calibri"/>
                <a:cs typeface="Calibri"/>
              </a:rPr>
              <a:t>e</a:t>
            </a:r>
            <a:r>
              <a:rPr sz="2400" dirty="0">
                <a:latin typeface="Calibri"/>
                <a:cs typeface="Calibri"/>
              </a:rPr>
              <a:t>vi</a:t>
            </a:r>
            <a:r>
              <a:rPr sz="2400" spc="-15" dirty="0">
                <a:latin typeface="Calibri"/>
                <a:cs typeface="Calibri"/>
              </a:rPr>
              <a:t>e</a:t>
            </a:r>
            <a:r>
              <a:rPr sz="2400" spc="-30" dirty="0">
                <a:latin typeface="Calibri"/>
                <a:cs typeface="Calibri"/>
              </a:rPr>
              <a:t>w</a:t>
            </a:r>
            <a:r>
              <a:rPr sz="2400" dirty="0">
                <a:latin typeface="Calibri"/>
                <a:cs typeface="Calibri"/>
              </a:rPr>
              <a:t>ed!</a:t>
            </a:r>
            <a:endParaRPr sz="2400">
              <a:latin typeface="Calibri"/>
              <a:cs typeface="Calibri"/>
            </a:endParaRPr>
          </a:p>
        </p:txBody>
      </p:sp>
    </p:spTree>
    <p:extLst>
      <p:ext uri="{BB962C8B-B14F-4D97-AF65-F5344CB8AC3E}">
        <p14:creationId xmlns:p14="http://schemas.microsoft.com/office/powerpoint/2010/main" val="68222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dirty="0" smtClean="0"/>
              <a:t>Weighted Components</a:t>
            </a:r>
            <a:endParaRPr lang="en-US" dirty="0"/>
          </a:p>
        </p:txBody>
      </p:sp>
      <p:graphicFrame>
        <p:nvGraphicFramePr>
          <p:cNvPr id="13" name="Chart 12"/>
          <p:cNvGraphicFramePr>
            <a:graphicFrameLocks/>
          </p:cNvGraphicFramePr>
          <p:nvPr>
            <p:extLst>
              <p:ext uri="{D42A27DB-BD31-4B8C-83A1-F6EECF244321}">
                <p14:modId xmlns:p14="http://schemas.microsoft.com/office/powerpoint/2010/main" val="1437987031"/>
              </p:ext>
            </p:extLst>
          </p:nvPr>
        </p:nvGraphicFramePr>
        <p:xfrm>
          <a:off x="-705590" y="1424524"/>
          <a:ext cx="7055896" cy="5274706"/>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p:cNvSpPr txBox="1"/>
          <p:nvPr/>
        </p:nvSpPr>
        <p:spPr>
          <a:xfrm>
            <a:off x="5122323" y="2532321"/>
            <a:ext cx="3810000" cy="2862323"/>
          </a:xfrm>
          <a:prstGeom prst="rect">
            <a:avLst/>
          </a:prstGeom>
          <a:noFill/>
        </p:spPr>
        <p:txBody>
          <a:bodyPr wrap="square" rtlCol="0">
            <a:spAutoFit/>
          </a:bodyPr>
          <a:lstStyle/>
          <a:p>
            <a:r>
              <a:rPr lang="en-US" dirty="0" smtClean="0"/>
              <a:t>Component 1: Content Knowledge</a:t>
            </a:r>
          </a:p>
          <a:p>
            <a:endParaRPr lang="en-US" dirty="0"/>
          </a:p>
          <a:p>
            <a:r>
              <a:rPr lang="en-US" dirty="0" smtClean="0"/>
              <a:t>Component 2: Differentiation in </a:t>
            </a:r>
            <a:br>
              <a:rPr lang="en-US" dirty="0" smtClean="0"/>
            </a:br>
            <a:r>
              <a:rPr lang="en-US" dirty="0" smtClean="0"/>
              <a:t>                           Instruction</a:t>
            </a:r>
          </a:p>
          <a:p>
            <a:endParaRPr lang="en-US" dirty="0"/>
          </a:p>
          <a:p>
            <a:r>
              <a:rPr lang="en-US" dirty="0" smtClean="0"/>
              <a:t>Component 3:  Teaching Practice &amp; </a:t>
            </a:r>
            <a:br>
              <a:rPr lang="en-US" dirty="0" smtClean="0"/>
            </a:br>
            <a:r>
              <a:rPr lang="en-US" dirty="0" smtClean="0"/>
              <a:t>                            Learning Environment</a:t>
            </a:r>
          </a:p>
          <a:p>
            <a:endParaRPr lang="en-US" dirty="0"/>
          </a:p>
          <a:p>
            <a:r>
              <a:rPr lang="en-US" dirty="0" smtClean="0"/>
              <a:t>Component 4: Effective and </a:t>
            </a:r>
            <a:br>
              <a:rPr lang="en-US" dirty="0" smtClean="0"/>
            </a:br>
            <a:r>
              <a:rPr lang="en-US" dirty="0" smtClean="0"/>
              <a:t>                           Reflective Practitioner</a:t>
            </a:r>
            <a:endParaRPr lang="en-US" dirty="0"/>
          </a:p>
        </p:txBody>
      </p:sp>
    </p:spTree>
    <p:extLst>
      <p:ext uri="{BB962C8B-B14F-4D97-AF65-F5344CB8AC3E}">
        <p14:creationId xmlns:p14="http://schemas.microsoft.com/office/powerpoint/2010/main" val="681901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53008" y="1391936"/>
            <a:ext cx="7224395" cy="1584325"/>
          </a:xfrm>
          <a:prstGeom prst="rect">
            <a:avLst/>
          </a:prstGeom>
        </p:spPr>
        <p:txBody>
          <a:bodyPr vert="horz" wrap="square" lIns="0" tIns="0" rIns="0" bIns="0" rtlCol="0">
            <a:spAutoFit/>
          </a:bodyPr>
          <a:lstStyle/>
          <a:p>
            <a:pPr marL="12700" marR="5080">
              <a:lnSpc>
                <a:spcPct val="100000"/>
              </a:lnSpc>
            </a:pPr>
            <a:r>
              <a:rPr sz="2200" spc="-15" dirty="0">
                <a:latin typeface="Arial"/>
                <a:cs typeface="Arial"/>
              </a:rPr>
              <a:t>A</a:t>
            </a:r>
            <a:r>
              <a:rPr sz="2200" spc="-125" dirty="0">
                <a:latin typeface="Arial"/>
                <a:cs typeface="Arial"/>
              </a:rPr>
              <a:t> </a:t>
            </a:r>
            <a:r>
              <a:rPr sz="2200" spc="-15" dirty="0">
                <a:latin typeface="Arial"/>
                <a:cs typeface="Arial"/>
              </a:rPr>
              <a:t>c</a:t>
            </a:r>
            <a:r>
              <a:rPr sz="2200" spc="-10" dirty="0">
                <a:latin typeface="Arial"/>
                <a:cs typeface="Arial"/>
              </a:rPr>
              <a:t>o</a:t>
            </a:r>
            <a:r>
              <a:rPr sz="2200" spc="-15" dirty="0">
                <a:latin typeface="Arial"/>
                <a:cs typeface="Arial"/>
              </a:rPr>
              <a:t>mpute</a:t>
            </a:r>
            <a:r>
              <a:rPr sz="2200" spc="-5" dirty="0">
                <a:latin typeface="Arial"/>
                <a:cs typeface="Arial"/>
              </a:rPr>
              <a:t>r</a:t>
            </a:r>
            <a:r>
              <a:rPr sz="2200" spc="-15" dirty="0">
                <a:latin typeface="Arial"/>
                <a:cs typeface="Arial"/>
              </a:rPr>
              <a:t>-ba</a:t>
            </a:r>
            <a:r>
              <a:rPr sz="2200" spc="-10" dirty="0">
                <a:latin typeface="Arial"/>
                <a:cs typeface="Arial"/>
              </a:rPr>
              <a:t>s</a:t>
            </a:r>
            <a:r>
              <a:rPr sz="2200" spc="-15" dirty="0">
                <a:latin typeface="Arial"/>
                <a:cs typeface="Arial"/>
              </a:rPr>
              <a:t>ed</a:t>
            </a:r>
            <a:r>
              <a:rPr sz="2200" spc="25" dirty="0">
                <a:latin typeface="Arial"/>
                <a:cs typeface="Arial"/>
              </a:rPr>
              <a:t> </a:t>
            </a:r>
            <a:r>
              <a:rPr sz="2200" spc="-15" dirty="0">
                <a:latin typeface="Arial"/>
                <a:cs typeface="Arial"/>
              </a:rPr>
              <a:t>a</a:t>
            </a:r>
            <a:r>
              <a:rPr sz="2200" spc="-10" dirty="0">
                <a:latin typeface="Arial"/>
                <a:cs typeface="Arial"/>
              </a:rPr>
              <a:t>s</a:t>
            </a:r>
            <a:r>
              <a:rPr sz="2200" spc="-15" dirty="0">
                <a:latin typeface="Arial"/>
                <a:cs typeface="Arial"/>
              </a:rPr>
              <a:t>s</a:t>
            </a:r>
            <a:r>
              <a:rPr sz="2200" spc="-10" dirty="0">
                <a:latin typeface="Arial"/>
                <a:cs typeface="Arial"/>
              </a:rPr>
              <a:t>e</a:t>
            </a:r>
            <a:r>
              <a:rPr sz="2200" spc="-15" dirty="0">
                <a:latin typeface="Arial"/>
                <a:cs typeface="Arial"/>
              </a:rPr>
              <a:t>s</a:t>
            </a:r>
            <a:r>
              <a:rPr sz="2200" spc="-10" dirty="0">
                <a:latin typeface="Arial"/>
                <a:cs typeface="Arial"/>
              </a:rPr>
              <a:t>s</a:t>
            </a:r>
            <a:r>
              <a:rPr sz="2200" spc="-15" dirty="0">
                <a:latin typeface="Arial"/>
                <a:cs typeface="Arial"/>
              </a:rPr>
              <a:t>ment</a:t>
            </a:r>
            <a:r>
              <a:rPr sz="2200" spc="20" dirty="0">
                <a:latin typeface="Arial"/>
                <a:cs typeface="Arial"/>
              </a:rPr>
              <a:t> </a:t>
            </a:r>
            <a:r>
              <a:rPr sz="2200" spc="-10" dirty="0">
                <a:latin typeface="Arial"/>
                <a:cs typeface="Arial"/>
              </a:rPr>
              <a:t>to</a:t>
            </a:r>
            <a:r>
              <a:rPr sz="2200" spc="-5" dirty="0">
                <a:latin typeface="Arial"/>
                <a:cs typeface="Arial"/>
              </a:rPr>
              <a:t> </a:t>
            </a:r>
            <a:r>
              <a:rPr sz="2200" spc="-10" dirty="0">
                <a:latin typeface="Arial"/>
                <a:cs typeface="Arial"/>
              </a:rPr>
              <a:t>d</a:t>
            </a:r>
            <a:r>
              <a:rPr sz="2200" spc="-15" dirty="0">
                <a:latin typeface="Arial"/>
                <a:cs typeface="Arial"/>
              </a:rPr>
              <a:t>emon</a:t>
            </a:r>
            <a:r>
              <a:rPr sz="2200" spc="-10" dirty="0">
                <a:latin typeface="Arial"/>
                <a:cs typeface="Arial"/>
              </a:rPr>
              <a:t>strate</a:t>
            </a:r>
            <a:r>
              <a:rPr sz="2200" spc="35" dirty="0">
                <a:latin typeface="Arial"/>
                <a:cs typeface="Arial"/>
              </a:rPr>
              <a:t> </a:t>
            </a:r>
            <a:r>
              <a:rPr sz="2200" spc="-15" dirty="0">
                <a:latin typeface="Arial"/>
                <a:cs typeface="Arial"/>
              </a:rPr>
              <a:t>k</a:t>
            </a:r>
            <a:r>
              <a:rPr sz="2200" spc="-10" dirty="0">
                <a:latin typeface="Arial"/>
                <a:cs typeface="Arial"/>
              </a:rPr>
              <a:t>n</a:t>
            </a:r>
            <a:r>
              <a:rPr sz="2200" spc="-15" dirty="0">
                <a:latin typeface="Arial"/>
                <a:cs typeface="Arial"/>
              </a:rPr>
              <a:t>owl</a:t>
            </a:r>
            <a:r>
              <a:rPr sz="2200" spc="-10" dirty="0">
                <a:latin typeface="Arial"/>
                <a:cs typeface="Arial"/>
              </a:rPr>
              <a:t>e</a:t>
            </a:r>
            <a:r>
              <a:rPr sz="2200" spc="-15" dirty="0">
                <a:latin typeface="Arial"/>
                <a:cs typeface="Arial"/>
              </a:rPr>
              <a:t>dge and</a:t>
            </a:r>
            <a:r>
              <a:rPr sz="2200" spc="5" dirty="0">
                <a:latin typeface="Arial"/>
                <a:cs typeface="Arial"/>
              </a:rPr>
              <a:t> </a:t>
            </a:r>
            <a:r>
              <a:rPr sz="2200" spc="-15" dirty="0">
                <a:latin typeface="Arial"/>
                <a:cs typeface="Arial"/>
              </a:rPr>
              <a:t>peda</a:t>
            </a:r>
            <a:r>
              <a:rPr sz="2200" spc="-10" dirty="0">
                <a:latin typeface="Arial"/>
                <a:cs typeface="Arial"/>
              </a:rPr>
              <a:t>g</a:t>
            </a:r>
            <a:r>
              <a:rPr sz="2200" spc="-15" dirty="0">
                <a:latin typeface="Arial"/>
                <a:cs typeface="Arial"/>
              </a:rPr>
              <a:t>og</a:t>
            </a:r>
            <a:r>
              <a:rPr sz="2200" dirty="0">
                <a:latin typeface="Arial"/>
                <a:cs typeface="Arial"/>
              </a:rPr>
              <a:t>i</a:t>
            </a:r>
            <a:r>
              <a:rPr sz="2200" spc="-15" dirty="0">
                <a:latin typeface="Arial"/>
                <a:cs typeface="Arial"/>
              </a:rPr>
              <a:t>c</a:t>
            </a:r>
            <a:r>
              <a:rPr sz="2200" spc="-10" dirty="0">
                <a:latin typeface="Arial"/>
                <a:cs typeface="Arial"/>
              </a:rPr>
              <a:t>a</a:t>
            </a:r>
            <a:r>
              <a:rPr sz="2200" spc="-5" dirty="0">
                <a:latin typeface="Arial"/>
                <a:cs typeface="Arial"/>
              </a:rPr>
              <a:t>l </a:t>
            </a:r>
            <a:r>
              <a:rPr sz="2200" spc="-10" dirty="0">
                <a:latin typeface="Arial"/>
                <a:cs typeface="Arial"/>
              </a:rPr>
              <a:t>practic</a:t>
            </a:r>
            <a:r>
              <a:rPr sz="2200" spc="-15" dirty="0">
                <a:latin typeface="Arial"/>
                <a:cs typeface="Arial"/>
              </a:rPr>
              <a:t>es</a:t>
            </a:r>
            <a:r>
              <a:rPr sz="2200" spc="-10" dirty="0">
                <a:latin typeface="Arial"/>
                <a:cs typeface="Arial"/>
              </a:rPr>
              <a:t> for</a:t>
            </a:r>
            <a:r>
              <a:rPr sz="2200" spc="45" dirty="0">
                <a:latin typeface="Arial"/>
                <a:cs typeface="Arial"/>
              </a:rPr>
              <a:t> </a:t>
            </a:r>
            <a:r>
              <a:rPr sz="2200" spc="-10" dirty="0">
                <a:latin typeface="Arial"/>
                <a:cs typeface="Arial"/>
              </a:rPr>
              <a:t>their</a:t>
            </a:r>
            <a:r>
              <a:rPr sz="2200" dirty="0">
                <a:latin typeface="Arial"/>
                <a:cs typeface="Arial"/>
              </a:rPr>
              <a:t> </a:t>
            </a:r>
            <a:r>
              <a:rPr sz="2200" spc="-15" dirty="0">
                <a:latin typeface="Arial"/>
                <a:cs typeface="Arial"/>
              </a:rPr>
              <a:t>c</a:t>
            </a:r>
            <a:r>
              <a:rPr sz="2200" spc="-10" dirty="0">
                <a:latin typeface="Arial"/>
                <a:cs typeface="Arial"/>
              </a:rPr>
              <a:t>ertific</a:t>
            </a:r>
            <a:r>
              <a:rPr sz="2200" spc="-15" dirty="0">
                <a:latin typeface="Arial"/>
                <a:cs typeface="Arial"/>
              </a:rPr>
              <a:t>ate</a:t>
            </a:r>
            <a:r>
              <a:rPr sz="2200" dirty="0">
                <a:latin typeface="Arial"/>
                <a:cs typeface="Arial"/>
              </a:rPr>
              <a:t> </a:t>
            </a:r>
            <a:r>
              <a:rPr sz="2200" spc="-10" dirty="0">
                <a:latin typeface="Arial"/>
                <a:cs typeface="Arial"/>
              </a:rPr>
              <a:t>area.</a:t>
            </a:r>
            <a:endParaRPr sz="2200" dirty="0">
              <a:latin typeface="Arial"/>
              <a:cs typeface="Arial"/>
            </a:endParaRPr>
          </a:p>
          <a:p>
            <a:pPr marL="355600" indent="-342900">
              <a:lnSpc>
                <a:spcPct val="100000"/>
              </a:lnSpc>
              <a:spcBef>
                <a:spcPts val="1125"/>
              </a:spcBef>
              <a:buFont typeface="Arial"/>
              <a:buChar char="•"/>
              <a:tabLst>
                <a:tab pos="355600" algn="l"/>
              </a:tabLst>
            </a:pPr>
            <a:r>
              <a:rPr sz="2200" spc="-15" dirty="0">
                <a:latin typeface="Arial"/>
                <a:cs typeface="Arial"/>
              </a:rPr>
              <a:t>3</a:t>
            </a:r>
            <a:r>
              <a:rPr sz="2200" spc="-5" dirty="0">
                <a:latin typeface="Arial"/>
                <a:cs typeface="Arial"/>
              </a:rPr>
              <a:t> </a:t>
            </a:r>
            <a:r>
              <a:rPr sz="2200" spc="-10" dirty="0">
                <a:latin typeface="Arial"/>
                <a:cs typeface="Arial"/>
              </a:rPr>
              <a:t>c</a:t>
            </a:r>
            <a:r>
              <a:rPr sz="2200" spc="-15" dirty="0">
                <a:latin typeface="Arial"/>
                <a:cs typeface="Arial"/>
              </a:rPr>
              <a:t>on</a:t>
            </a:r>
            <a:r>
              <a:rPr sz="2200" spc="-10" dirty="0">
                <a:latin typeface="Arial"/>
                <a:cs typeface="Arial"/>
              </a:rPr>
              <a:t>struc</a:t>
            </a:r>
            <a:r>
              <a:rPr sz="2200" spc="-15" dirty="0">
                <a:latin typeface="Arial"/>
                <a:cs typeface="Arial"/>
              </a:rPr>
              <a:t>ted</a:t>
            </a:r>
            <a:r>
              <a:rPr sz="2200" dirty="0">
                <a:latin typeface="Arial"/>
                <a:cs typeface="Arial"/>
              </a:rPr>
              <a:t> </a:t>
            </a:r>
            <a:r>
              <a:rPr sz="2200" spc="-10" dirty="0">
                <a:latin typeface="Arial"/>
                <a:cs typeface="Arial"/>
              </a:rPr>
              <a:t>res</a:t>
            </a:r>
            <a:r>
              <a:rPr sz="2200" spc="-15" dirty="0">
                <a:latin typeface="Arial"/>
                <a:cs typeface="Arial"/>
              </a:rPr>
              <a:t>po</a:t>
            </a:r>
            <a:r>
              <a:rPr sz="2200" spc="-10" dirty="0">
                <a:latin typeface="Arial"/>
                <a:cs typeface="Arial"/>
              </a:rPr>
              <a:t>n</a:t>
            </a:r>
            <a:r>
              <a:rPr sz="2200" spc="-15" dirty="0">
                <a:latin typeface="Arial"/>
                <a:cs typeface="Arial"/>
              </a:rPr>
              <a:t>se</a:t>
            </a:r>
            <a:r>
              <a:rPr sz="2200" spc="5" dirty="0">
                <a:latin typeface="Arial"/>
                <a:cs typeface="Arial"/>
              </a:rPr>
              <a:t> </a:t>
            </a:r>
            <a:r>
              <a:rPr sz="2200" spc="-15" dirty="0">
                <a:latin typeface="Arial"/>
                <a:cs typeface="Arial"/>
              </a:rPr>
              <a:t>exer</a:t>
            </a:r>
            <a:r>
              <a:rPr sz="2200" spc="-10" dirty="0">
                <a:latin typeface="Arial"/>
                <a:cs typeface="Arial"/>
              </a:rPr>
              <a:t>c</a:t>
            </a:r>
            <a:r>
              <a:rPr sz="2200" spc="-5" dirty="0">
                <a:latin typeface="Arial"/>
                <a:cs typeface="Arial"/>
              </a:rPr>
              <a:t>i</a:t>
            </a:r>
            <a:r>
              <a:rPr sz="2200" spc="-10" dirty="0">
                <a:latin typeface="Arial"/>
                <a:cs typeface="Arial"/>
              </a:rPr>
              <a:t>s</a:t>
            </a:r>
            <a:r>
              <a:rPr sz="2200" spc="-15" dirty="0">
                <a:latin typeface="Arial"/>
                <a:cs typeface="Arial"/>
              </a:rPr>
              <a:t>es</a:t>
            </a:r>
            <a:endParaRPr sz="2200" dirty="0">
              <a:latin typeface="Arial"/>
              <a:cs typeface="Arial"/>
            </a:endParaRPr>
          </a:p>
          <a:p>
            <a:pPr marL="355600" indent="-342900">
              <a:lnSpc>
                <a:spcPct val="100000"/>
              </a:lnSpc>
              <a:spcBef>
                <a:spcPts val="1125"/>
              </a:spcBef>
              <a:buFont typeface="Arial"/>
              <a:buChar char="•"/>
              <a:tabLst>
                <a:tab pos="355600" algn="l"/>
              </a:tabLst>
            </a:pPr>
            <a:r>
              <a:rPr sz="2200" spc="-15" dirty="0">
                <a:latin typeface="Arial"/>
                <a:cs typeface="Arial"/>
              </a:rPr>
              <a:t>Approxi</a:t>
            </a:r>
            <a:r>
              <a:rPr sz="2200" spc="-30" dirty="0">
                <a:latin typeface="Arial"/>
                <a:cs typeface="Arial"/>
              </a:rPr>
              <a:t>m</a:t>
            </a:r>
            <a:r>
              <a:rPr sz="2200" spc="-15" dirty="0">
                <a:latin typeface="Arial"/>
                <a:cs typeface="Arial"/>
              </a:rPr>
              <a:t>ate</a:t>
            </a:r>
            <a:r>
              <a:rPr sz="2200" dirty="0">
                <a:latin typeface="Arial"/>
                <a:cs typeface="Arial"/>
              </a:rPr>
              <a:t>l</a:t>
            </a:r>
            <a:r>
              <a:rPr sz="2200" spc="-15" dirty="0">
                <a:latin typeface="Arial"/>
                <a:cs typeface="Arial"/>
              </a:rPr>
              <a:t>y</a:t>
            </a:r>
            <a:r>
              <a:rPr sz="2200" spc="25" dirty="0">
                <a:latin typeface="Arial"/>
                <a:cs typeface="Arial"/>
              </a:rPr>
              <a:t> </a:t>
            </a:r>
            <a:r>
              <a:rPr sz="2200" spc="-15" dirty="0">
                <a:latin typeface="Arial"/>
                <a:cs typeface="Arial"/>
              </a:rPr>
              <a:t>45</a:t>
            </a:r>
            <a:r>
              <a:rPr sz="2200" spc="-5" dirty="0">
                <a:latin typeface="Arial"/>
                <a:cs typeface="Arial"/>
              </a:rPr>
              <a:t> </a:t>
            </a:r>
            <a:r>
              <a:rPr sz="2200" spc="-10" dirty="0">
                <a:latin typeface="Arial"/>
                <a:cs typeface="Arial"/>
              </a:rPr>
              <a:t>s</a:t>
            </a:r>
            <a:r>
              <a:rPr sz="2200" spc="-15" dirty="0">
                <a:latin typeface="Arial"/>
                <a:cs typeface="Arial"/>
              </a:rPr>
              <a:t>elected</a:t>
            </a:r>
            <a:r>
              <a:rPr sz="2200" spc="-10" dirty="0">
                <a:latin typeface="Arial"/>
                <a:cs typeface="Arial"/>
              </a:rPr>
              <a:t> </a:t>
            </a:r>
            <a:r>
              <a:rPr sz="2200" spc="-15" dirty="0">
                <a:latin typeface="Arial"/>
                <a:cs typeface="Arial"/>
              </a:rPr>
              <a:t>res</a:t>
            </a:r>
            <a:r>
              <a:rPr sz="2200" spc="-10" dirty="0">
                <a:latin typeface="Arial"/>
                <a:cs typeface="Arial"/>
              </a:rPr>
              <a:t>p</a:t>
            </a:r>
            <a:r>
              <a:rPr sz="2200" spc="-15" dirty="0">
                <a:latin typeface="Arial"/>
                <a:cs typeface="Arial"/>
              </a:rPr>
              <a:t>on</a:t>
            </a:r>
            <a:r>
              <a:rPr sz="2200" spc="-10" dirty="0">
                <a:latin typeface="Arial"/>
                <a:cs typeface="Arial"/>
              </a:rPr>
              <a:t>s</a:t>
            </a:r>
            <a:r>
              <a:rPr sz="2200" spc="-15" dirty="0">
                <a:latin typeface="Arial"/>
                <a:cs typeface="Arial"/>
              </a:rPr>
              <a:t>e</a:t>
            </a:r>
            <a:r>
              <a:rPr sz="2200" spc="20" dirty="0">
                <a:latin typeface="Arial"/>
                <a:cs typeface="Arial"/>
              </a:rPr>
              <a:t> </a:t>
            </a:r>
            <a:r>
              <a:rPr sz="2200" spc="-15" dirty="0">
                <a:latin typeface="Arial"/>
                <a:cs typeface="Arial"/>
              </a:rPr>
              <a:t>items</a:t>
            </a:r>
            <a:r>
              <a:rPr sz="2200" spc="15" dirty="0">
                <a:latin typeface="Arial"/>
                <a:cs typeface="Arial"/>
              </a:rPr>
              <a:t> </a:t>
            </a:r>
            <a:r>
              <a:rPr sz="2200" spc="-15" dirty="0">
                <a:latin typeface="Arial"/>
                <a:cs typeface="Arial"/>
              </a:rPr>
              <a:t>(SRIs)</a:t>
            </a:r>
            <a:endParaRPr sz="2200" dirty="0">
              <a:latin typeface="Arial"/>
              <a:cs typeface="Arial"/>
            </a:endParaRPr>
          </a:p>
        </p:txBody>
      </p:sp>
      <p:sp>
        <p:nvSpPr>
          <p:cNvPr id="3" name="object 3"/>
          <p:cNvSpPr txBox="1"/>
          <p:nvPr/>
        </p:nvSpPr>
        <p:spPr>
          <a:xfrm>
            <a:off x="1064463" y="521260"/>
            <a:ext cx="7012940" cy="549189"/>
          </a:xfrm>
          <a:prstGeom prst="rect">
            <a:avLst/>
          </a:prstGeom>
        </p:spPr>
        <p:txBody>
          <a:bodyPr vert="horz" wrap="square" lIns="0" tIns="0" rIns="0" bIns="0" rtlCol="0">
            <a:spAutoFit/>
          </a:bodyPr>
          <a:lstStyle/>
          <a:p>
            <a:pPr algn="ctr">
              <a:lnSpc>
                <a:spcPts val="4275"/>
              </a:lnSpc>
              <a:tabLst>
                <a:tab pos="2996565" algn="l"/>
              </a:tabLst>
            </a:pPr>
            <a:r>
              <a:rPr sz="3600" dirty="0" smtClean="0">
                <a:latin typeface="Arial"/>
                <a:cs typeface="Arial"/>
              </a:rPr>
              <a:t>Comp</a:t>
            </a:r>
            <a:r>
              <a:rPr sz="3600" spc="10" dirty="0" smtClean="0">
                <a:latin typeface="Arial"/>
                <a:cs typeface="Arial"/>
              </a:rPr>
              <a:t>o</a:t>
            </a:r>
            <a:r>
              <a:rPr sz="3600" dirty="0" smtClean="0">
                <a:latin typeface="Arial"/>
                <a:cs typeface="Arial"/>
              </a:rPr>
              <a:t>nent</a:t>
            </a:r>
            <a:r>
              <a:rPr sz="3600" spc="-30" dirty="0" smtClean="0">
                <a:latin typeface="Arial"/>
                <a:cs typeface="Arial"/>
              </a:rPr>
              <a:t> </a:t>
            </a:r>
            <a:r>
              <a:rPr sz="3600" dirty="0">
                <a:latin typeface="Arial"/>
                <a:cs typeface="Arial"/>
              </a:rPr>
              <a:t>1:	C</a:t>
            </a:r>
            <a:r>
              <a:rPr sz="3600" spc="5" dirty="0">
                <a:latin typeface="Arial"/>
                <a:cs typeface="Arial"/>
              </a:rPr>
              <a:t>o</a:t>
            </a:r>
            <a:r>
              <a:rPr sz="3600" dirty="0">
                <a:latin typeface="Arial"/>
                <a:cs typeface="Arial"/>
              </a:rPr>
              <a:t>ntent</a:t>
            </a:r>
            <a:r>
              <a:rPr sz="3600" spc="-20" dirty="0">
                <a:latin typeface="Arial"/>
                <a:cs typeface="Arial"/>
              </a:rPr>
              <a:t> </a:t>
            </a:r>
            <a:r>
              <a:rPr sz="3600" dirty="0">
                <a:latin typeface="Arial"/>
                <a:cs typeface="Arial"/>
              </a:rPr>
              <a:t>Know</a:t>
            </a:r>
            <a:r>
              <a:rPr sz="3600" spc="10" dirty="0">
                <a:latin typeface="Arial"/>
                <a:cs typeface="Arial"/>
              </a:rPr>
              <a:t>l</a:t>
            </a:r>
            <a:r>
              <a:rPr sz="3600" dirty="0">
                <a:latin typeface="Arial"/>
                <a:cs typeface="Arial"/>
              </a:rPr>
              <a:t>edge</a:t>
            </a:r>
          </a:p>
        </p:txBody>
      </p:sp>
      <p:sp>
        <p:nvSpPr>
          <p:cNvPr id="4" name="object 4"/>
          <p:cNvSpPr/>
          <p:nvPr/>
        </p:nvSpPr>
        <p:spPr>
          <a:xfrm>
            <a:off x="1569196" y="3216241"/>
            <a:ext cx="5518403" cy="2520696"/>
          </a:xfrm>
          <a:prstGeom prst="rect">
            <a:avLst/>
          </a:prstGeom>
          <a:blipFill>
            <a:blip r:embed="rId3" cstate="print"/>
            <a:stretch>
              <a:fillRect/>
            </a:stretch>
          </a:blipFill>
        </p:spPr>
        <p:txBody>
          <a:bodyPr wrap="square" lIns="0" tIns="0" rIns="0" bIns="0" rtlCol="0"/>
          <a:lstStyle/>
          <a:p>
            <a:endParaRPr/>
          </a:p>
        </p:txBody>
      </p:sp>
      <p:sp>
        <p:nvSpPr>
          <p:cNvPr id="5" name="TextBox 4"/>
          <p:cNvSpPr txBox="1"/>
          <p:nvPr/>
        </p:nvSpPr>
        <p:spPr>
          <a:xfrm>
            <a:off x="1064463" y="6033275"/>
            <a:ext cx="4886208" cy="461665"/>
          </a:xfrm>
          <a:prstGeom prst="rect">
            <a:avLst/>
          </a:prstGeom>
          <a:noFill/>
        </p:spPr>
        <p:txBody>
          <a:bodyPr wrap="square" rtlCol="0">
            <a:spAutoFit/>
          </a:bodyPr>
          <a:lstStyle/>
          <a:p>
            <a:r>
              <a:rPr lang="en-US" dirty="0" smtClean="0"/>
              <a:t>W</a:t>
            </a:r>
            <a:r>
              <a:rPr lang="en-US" sz="2400" dirty="0" smtClean="0"/>
              <a:t>e mentor for the assessment center</a:t>
            </a:r>
            <a:endParaRPr lang="en-US" sz="2400" dirty="0"/>
          </a:p>
        </p:txBody>
      </p:sp>
    </p:spTree>
    <p:extLst>
      <p:ext uri="{BB962C8B-B14F-4D97-AF65-F5344CB8AC3E}">
        <p14:creationId xmlns:p14="http://schemas.microsoft.com/office/powerpoint/2010/main" val="25904160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754781"/>
            <a:ext cx="8741460" cy="492443"/>
          </a:xfrm>
        </p:spPr>
        <p:txBody>
          <a:bodyPr>
            <a:normAutofit fontScale="90000"/>
          </a:bodyPr>
          <a:lstStyle/>
          <a:p>
            <a:r>
              <a:rPr lang="en-US" dirty="0" smtClean="0"/>
              <a:t>Component 2</a:t>
            </a:r>
            <a:br>
              <a:rPr lang="en-US" dirty="0" smtClean="0"/>
            </a:br>
            <a:r>
              <a:rPr lang="en-US" dirty="0" smtClean="0"/>
              <a:t>Differentiation in Instruction</a:t>
            </a:r>
            <a:endParaRPr lang="en-US" dirty="0"/>
          </a:p>
        </p:txBody>
      </p:sp>
      <p:sp>
        <p:nvSpPr>
          <p:cNvPr id="3" name="Text Placeholder 2"/>
          <p:cNvSpPr>
            <a:spLocks noGrp="1"/>
          </p:cNvSpPr>
          <p:nvPr>
            <p:ph idx="1"/>
          </p:nvPr>
        </p:nvSpPr>
        <p:spPr>
          <a:xfrm>
            <a:off x="887069" y="1936193"/>
            <a:ext cx="7369860" cy="4058263"/>
          </a:xfrm>
        </p:spPr>
        <p:txBody>
          <a:bodyPr>
            <a:normAutofit fontScale="77500" lnSpcReduction="20000"/>
          </a:bodyPr>
          <a:lstStyle/>
          <a:p>
            <a:r>
              <a:rPr lang="en-US" sz="2800" dirty="0"/>
              <a:t>This classroom-based portfolio entry is primarily </a:t>
            </a:r>
            <a:r>
              <a:rPr lang="en-US" sz="2800" dirty="0">
                <a:solidFill>
                  <a:srgbClr val="FF0000"/>
                </a:solidFill>
              </a:rPr>
              <a:t>comprised of samples of student work</a:t>
            </a:r>
            <a:r>
              <a:rPr lang="en-US" sz="2800" dirty="0"/>
              <a:t> and an accompanying written commentary. You will submit selected work samples that demonstrate the students’ growth over time and a written commentary that analyzes your instructional </a:t>
            </a:r>
            <a:r>
              <a:rPr lang="en-US" sz="2800" dirty="0" smtClean="0"/>
              <a:t>choices</a:t>
            </a:r>
            <a:r>
              <a:rPr lang="en-US" sz="2800" dirty="0"/>
              <a:t> </a:t>
            </a:r>
            <a:r>
              <a:rPr lang="en-US" sz="2800" dirty="0" smtClean="0"/>
              <a:t>and what you do based on your knowledge of student (</a:t>
            </a:r>
            <a:r>
              <a:rPr lang="en-US" sz="2800" dirty="0" smtClean="0">
                <a:solidFill>
                  <a:srgbClr val="FF0000"/>
                </a:solidFill>
              </a:rPr>
              <a:t>differentiate</a:t>
            </a:r>
            <a:r>
              <a:rPr lang="en-US" sz="2800" dirty="0" smtClean="0"/>
              <a:t>) to help them meet their goal.</a:t>
            </a:r>
          </a:p>
          <a:p>
            <a:pPr marL="0" indent="0">
              <a:buNone/>
            </a:pPr>
            <a:endParaRPr lang="en-US" sz="2800" dirty="0" smtClean="0"/>
          </a:p>
          <a:p>
            <a:r>
              <a:rPr lang="en-US" sz="2800" dirty="0" smtClean="0"/>
              <a:t>The same goals/lessons will be taught to your whole class but for most certificates you will choose two students to focus your attention on by showing how you use your knowledge of students to differentiate for their individual needs.</a:t>
            </a:r>
            <a:endParaRPr lang="en-US" dirty="0"/>
          </a:p>
        </p:txBody>
      </p:sp>
    </p:spTree>
    <p:extLst>
      <p:ext uri="{BB962C8B-B14F-4D97-AF65-F5344CB8AC3E}">
        <p14:creationId xmlns:p14="http://schemas.microsoft.com/office/powerpoint/2010/main" val="42680276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noAutofit/>
          </a:bodyPr>
          <a:lstStyle/>
          <a:p>
            <a:r>
              <a:rPr lang="en-US" sz="3800" dirty="0" smtClean="0"/>
              <a:t>Component 3</a:t>
            </a:r>
            <a:br>
              <a:rPr lang="en-US" sz="3800" dirty="0" smtClean="0"/>
            </a:br>
            <a:r>
              <a:rPr lang="en-US" sz="3800" dirty="0" smtClean="0"/>
              <a:t>Teaching Practice &amp; Learning Environment</a:t>
            </a:r>
            <a:endParaRPr lang="en-US" sz="3800" dirty="0"/>
          </a:p>
        </p:txBody>
      </p:sp>
      <p:sp>
        <p:nvSpPr>
          <p:cNvPr id="3" name="Text Placeholder 2"/>
          <p:cNvSpPr>
            <a:spLocks noGrp="1"/>
          </p:cNvSpPr>
          <p:nvPr>
            <p:ph idx="1"/>
          </p:nvPr>
        </p:nvSpPr>
        <p:spPr>
          <a:xfrm>
            <a:off x="887069" y="1584678"/>
            <a:ext cx="7369860" cy="4247317"/>
          </a:xfrm>
        </p:spPr>
        <p:txBody>
          <a:bodyPr>
            <a:normAutofit fontScale="85000" lnSpcReduction="10000"/>
          </a:bodyPr>
          <a:lstStyle/>
          <a:p>
            <a:r>
              <a:rPr lang="en-US" sz="2800" dirty="0"/>
              <a:t>This is a classroom-based portfolio entry that requires video </a:t>
            </a:r>
            <a:r>
              <a:rPr lang="en-US" sz="2800" dirty="0" smtClean="0"/>
              <a:t>recordings (two 10-15 minutes) </a:t>
            </a:r>
            <a:r>
              <a:rPr lang="en-US" sz="2800" dirty="0"/>
              <a:t>of interactions between you and your students. A written commentary in which you describe, analyze and reflect on your teaching and interactions will also be submitted. Both the video and the written commentary should demonstrate how you engage students and impact their learning</a:t>
            </a:r>
            <a:r>
              <a:rPr lang="en-US" sz="2800" dirty="0" smtClean="0"/>
              <a:t>.</a:t>
            </a:r>
          </a:p>
          <a:p>
            <a:r>
              <a:rPr lang="en-US" sz="2800" dirty="0" smtClean="0"/>
              <a:t>The video focus is on lessons rather than a unit.</a:t>
            </a:r>
          </a:p>
          <a:p>
            <a:r>
              <a:rPr lang="en-US" sz="2800" dirty="0" smtClean="0"/>
              <a:t>Each video should demonstrate a different teaching strategy/grouping. </a:t>
            </a:r>
            <a:r>
              <a:rPr lang="en-US" sz="2800" dirty="0" err="1" smtClean="0"/>
              <a:t>Eg</a:t>
            </a:r>
            <a:r>
              <a:rPr lang="en-US" sz="2800" dirty="0" smtClean="0"/>
              <a:t>. Cooperative group/whole group/partner…etc.</a:t>
            </a:r>
          </a:p>
          <a:p>
            <a:endParaRPr lang="en-US" dirty="0"/>
          </a:p>
        </p:txBody>
      </p:sp>
    </p:spTree>
    <p:extLst>
      <p:ext uri="{BB962C8B-B14F-4D97-AF65-F5344CB8AC3E}">
        <p14:creationId xmlns:p14="http://schemas.microsoft.com/office/powerpoint/2010/main" val="28066706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57200" y="584795"/>
            <a:ext cx="8229600" cy="1045372"/>
          </a:xfrm>
          <a:prstGeom prst="rect">
            <a:avLst/>
          </a:prstGeom>
        </p:spPr>
        <p:txBody>
          <a:bodyPr vert="horz" wrap="square" lIns="0" tIns="0" rIns="0" bIns="0" rtlCol="0">
            <a:spAutoFit/>
          </a:bodyPr>
          <a:lstStyle/>
          <a:p>
            <a:pPr marL="0" algn="ctr">
              <a:lnSpc>
                <a:spcPts val="4075"/>
              </a:lnSpc>
            </a:pPr>
            <a:r>
              <a:rPr lang="en-US" sz="3800" spc="-20" dirty="0" smtClean="0"/>
              <a:t>Component 4</a:t>
            </a:r>
            <a:br>
              <a:rPr lang="en-US" sz="3800" spc="-20" dirty="0" smtClean="0"/>
            </a:br>
            <a:r>
              <a:rPr lang="en-US" sz="3800" spc="-20" dirty="0" smtClean="0"/>
              <a:t>Effective and Reflective Practitioner</a:t>
            </a:r>
            <a:endParaRPr sz="3800" dirty="0"/>
          </a:p>
        </p:txBody>
      </p:sp>
      <p:sp>
        <p:nvSpPr>
          <p:cNvPr id="4" name="Text Placeholder 2"/>
          <p:cNvSpPr>
            <a:spLocks noGrp="1"/>
          </p:cNvSpPr>
          <p:nvPr>
            <p:ph idx="1"/>
          </p:nvPr>
        </p:nvSpPr>
        <p:spPr>
          <a:xfrm>
            <a:off x="914400" y="2083366"/>
            <a:ext cx="7369860" cy="4020475"/>
          </a:xfrm>
        </p:spPr>
        <p:txBody>
          <a:bodyPr>
            <a:normAutofit fontScale="70000" lnSpcReduction="20000"/>
          </a:bodyPr>
          <a:lstStyle/>
          <a:p>
            <a:r>
              <a:rPr lang="en-US" dirty="0" smtClean="0"/>
              <a:t>This </a:t>
            </a:r>
            <a:r>
              <a:rPr lang="en-US" dirty="0"/>
              <a:t>is a portfolio </a:t>
            </a:r>
            <a:r>
              <a:rPr lang="en-US" dirty="0" smtClean="0"/>
              <a:t>entry provides you with the opportunity to highlight your abilities an an effective and reflective practitioner in developing and applying your knowledge of your students. </a:t>
            </a:r>
          </a:p>
          <a:p>
            <a:pPr marL="0" indent="0">
              <a:buNone/>
            </a:pPr>
            <a:endParaRPr lang="en-US" dirty="0" smtClean="0"/>
          </a:p>
          <a:p>
            <a:r>
              <a:rPr lang="en-US" dirty="0" smtClean="0"/>
              <a:t>Four Parts: Knowledge of Students, Generation and Use of Assessment Data, Participation in Learning Communities.</a:t>
            </a:r>
          </a:p>
          <a:p>
            <a:endParaRPr lang="en-US" dirty="0"/>
          </a:p>
          <a:p>
            <a:r>
              <a:rPr lang="en-US" b="1" dirty="0" smtClean="0"/>
              <a:t>Focus</a:t>
            </a:r>
            <a:r>
              <a:rPr lang="en-US" dirty="0" smtClean="0"/>
              <a:t>: Using knowledge of your students to demonstrate data driven instruction and decision making that impact student learning.  </a:t>
            </a:r>
            <a:endParaRPr lang="en-US" dirty="0"/>
          </a:p>
        </p:txBody>
      </p:sp>
    </p:spTree>
    <p:extLst>
      <p:ext uri="{BB962C8B-B14F-4D97-AF65-F5344CB8AC3E}">
        <p14:creationId xmlns:p14="http://schemas.microsoft.com/office/powerpoint/2010/main" val="26497203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Your Resources in One Place</a:t>
            </a:r>
            <a:endParaRPr lang="en-US" dirty="0"/>
          </a:p>
        </p:txBody>
      </p:sp>
      <p:pic>
        <p:nvPicPr>
          <p:cNvPr id="4" name="Content Placeholder 3" descr="Screen Shot 2018-07-26 at 2.29.05 PM.png"/>
          <p:cNvPicPr>
            <a:picLocks noGrp="1" noChangeAspect="1"/>
          </p:cNvPicPr>
          <p:nvPr>
            <p:ph idx="1"/>
          </p:nvPr>
        </p:nvPicPr>
        <p:blipFill>
          <a:blip r:embed="rId2">
            <a:extLst>
              <a:ext uri="{28A0092B-C50C-407E-A947-70E740481C1C}">
                <a14:useLocalDpi xmlns:a14="http://schemas.microsoft.com/office/drawing/2010/main" val="0"/>
              </a:ext>
            </a:extLst>
          </a:blip>
          <a:srcRect t="8385" b="8385"/>
          <a:stretch>
            <a:fillRect/>
          </a:stretch>
        </p:blipFill>
        <p:spPr>
          <a:xfrm>
            <a:off x="2129365" y="1417638"/>
            <a:ext cx="5024967" cy="2763538"/>
          </a:xfrm>
        </p:spPr>
      </p:pic>
      <p:sp>
        <p:nvSpPr>
          <p:cNvPr id="5" name="TextBox 4"/>
          <p:cNvSpPr txBox="1"/>
          <p:nvPr/>
        </p:nvSpPr>
        <p:spPr>
          <a:xfrm>
            <a:off x="973666" y="4426189"/>
            <a:ext cx="7344833" cy="2308324"/>
          </a:xfrm>
          <a:prstGeom prst="rect">
            <a:avLst/>
          </a:prstGeom>
          <a:noFill/>
        </p:spPr>
        <p:txBody>
          <a:bodyPr wrap="square" rtlCol="0">
            <a:spAutoFit/>
          </a:bodyPr>
          <a:lstStyle/>
          <a:p>
            <a:pPr algn="ctr"/>
            <a:r>
              <a:rPr lang="en-US" sz="2400" b="1" u="sng" dirty="0" smtClean="0"/>
              <a:t>Located on the WCTP website, lower right-hand corner</a:t>
            </a:r>
            <a:r>
              <a:rPr lang="en-US" sz="2400" dirty="0" smtClean="0"/>
              <a:t>. Includes: Standards, </a:t>
            </a:r>
            <a:r>
              <a:rPr lang="en-US" sz="2400" b="1" dirty="0" smtClean="0">
                <a:solidFill>
                  <a:srgbClr val="FF0000"/>
                </a:solidFill>
              </a:rPr>
              <a:t>Components</a:t>
            </a:r>
            <a:r>
              <a:rPr lang="en-US" sz="2400" dirty="0" smtClean="0"/>
              <a:t>, Guide to National Board Certification, Scoring Guide, Timelines, Assignments with Deadlines, and more!</a:t>
            </a:r>
          </a:p>
          <a:p>
            <a:pPr algn="ctr"/>
            <a:endParaRPr lang="en-US" sz="2400" dirty="0">
              <a:solidFill>
                <a:srgbClr val="FF0000"/>
              </a:solidFill>
            </a:endParaRPr>
          </a:p>
          <a:p>
            <a:pPr algn="ctr"/>
            <a:r>
              <a:rPr lang="en-US" sz="2400" dirty="0" smtClean="0">
                <a:solidFill>
                  <a:srgbClr val="FF0000"/>
                </a:solidFill>
              </a:rPr>
              <a:t>Take a look at what you’ll be asked to do!</a:t>
            </a:r>
            <a:endParaRPr lang="en-US" sz="2400" dirty="0">
              <a:solidFill>
                <a:srgbClr val="FF0000"/>
              </a:solidFill>
            </a:endParaRPr>
          </a:p>
        </p:txBody>
      </p:sp>
    </p:spTree>
    <p:extLst>
      <p:ext uri="{BB962C8B-B14F-4D97-AF65-F5344CB8AC3E}">
        <p14:creationId xmlns:p14="http://schemas.microsoft.com/office/powerpoint/2010/main" val="18447142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noGrp="1"/>
          </p:cNvSpPr>
          <p:nvPr>
            <p:ph idx="1"/>
          </p:nvPr>
        </p:nvSpPr>
        <p:spPr>
          <a:xfrm>
            <a:off x="1024982" y="1762252"/>
            <a:ext cx="7106939" cy="2585323"/>
          </a:xfrm>
          <a:prstGeom prst="rect">
            <a:avLst/>
          </a:prstGeom>
        </p:spPr>
        <p:txBody>
          <a:bodyPr vert="horz" wrap="square" lIns="0" tIns="0" rIns="0" bIns="0" rtlCol="0">
            <a:spAutoFit/>
          </a:bodyPr>
          <a:lstStyle/>
          <a:p>
            <a:pPr marL="342900" indent="-342900">
              <a:lnSpc>
                <a:spcPct val="100000"/>
              </a:lnSpc>
              <a:buFont typeface="Arial"/>
              <a:buChar char="•"/>
            </a:pPr>
            <a:r>
              <a:rPr lang="en-US" sz="2400" spc="-10" dirty="0" smtClean="0"/>
              <a:t>A</a:t>
            </a:r>
            <a:r>
              <a:rPr sz="2400" spc="-10" dirty="0" smtClean="0">
                <a:latin typeface="Arial"/>
                <a:cs typeface="Arial"/>
              </a:rPr>
              <a:t>p</a:t>
            </a:r>
            <a:r>
              <a:rPr sz="2400" dirty="0" smtClean="0">
                <a:latin typeface="Arial"/>
                <a:cs typeface="Arial"/>
              </a:rPr>
              <a:t>p</a:t>
            </a:r>
            <a:r>
              <a:rPr sz="2400" spc="-10" dirty="0" smtClean="0">
                <a:latin typeface="Arial"/>
                <a:cs typeface="Arial"/>
              </a:rPr>
              <a:t>l</a:t>
            </a:r>
            <a:r>
              <a:rPr sz="2400" dirty="0" smtClean="0">
                <a:latin typeface="Arial"/>
                <a:cs typeface="Arial"/>
              </a:rPr>
              <a:t>ic</a:t>
            </a:r>
            <a:r>
              <a:rPr sz="2400" spc="-10" dirty="0" smtClean="0">
                <a:latin typeface="Arial"/>
                <a:cs typeface="Arial"/>
              </a:rPr>
              <a:t>a</a:t>
            </a:r>
            <a:r>
              <a:rPr sz="2400" dirty="0" smtClean="0">
                <a:latin typeface="Arial"/>
                <a:cs typeface="Arial"/>
              </a:rPr>
              <a:t>tion</a:t>
            </a:r>
            <a:r>
              <a:rPr sz="2400" spc="30" dirty="0" smtClean="0">
                <a:latin typeface="Arial"/>
                <a:cs typeface="Arial"/>
              </a:rPr>
              <a:t> </a:t>
            </a:r>
            <a:r>
              <a:rPr sz="2400" dirty="0">
                <a:latin typeface="Arial"/>
                <a:cs typeface="Arial"/>
              </a:rPr>
              <a:t>de</a:t>
            </a:r>
            <a:r>
              <a:rPr sz="2400" spc="-10" dirty="0">
                <a:latin typeface="Arial"/>
                <a:cs typeface="Arial"/>
              </a:rPr>
              <a:t>a</a:t>
            </a:r>
            <a:r>
              <a:rPr sz="2400" dirty="0">
                <a:latin typeface="Arial"/>
                <a:cs typeface="Arial"/>
              </a:rPr>
              <a:t>d</a:t>
            </a:r>
            <a:r>
              <a:rPr sz="2400" spc="-10" dirty="0">
                <a:latin typeface="Arial"/>
                <a:cs typeface="Arial"/>
              </a:rPr>
              <a:t>l</a:t>
            </a:r>
            <a:r>
              <a:rPr sz="2400" dirty="0">
                <a:latin typeface="Arial"/>
                <a:cs typeface="Arial"/>
              </a:rPr>
              <a:t>i</a:t>
            </a:r>
            <a:r>
              <a:rPr sz="2400" spc="-10" dirty="0">
                <a:latin typeface="Arial"/>
                <a:cs typeface="Arial"/>
              </a:rPr>
              <a:t>n</a:t>
            </a:r>
            <a:r>
              <a:rPr sz="2400" dirty="0">
                <a:latin typeface="Arial"/>
                <a:cs typeface="Arial"/>
              </a:rPr>
              <a:t>e:</a:t>
            </a:r>
            <a:r>
              <a:rPr sz="2400" spc="40" dirty="0">
                <a:latin typeface="Arial"/>
                <a:cs typeface="Arial"/>
              </a:rPr>
              <a:t> </a:t>
            </a:r>
            <a:r>
              <a:rPr lang="en-US" sz="2400" dirty="0" smtClean="0">
                <a:solidFill>
                  <a:srgbClr val="FF0000"/>
                </a:solidFill>
                <a:latin typeface="Arial"/>
                <a:cs typeface="Arial"/>
              </a:rPr>
              <a:t>February 28</a:t>
            </a:r>
            <a:endParaRPr lang="en-US" sz="2400" dirty="0">
              <a:solidFill>
                <a:srgbClr val="FF0000"/>
              </a:solidFill>
            </a:endParaRPr>
          </a:p>
          <a:p>
            <a:pPr marL="342900" indent="-342900">
              <a:lnSpc>
                <a:spcPct val="100000"/>
              </a:lnSpc>
              <a:buFont typeface="Arial"/>
              <a:buChar char="•"/>
            </a:pPr>
            <a:r>
              <a:rPr sz="2400" dirty="0" smtClean="0">
                <a:latin typeface="Arial"/>
                <a:cs typeface="Arial"/>
              </a:rPr>
              <a:t>F</a:t>
            </a:r>
            <a:r>
              <a:rPr sz="2400" spc="-10" dirty="0" smtClean="0">
                <a:latin typeface="Arial"/>
                <a:cs typeface="Arial"/>
              </a:rPr>
              <a:t>u</a:t>
            </a:r>
            <a:r>
              <a:rPr sz="2400" dirty="0" smtClean="0">
                <a:latin typeface="Arial"/>
                <a:cs typeface="Arial"/>
              </a:rPr>
              <a:t>ll</a:t>
            </a:r>
            <a:r>
              <a:rPr sz="2400" spc="5" dirty="0" smtClean="0">
                <a:latin typeface="Arial"/>
                <a:cs typeface="Arial"/>
              </a:rPr>
              <a:t> </a:t>
            </a:r>
            <a:r>
              <a:rPr sz="2400" dirty="0">
                <a:latin typeface="Arial"/>
                <a:cs typeface="Arial"/>
              </a:rPr>
              <a:t>p</a:t>
            </a:r>
            <a:r>
              <a:rPr sz="2400" spc="-10" dirty="0">
                <a:latin typeface="Arial"/>
                <a:cs typeface="Arial"/>
              </a:rPr>
              <a:t>a</a:t>
            </a:r>
            <a:r>
              <a:rPr sz="2400" dirty="0">
                <a:latin typeface="Arial"/>
                <a:cs typeface="Arial"/>
              </a:rPr>
              <a:t>yment</a:t>
            </a:r>
            <a:r>
              <a:rPr sz="2400" spc="5" dirty="0">
                <a:latin typeface="Arial"/>
                <a:cs typeface="Arial"/>
              </a:rPr>
              <a:t> </a:t>
            </a:r>
            <a:r>
              <a:rPr sz="2400" dirty="0">
                <a:latin typeface="Arial"/>
                <a:cs typeface="Arial"/>
              </a:rPr>
              <a:t>d</a:t>
            </a:r>
            <a:r>
              <a:rPr sz="2400" spc="-10" dirty="0">
                <a:latin typeface="Arial"/>
                <a:cs typeface="Arial"/>
              </a:rPr>
              <a:t>u</a:t>
            </a:r>
            <a:r>
              <a:rPr sz="2400" dirty="0">
                <a:latin typeface="Arial"/>
                <a:cs typeface="Arial"/>
              </a:rPr>
              <a:t>e: </a:t>
            </a:r>
            <a:r>
              <a:rPr lang="en-US" sz="2400" dirty="0" smtClean="0">
                <a:solidFill>
                  <a:srgbClr val="FF0000"/>
                </a:solidFill>
                <a:latin typeface="Arial"/>
                <a:cs typeface="Arial"/>
              </a:rPr>
              <a:t>Feburary 28</a:t>
            </a:r>
            <a:endParaRPr lang="en-US" sz="2400" spc="-10" dirty="0">
              <a:solidFill>
                <a:srgbClr val="FF0000"/>
              </a:solidFill>
            </a:endParaRPr>
          </a:p>
          <a:p>
            <a:pPr marL="342900" indent="-342900">
              <a:lnSpc>
                <a:spcPct val="100000"/>
              </a:lnSpc>
              <a:buFont typeface="Arial"/>
              <a:buChar char="•"/>
            </a:pPr>
            <a:r>
              <a:rPr sz="2400" dirty="0" smtClean="0">
                <a:latin typeface="Arial"/>
                <a:cs typeface="Arial"/>
              </a:rPr>
              <a:t>Withdrawal</a:t>
            </a:r>
            <a:r>
              <a:rPr sz="2400" spc="10" dirty="0" smtClean="0">
                <a:latin typeface="Arial"/>
                <a:cs typeface="Arial"/>
              </a:rPr>
              <a:t> </a:t>
            </a:r>
            <a:r>
              <a:rPr sz="2400" dirty="0">
                <a:latin typeface="Arial"/>
                <a:cs typeface="Arial"/>
              </a:rPr>
              <a:t>and</a:t>
            </a:r>
            <a:r>
              <a:rPr sz="2400" spc="-10" dirty="0">
                <a:latin typeface="Arial"/>
                <a:cs typeface="Arial"/>
              </a:rPr>
              <a:t> </a:t>
            </a:r>
            <a:r>
              <a:rPr sz="2400" spc="5" dirty="0">
                <a:latin typeface="Arial"/>
                <a:cs typeface="Arial"/>
              </a:rPr>
              <a:t>r</a:t>
            </a:r>
            <a:r>
              <a:rPr sz="2400" dirty="0">
                <a:latin typeface="Arial"/>
                <a:cs typeface="Arial"/>
              </a:rPr>
              <a:t>efund dea</a:t>
            </a:r>
            <a:r>
              <a:rPr sz="2400" spc="-10" dirty="0">
                <a:latin typeface="Arial"/>
                <a:cs typeface="Arial"/>
              </a:rPr>
              <a:t>d</a:t>
            </a:r>
            <a:r>
              <a:rPr sz="2400" dirty="0">
                <a:latin typeface="Arial"/>
                <a:cs typeface="Arial"/>
              </a:rPr>
              <a:t>l</a:t>
            </a:r>
            <a:r>
              <a:rPr sz="2400" spc="-10" dirty="0">
                <a:latin typeface="Arial"/>
                <a:cs typeface="Arial"/>
              </a:rPr>
              <a:t>i</a:t>
            </a:r>
            <a:r>
              <a:rPr sz="2400" dirty="0">
                <a:latin typeface="Arial"/>
                <a:cs typeface="Arial"/>
              </a:rPr>
              <a:t>ne:</a:t>
            </a:r>
            <a:r>
              <a:rPr sz="2400" spc="35" dirty="0">
                <a:latin typeface="Arial"/>
                <a:cs typeface="Arial"/>
              </a:rPr>
              <a:t> </a:t>
            </a:r>
            <a:r>
              <a:rPr lang="en-US" sz="2400" dirty="0" smtClean="0">
                <a:solidFill>
                  <a:srgbClr val="FF0000"/>
                </a:solidFill>
                <a:latin typeface="Arial"/>
                <a:cs typeface="Arial"/>
              </a:rPr>
              <a:t>Febuary 28</a:t>
            </a:r>
            <a:endParaRPr lang="en-US" sz="2400" dirty="0">
              <a:solidFill>
                <a:srgbClr val="FF0000"/>
              </a:solidFill>
            </a:endParaRPr>
          </a:p>
          <a:p>
            <a:pPr marL="342900" indent="-342900">
              <a:lnSpc>
                <a:spcPct val="100000"/>
              </a:lnSpc>
              <a:buFont typeface="Arial"/>
              <a:buChar char="•"/>
            </a:pPr>
            <a:r>
              <a:rPr sz="2400" dirty="0" smtClean="0">
                <a:latin typeface="Arial"/>
                <a:cs typeface="Arial"/>
              </a:rPr>
              <a:t>e</a:t>
            </a:r>
            <a:r>
              <a:rPr sz="2400" spc="-10" dirty="0" smtClean="0">
                <a:latin typeface="Arial"/>
                <a:cs typeface="Arial"/>
              </a:rPr>
              <a:t>P</a:t>
            </a:r>
            <a:r>
              <a:rPr sz="2400" dirty="0" smtClean="0">
                <a:latin typeface="Arial"/>
                <a:cs typeface="Arial"/>
              </a:rPr>
              <a:t>ort</a:t>
            </a:r>
            <a:r>
              <a:rPr sz="2400" spc="5" dirty="0" smtClean="0">
                <a:latin typeface="Arial"/>
                <a:cs typeface="Arial"/>
              </a:rPr>
              <a:t>f</a:t>
            </a:r>
            <a:r>
              <a:rPr sz="2400" dirty="0" smtClean="0">
                <a:latin typeface="Arial"/>
                <a:cs typeface="Arial"/>
              </a:rPr>
              <a:t>o</a:t>
            </a:r>
            <a:r>
              <a:rPr sz="2400" spc="-10" dirty="0" smtClean="0">
                <a:latin typeface="Arial"/>
                <a:cs typeface="Arial"/>
              </a:rPr>
              <a:t>l</a:t>
            </a:r>
            <a:r>
              <a:rPr sz="2400" dirty="0" smtClean="0">
                <a:latin typeface="Arial"/>
                <a:cs typeface="Arial"/>
              </a:rPr>
              <a:t>io</a:t>
            </a:r>
            <a:r>
              <a:rPr sz="2400" spc="5" dirty="0" smtClean="0">
                <a:latin typeface="Arial"/>
                <a:cs typeface="Arial"/>
              </a:rPr>
              <a:t> </a:t>
            </a:r>
            <a:r>
              <a:rPr lang="en-US" sz="2400" spc="5" dirty="0" smtClean="0">
                <a:latin typeface="Arial"/>
                <a:cs typeface="Arial"/>
              </a:rPr>
              <a:t>Submission</a:t>
            </a:r>
            <a:r>
              <a:rPr sz="2400" dirty="0" smtClean="0">
                <a:latin typeface="Arial"/>
                <a:cs typeface="Arial"/>
              </a:rPr>
              <a:t>:</a:t>
            </a:r>
            <a:r>
              <a:rPr sz="2400" spc="-105" dirty="0" smtClean="0">
                <a:latin typeface="Arial"/>
                <a:cs typeface="Arial"/>
              </a:rPr>
              <a:t> </a:t>
            </a:r>
            <a:r>
              <a:rPr sz="2400" dirty="0" smtClean="0">
                <a:latin typeface="Arial"/>
                <a:cs typeface="Arial"/>
              </a:rPr>
              <a:t>A</a:t>
            </a:r>
            <a:r>
              <a:rPr sz="2400" spc="-10" dirty="0" smtClean="0">
                <a:latin typeface="Arial"/>
                <a:cs typeface="Arial"/>
              </a:rPr>
              <a:t>p</a:t>
            </a:r>
            <a:r>
              <a:rPr sz="2400" dirty="0" smtClean="0">
                <a:latin typeface="Arial"/>
                <a:cs typeface="Arial"/>
              </a:rPr>
              <a:t>ril</a:t>
            </a:r>
            <a:r>
              <a:rPr sz="2400" spc="10" dirty="0" smtClean="0">
                <a:latin typeface="Arial"/>
                <a:cs typeface="Arial"/>
              </a:rPr>
              <a:t> </a:t>
            </a:r>
            <a:r>
              <a:rPr sz="2400" dirty="0">
                <a:latin typeface="Arial"/>
                <a:cs typeface="Arial"/>
              </a:rPr>
              <a:t>– </a:t>
            </a:r>
            <a:r>
              <a:rPr sz="2400" dirty="0" smtClean="0">
                <a:latin typeface="Arial"/>
                <a:cs typeface="Arial"/>
              </a:rPr>
              <a:t>May</a:t>
            </a:r>
            <a:endParaRPr lang="en-US" sz="2400" dirty="0">
              <a:latin typeface="Arial"/>
              <a:cs typeface="Arial"/>
            </a:endParaRPr>
          </a:p>
          <a:p>
            <a:pPr marL="342900" indent="-342900">
              <a:lnSpc>
                <a:spcPct val="100000"/>
              </a:lnSpc>
              <a:buFont typeface="Arial"/>
              <a:buChar char="•"/>
            </a:pPr>
            <a:r>
              <a:rPr sz="2400" dirty="0" smtClean="0">
                <a:latin typeface="Arial"/>
                <a:cs typeface="Arial"/>
              </a:rPr>
              <a:t>Ass</a:t>
            </a:r>
            <a:r>
              <a:rPr sz="2400" spc="-10" dirty="0" smtClean="0">
                <a:latin typeface="Arial"/>
                <a:cs typeface="Arial"/>
              </a:rPr>
              <a:t>e</a:t>
            </a:r>
            <a:r>
              <a:rPr sz="2400" dirty="0" smtClean="0">
                <a:latin typeface="Arial"/>
                <a:cs typeface="Arial"/>
              </a:rPr>
              <a:t>ssment</a:t>
            </a:r>
            <a:r>
              <a:rPr sz="2400" spc="5" dirty="0" smtClean="0">
                <a:latin typeface="Arial"/>
                <a:cs typeface="Arial"/>
              </a:rPr>
              <a:t> </a:t>
            </a:r>
            <a:r>
              <a:rPr lang="en-US" sz="2400" dirty="0" smtClean="0"/>
              <a:t>C</a:t>
            </a:r>
            <a:r>
              <a:rPr sz="2400" dirty="0" smtClean="0">
                <a:latin typeface="Arial"/>
                <a:cs typeface="Arial"/>
              </a:rPr>
              <a:t>enter:</a:t>
            </a:r>
            <a:r>
              <a:rPr sz="2400" spc="40" dirty="0" smtClean="0">
                <a:latin typeface="Arial"/>
                <a:cs typeface="Arial"/>
              </a:rPr>
              <a:t> </a:t>
            </a:r>
            <a:r>
              <a:rPr lang="en-US" sz="2400" spc="40" dirty="0" smtClean="0">
                <a:latin typeface="Arial"/>
                <a:cs typeface="Arial"/>
              </a:rPr>
              <a:t> Late May </a:t>
            </a:r>
            <a:r>
              <a:rPr sz="2400" dirty="0" smtClean="0">
                <a:latin typeface="Arial"/>
                <a:cs typeface="Arial"/>
              </a:rPr>
              <a:t>– </a:t>
            </a:r>
            <a:r>
              <a:rPr lang="en-US" sz="2400" dirty="0" smtClean="0">
                <a:latin typeface="Arial"/>
                <a:cs typeface="Arial"/>
              </a:rPr>
              <a:t>Early </a:t>
            </a:r>
            <a:r>
              <a:rPr sz="2400" dirty="0" smtClean="0">
                <a:latin typeface="Arial"/>
                <a:cs typeface="Arial"/>
              </a:rPr>
              <a:t>June</a:t>
            </a:r>
            <a:endParaRPr lang="en-US" sz="2400" dirty="0">
              <a:latin typeface="Arial"/>
              <a:cs typeface="Arial"/>
            </a:endParaRPr>
          </a:p>
          <a:p>
            <a:pPr marL="342900" indent="-342900">
              <a:lnSpc>
                <a:spcPct val="100000"/>
              </a:lnSpc>
              <a:buFont typeface="Arial"/>
              <a:buChar char="•"/>
            </a:pPr>
            <a:r>
              <a:rPr sz="2400" dirty="0" smtClean="0">
                <a:latin typeface="Arial"/>
                <a:cs typeface="Arial"/>
              </a:rPr>
              <a:t>Sc</a:t>
            </a:r>
            <a:r>
              <a:rPr sz="2400" spc="-10" dirty="0" smtClean="0">
                <a:latin typeface="Arial"/>
                <a:cs typeface="Arial"/>
              </a:rPr>
              <a:t>o</a:t>
            </a:r>
            <a:r>
              <a:rPr sz="2400" dirty="0" smtClean="0">
                <a:latin typeface="Arial"/>
                <a:cs typeface="Arial"/>
              </a:rPr>
              <a:t>res</a:t>
            </a:r>
            <a:r>
              <a:rPr sz="2400" spc="5" dirty="0" smtClean="0">
                <a:latin typeface="Arial"/>
                <a:cs typeface="Arial"/>
              </a:rPr>
              <a:t> </a:t>
            </a:r>
            <a:r>
              <a:rPr sz="2400" dirty="0">
                <a:latin typeface="Arial"/>
                <a:cs typeface="Arial"/>
              </a:rPr>
              <a:t>rele</a:t>
            </a:r>
            <a:r>
              <a:rPr sz="2400" spc="-10" dirty="0">
                <a:latin typeface="Arial"/>
                <a:cs typeface="Arial"/>
              </a:rPr>
              <a:t>a</a:t>
            </a:r>
            <a:r>
              <a:rPr sz="2400" dirty="0">
                <a:latin typeface="Arial"/>
                <a:cs typeface="Arial"/>
              </a:rPr>
              <a:t>sed:</a:t>
            </a:r>
            <a:r>
              <a:rPr sz="2400" spc="10" dirty="0">
                <a:latin typeface="Arial"/>
                <a:cs typeface="Arial"/>
              </a:rPr>
              <a:t> </a:t>
            </a:r>
            <a:r>
              <a:rPr sz="2400" dirty="0">
                <a:latin typeface="Arial"/>
                <a:cs typeface="Arial"/>
              </a:rPr>
              <a:t>On</a:t>
            </a:r>
            <a:r>
              <a:rPr sz="2400" spc="-5" dirty="0">
                <a:latin typeface="Arial"/>
                <a:cs typeface="Arial"/>
              </a:rPr>
              <a:t> </a:t>
            </a:r>
            <a:r>
              <a:rPr sz="2400" dirty="0">
                <a:latin typeface="Arial"/>
                <a:cs typeface="Arial"/>
              </a:rPr>
              <a:t>or</a:t>
            </a:r>
            <a:r>
              <a:rPr sz="2400" spc="10" dirty="0">
                <a:latin typeface="Arial"/>
                <a:cs typeface="Arial"/>
              </a:rPr>
              <a:t> </a:t>
            </a:r>
            <a:r>
              <a:rPr sz="2400" dirty="0">
                <a:latin typeface="Arial"/>
                <a:cs typeface="Arial"/>
              </a:rPr>
              <a:t>before</a:t>
            </a:r>
            <a:r>
              <a:rPr sz="2400" spc="-10" dirty="0">
                <a:latin typeface="Arial"/>
                <a:cs typeface="Arial"/>
              </a:rPr>
              <a:t> </a:t>
            </a:r>
            <a:r>
              <a:rPr sz="2400" dirty="0">
                <a:latin typeface="Arial"/>
                <a:cs typeface="Arial"/>
              </a:rPr>
              <a:t>D</a:t>
            </a:r>
            <a:r>
              <a:rPr sz="2400" spc="-10" dirty="0">
                <a:latin typeface="Arial"/>
                <a:cs typeface="Arial"/>
              </a:rPr>
              <a:t>e</a:t>
            </a:r>
            <a:r>
              <a:rPr sz="2400" dirty="0">
                <a:latin typeface="Arial"/>
                <a:cs typeface="Arial"/>
              </a:rPr>
              <a:t>cember</a:t>
            </a:r>
            <a:r>
              <a:rPr sz="2400" spc="25" dirty="0">
                <a:latin typeface="Arial"/>
                <a:cs typeface="Arial"/>
              </a:rPr>
              <a:t> </a:t>
            </a:r>
            <a:r>
              <a:rPr sz="2400" dirty="0" smtClean="0">
                <a:latin typeface="Arial"/>
                <a:cs typeface="Arial"/>
              </a:rPr>
              <a:t>31</a:t>
            </a:r>
            <a:endParaRPr sz="2400" dirty="0">
              <a:latin typeface="Arial"/>
              <a:cs typeface="Arial"/>
            </a:endParaRPr>
          </a:p>
        </p:txBody>
      </p:sp>
      <p:sp>
        <p:nvSpPr>
          <p:cNvPr id="3" name="Text Placeholder 2"/>
          <p:cNvSpPr>
            <a:spLocks noGrp="1"/>
          </p:cNvSpPr>
          <p:nvPr>
            <p:ph type="body" sz="quarter" idx="10"/>
          </p:nvPr>
        </p:nvSpPr>
        <p:spPr/>
        <p:txBody>
          <a:bodyPr/>
          <a:lstStyle/>
          <a:p>
            <a:r>
              <a:rPr lang="en-US" dirty="0" smtClean="0"/>
              <a:t>The General Cadence – 2018/2019</a:t>
            </a:r>
            <a:endParaRPr lang="en-US" dirty="0"/>
          </a:p>
        </p:txBody>
      </p:sp>
    </p:spTree>
    <p:extLst>
      <p:ext uri="{BB962C8B-B14F-4D97-AF65-F5344CB8AC3E}">
        <p14:creationId xmlns:p14="http://schemas.microsoft.com/office/powerpoint/2010/main" val="24518930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46084" y="1797869"/>
            <a:ext cx="7633334" cy="2685991"/>
          </a:xfrm>
          <a:prstGeom prst="rect">
            <a:avLst/>
          </a:prstGeom>
        </p:spPr>
        <p:txBody>
          <a:bodyPr vert="horz" wrap="square" lIns="0" tIns="0" rIns="0" bIns="0" rtlCol="0">
            <a:spAutoFit/>
          </a:bodyPr>
          <a:lstStyle/>
          <a:p>
            <a:pPr marL="12700">
              <a:lnSpc>
                <a:spcPct val="100000"/>
              </a:lnSpc>
            </a:pPr>
            <a:r>
              <a:rPr sz="2400" spc="-5" dirty="0">
                <a:latin typeface="Arial"/>
                <a:cs typeface="Arial"/>
              </a:rPr>
              <a:t>Th</a:t>
            </a:r>
            <a:r>
              <a:rPr sz="2400" dirty="0">
                <a:latin typeface="Arial"/>
                <a:cs typeface="Arial"/>
              </a:rPr>
              <a:t>e total</a:t>
            </a:r>
            <a:r>
              <a:rPr sz="2400" spc="-10" dirty="0">
                <a:latin typeface="Arial"/>
                <a:cs typeface="Arial"/>
              </a:rPr>
              <a:t> c</a:t>
            </a:r>
            <a:r>
              <a:rPr sz="2400" dirty="0">
                <a:latin typeface="Arial"/>
                <a:cs typeface="Arial"/>
              </a:rPr>
              <a:t>ost </a:t>
            </a:r>
            <a:r>
              <a:rPr sz="2400" spc="-10" dirty="0">
                <a:latin typeface="Arial"/>
                <a:cs typeface="Arial"/>
              </a:rPr>
              <a:t>o</a:t>
            </a:r>
            <a:r>
              <a:rPr sz="2400" dirty="0">
                <a:latin typeface="Arial"/>
                <a:cs typeface="Arial"/>
              </a:rPr>
              <a:t>f </a:t>
            </a:r>
            <a:r>
              <a:rPr sz="2400" dirty="0" smtClean="0">
                <a:latin typeface="Arial"/>
                <a:cs typeface="Arial"/>
              </a:rPr>
              <a:t>certification</a:t>
            </a:r>
            <a:r>
              <a:rPr sz="2400" spc="15" dirty="0" smtClean="0">
                <a:latin typeface="Arial"/>
                <a:cs typeface="Arial"/>
              </a:rPr>
              <a:t> </a:t>
            </a:r>
            <a:r>
              <a:rPr sz="2400" dirty="0" smtClean="0">
                <a:latin typeface="Arial"/>
                <a:cs typeface="Arial"/>
              </a:rPr>
              <a:t>decrease</a:t>
            </a:r>
            <a:r>
              <a:rPr lang="en-US" sz="2400" dirty="0" smtClean="0">
                <a:latin typeface="Arial"/>
                <a:cs typeface="Arial"/>
              </a:rPr>
              <a:t>d</a:t>
            </a:r>
            <a:r>
              <a:rPr sz="2400" spc="5" dirty="0" smtClean="0">
                <a:latin typeface="Arial"/>
                <a:cs typeface="Arial"/>
              </a:rPr>
              <a:t> </a:t>
            </a:r>
            <a:r>
              <a:rPr sz="2400" dirty="0">
                <a:latin typeface="Arial"/>
                <a:cs typeface="Arial"/>
              </a:rPr>
              <a:t>f</a:t>
            </a:r>
            <a:r>
              <a:rPr sz="2400" spc="5" dirty="0">
                <a:latin typeface="Arial"/>
                <a:cs typeface="Arial"/>
              </a:rPr>
              <a:t>r</a:t>
            </a:r>
            <a:r>
              <a:rPr sz="2400" dirty="0">
                <a:latin typeface="Arial"/>
                <a:cs typeface="Arial"/>
              </a:rPr>
              <a:t>om $</a:t>
            </a:r>
            <a:r>
              <a:rPr sz="2400" spc="-10" dirty="0">
                <a:latin typeface="Arial"/>
                <a:cs typeface="Arial"/>
              </a:rPr>
              <a:t>2</a:t>
            </a:r>
            <a:r>
              <a:rPr sz="2400" dirty="0">
                <a:latin typeface="Arial"/>
                <a:cs typeface="Arial"/>
              </a:rPr>
              <a:t>500</a:t>
            </a:r>
            <a:r>
              <a:rPr sz="2400" spc="5" dirty="0">
                <a:latin typeface="Arial"/>
                <a:cs typeface="Arial"/>
              </a:rPr>
              <a:t> </a:t>
            </a:r>
            <a:r>
              <a:rPr sz="2400" dirty="0">
                <a:latin typeface="Arial"/>
                <a:cs typeface="Arial"/>
              </a:rPr>
              <a:t>to</a:t>
            </a:r>
          </a:p>
          <a:p>
            <a:pPr marL="12700">
              <a:lnSpc>
                <a:spcPct val="100000"/>
              </a:lnSpc>
            </a:pPr>
            <a:r>
              <a:rPr sz="2400" dirty="0">
                <a:latin typeface="Arial"/>
                <a:cs typeface="Arial"/>
              </a:rPr>
              <a:t>$1,900, w</a:t>
            </a:r>
            <a:r>
              <a:rPr sz="2400" spc="-10" dirty="0">
                <a:latin typeface="Arial"/>
                <a:cs typeface="Arial"/>
              </a:rPr>
              <a:t>i</a:t>
            </a:r>
            <a:r>
              <a:rPr sz="2400" dirty="0">
                <a:latin typeface="Arial"/>
                <a:cs typeface="Arial"/>
              </a:rPr>
              <a:t>th each</a:t>
            </a:r>
            <a:r>
              <a:rPr sz="2400" spc="5" dirty="0">
                <a:latin typeface="Arial"/>
                <a:cs typeface="Arial"/>
              </a:rPr>
              <a:t> </a:t>
            </a:r>
            <a:r>
              <a:rPr sz="2400" dirty="0">
                <a:latin typeface="Arial"/>
                <a:cs typeface="Arial"/>
              </a:rPr>
              <a:t>of the</a:t>
            </a:r>
            <a:r>
              <a:rPr sz="2400" spc="-15" dirty="0">
                <a:latin typeface="Arial"/>
                <a:cs typeface="Arial"/>
              </a:rPr>
              <a:t> </a:t>
            </a:r>
            <a:r>
              <a:rPr sz="2400" dirty="0">
                <a:latin typeface="Arial"/>
                <a:cs typeface="Arial"/>
              </a:rPr>
              <a:t>four compon</a:t>
            </a:r>
            <a:r>
              <a:rPr sz="2400" spc="-10" dirty="0">
                <a:latin typeface="Arial"/>
                <a:cs typeface="Arial"/>
              </a:rPr>
              <a:t>e</a:t>
            </a:r>
            <a:r>
              <a:rPr sz="2400" dirty="0">
                <a:latin typeface="Arial"/>
                <a:cs typeface="Arial"/>
              </a:rPr>
              <a:t>nts</a:t>
            </a:r>
            <a:r>
              <a:rPr sz="2400" spc="15" dirty="0">
                <a:latin typeface="Arial"/>
                <a:cs typeface="Arial"/>
              </a:rPr>
              <a:t> </a:t>
            </a:r>
            <a:r>
              <a:rPr sz="2400" dirty="0">
                <a:latin typeface="Arial"/>
                <a:cs typeface="Arial"/>
              </a:rPr>
              <a:t>costing</a:t>
            </a:r>
            <a:r>
              <a:rPr sz="2400" spc="5" dirty="0">
                <a:latin typeface="Arial"/>
                <a:cs typeface="Arial"/>
              </a:rPr>
              <a:t> </a:t>
            </a:r>
            <a:r>
              <a:rPr sz="2400" dirty="0">
                <a:latin typeface="Arial"/>
                <a:cs typeface="Arial"/>
              </a:rPr>
              <a:t>$4</a:t>
            </a:r>
            <a:r>
              <a:rPr sz="2400" spc="-10" dirty="0">
                <a:latin typeface="Arial"/>
                <a:cs typeface="Arial"/>
              </a:rPr>
              <a:t>7</a:t>
            </a:r>
            <a:r>
              <a:rPr sz="2400" dirty="0">
                <a:latin typeface="Arial"/>
                <a:cs typeface="Arial"/>
              </a:rPr>
              <a:t>5</a:t>
            </a:r>
            <a:r>
              <a:rPr sz="2400" dirty="0" smtClean="0">
                <a:latin typeface="Arial"/>
                <a:cs typeface="Arial"/>
              </a:rPr>
              <a:t>.</a:t>
            </a:r>
            <a:endParaRPr lang="en-US" sz="2400" dirty="0" smtClean="0">
              <a:latin typeface="Arial"/>
              <a:cs typeface="Arial"/>
            </a:endParaRPr>
          </a:p>
          <a:p>
            <a:pPr>
              <a:lnSpc>
                <a:spcPct val="100000"/>
              </a:lnSpc>
            </a:pPr>
            <a:endParaRPr sz="2400" dirty="0">
              <a:latin typeface="Times New Roman"/>
              <a:cs typeface="Times New Roman"/>
            </a:endParaRPr>
          </a:p>
          <a:p>
            <a:pPr marL="243204" algn="ctr">
              <a:lnSpc>
                <a:spcPct val="100000"/>
              </a:lnSpc>
              <a:spcBef>
                <a:spcPts val="2135"/>
              </a:spcBef>
            </a:pPr>
            <a:r>
              <a:rPr sz="2200" b="1" u="heavy" spc="-15" dirty="0">
                <a:latin typeface="Arial"/>
                <a:cs typeface="Arial"/>
              </a:rPr>
              <a:t>Imp</a:t>
            </a:r>
            <a:r>
              <a:rPr sz="2200" b="1" u="heavy" spc="-10" dirty="0">
                <a:latin typeface="Arial"/>
                <a:cs typeface="Arial"/>
              </a:rPr>
              <a:t>ortant</a:t>
            </a:r>
            <a:r>
              <a:rPr sz="2200" b="1" u="heavy" spc="5" dirty="0">
                <a:latin typeface="Arial"/>
                <a:cs typeface="Arial"/>
              </a:rPr>
              <a:t> </a:t>
            </a:r>
            <a:r>
              <a:rPr sz="2200" b="1" u="heavy" spc="-15" dirty="0">
                <a:latin typeface="Arial"/>
                <a:cs typeface="Arial"/>
              </a:rPr>
              <a:t>price</a:t>
            </a:r>
            <a:r>
              <a:rPr sz="2200" b="1" u="heavy" spc="0" dirty="0">
                <a:latin typeface="Arial"/>
                <a:cs typeface="Arial"/>
              </a:rPr>
              <a:t> </a:t>
            </a:r>
            <a:r>
              <a:rPr sz="2200" b="1" u="heavy" spc="-15" dirty="0">
                <a:latin typeface="Arial"/>
                <a:cs typeface="Arial"/>
              </a:rPr>
              <a:t>poi</a:t>
            </a:r>
            <a:r>
              <a:rPr sz="2200" b="1" u="heavy" spc="-10" dirty="0">
                <a:latin typeface="Arial"/>
                <a:cs typeface="Arial"/>
              </a:rPr>
              <a:t>nts</a:t>
            </a:r>
            <a:endParaRPr sz="2200" dirty="0">
              <a:latin typeface="Arial"/>
              <a:cs typeface="Arial"/>
            </a:endParaRPr>
          </a:p>
          <a:p>
            <a:pPr marL="242570" algn="ctr">
              <a:lnSpc>
                <a:spcPct val="100000"/>
              </a:lnSpc>
              <a:spcBef>
                <a:spcPts val="1125"/>
              </a:spcBef>
            </a:pPr>
            <a:r>
              <a:rPr sz="2200" b="1" spc="-15" dirty="0">
                <a:latin typeface="Arial"/>
                <a:cs typeface="Arial"/>
              </a:rPr>
              <a:t>$4</a:t>
            </a:r>
            <a:r>
              <a:rPr sz="2200" b="1" spc="-10" dirty="0">
                <a:latin typeface="Arial"/>
                <a:cs typeface="Arial"/>
              </a:rPr>
              <a:t>7</a:t>
            </a:r>
            <a:r>
              <a:rPr sz="2200" b="1" spc="-15" dirty="0">
                <a:latin typeface="Arial"/>
                <a:cs typeface="Arial"/>
              </a:rPr>
              <a:t>5</a:t>
            </a:r>
            <a:r>
              <a:rPr sz="2200" b="1" spc="-5" dirty="0">
                <a:latin typeface="Arial"/>
                <a:cs typeface="Arial"/>
              </a:rPr>
              <a:t> </a:t>
            </a:r>
            <a:r>
              <a:rPr sz="2200" b="1" spc="-10" dirty="0">
                <a:latin typeface="Arial"/>
                <a:cs typeface="Arial"/>
              </a:rPr>
              <a:t>for</a:t>
            </a:r>
            <a:r>
              <a:rPr sz="2200" b="1" spc="5" dirty="0">
                <a:latin typeface="Arial"/>
                <a:cs typeface="Arial"/>
              </a:rPr>
              <a:t> </a:t>
            </a:r>
            <a:r>
              <a:rPr sz="2200" b="1" spc="-15" dirty="0">
                <a:latin typeface="Arial"/>
                <a:cs typeface="Arial"/>
              </a:rPr>
              <a:t>ea</a:t>
            </a:r>
            <a:r>
              <a:rPr sz="2200" b="1" spc="-10" dirty="0">
                <a:latin typeface="Arial"/>
                <a:cs typeface="Arial"/>
              </a:rPr>
              <a:t>c</a:t>
            </a:r>
            <a:r>
              <a:rPr sz="2200" b="1" spc="-15" dirty="0">
                <a:latin typeface="Arial"/>
                <a:cs typeface="Arial"/>
              </a:rPr>
              <a:t>h</a:t>
            </a:r>
            <a:r>
              <a:rPr sz="2200" b="1" spc="10" dirty="0">
                <a:latin typeface="Arial"/>
                <a:cs typeface="Arial"/>
              </a:rPr>
              <a:t> </a:t>
            </a:r>
            <a:r>
              <a:rPr sz="2200" b="1" spc="-15" dirty="0">
                <a:latin typeface="Arial"/>
                <a:cs typeface="Arial"/>
              </a:rPr>
              <a:t>component</a:t>
            </a:r>
            <a:endParaRPr sz="2200" dirty="0">
              <a:latin typeface="Arial"/>
              <a:cs typeface="Arial"/>
            </a:endParaRPr>
          </a:p>
          <a:p>
            <a:pPr marL="241935" algn="ctr">
              <a:lnSpc>
                <a:spcPct val="100000"/>
              </a:lnSpc>
              <a:spcBef>
                <a:spcPts val="1125"/>
              </a:spcBef>
            </a:pPr>
            <a:r>
              <a:rPr sz="2200" b="1" spc="-15" dirty="0">
                <a:latin typeface="Arial"/>
                <a:cs typeface="Arial"/>
              </a:rPr>
              <a:t>$75</a:t>
            </a:r>
            <a:r>
              <a:rPr sz="2200" b="1" spc="5" dirty="0">
                <a:latin typeface="Arial"/>
                <a:cs typeface="Arial"/>
              </a:rPr>
              <a:t> </a:t>
            </a:r>
            <a:r>
              <a:rPr sz="2200" b="1" spc="-15" dirty="0">
                <a:latin typeface="Arial"/>
                <a:cs typeface="Arial"/>
              </a:rPr>
              <a:t>annual</a:t>
            </a:r>
            <a:r>
              <a:rPr sz="2200" b="1" spc="25" dirty="0">
                <a:latin typeface="Arial"/>
                <a:cs typeface="Arial"/>
              </a:rPr>
              <a:t> </a:t>
            </a:r>
            <a:r>
              <a:rPr sz="2200" b="1" spc="-10" dirty="0">
                <a:latin typeface="Arial"/>
                <a:cs typeface="Arial"/>
              </a:rPr>
              <a:t>registration</a:t>
            </a:r>
            <a:r>
              <a:rPr sz="2200" b="1" spc="40" dirty="0">
                <a:latin typeface="Arial"/>
                <a:cs typeface="Arial"/>
              </a:rPr>
              <a:t> </a:t>
            </a:r>
            <a:r>
              <a:rPr sz="2200" b="1" spc="-15" dirty="0">
                <a:latin typeface="Arial"/>
                <a:cs typeface="Arial"/>
              </a:rPr>
              <a:t>fee</a:t>
            </a:r>
            <a:endParaRPr sz="2200" dirty="0">
              <a:latin typeface="Arial"/>
              <a:cs typeface="Arial"/>
            </a:endParaRPr>
          </a:p>
        </p:txBody>
      </p:sp>
      <p:sp>
        <p:nvSpPr>
          <p:cNvPr id="4" name="TextBox 3"/>
          <p:cNvSpPr txBox="1"/>
          <p:nvPr/>
        </p:nvSpPr>
        <p:spPr>
          <a:xfrm>
            <a:off x="680415" y="791396"/>
            <a:ext cx="7633334" cy="769441"/>
          </a:xfrm>
          <a:prstGeom prst="rect">
            <a:avLst/>
          </a:prstGeom>
          <a:noFill/>
        </p:spPr>
        <p:txBody>
          <a:bodyPr wrap="square" rtlCol="0">
            <a:spAutoFit/>
          </a:bodyPr>
          <a:lstStyle/>
          <a:p>
            <a:r>
              <a:rPr lang="en-US" sz="4400" b="1" dirty="0" smtClean="0"/>
              <a:t>COST</a:t>
            </a:r>
            <a:endParaRPr lang="en-US" sz="4400" b="1" dirty="0"/>
          </a:p>
        </p:txBody>
      </p:sp>
    </p:spTree>
    <p:extLst>
      <p:ext uri="{BB962C8B-B14F-4D97-AF65-F5344CB8AC3E}">
        <p14:creationId xmlns:p14="http://schemas.microsoft.com/office/powerpoint/2010/main" val="1247321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762000" y="1371600"/>
            <a:ext cx="7772400" cy="1143000"/>
          </a:xfrm>
        </p:spPr>
        <p:txBody>
          <a:bodyPr>
            <a:normAutofit/>
          </a:bodyPr>
          <a:lstStyle/>
          <a:p>
            <a:pPr eaLnBrk="1" hangingPunct="1">
              <a:defRPr/>
            </a:pPr>
            <a:r>
              <a:rPr lang="en-US" dirty="0" smtClean="0"/>
              <a:t>Curious About National Boards?</a:t>
            </a:r>
          </a:p>
        </p:txBody>
      </p:sp>
      <p:sp>
        <p:nvSpPr>
          <p:cNvPr id="3075" name="Rectangle 3"/>
          <p:cNvSpPr>
            <a:spLocks noGrp="1" noChangeArrowheads="1"/>
          </p:cNvSpPr>
          <p:nvPr>
            <p:ph type="subTitle" idx="1"/>
          </p:nvPr>
        </p:nvSpPr>
        <p:spPr>
          <a:xfrm>
            <a:off x="609600" y="2736224"/>
            <a:ext cx="7543800" cy="1752600"/>
          </a:xfrm>
        </p:spPr>
        <p:txBody>
          <a:bodyPr/>
          <a:lstStyle/>
          <a:p>
            <a:pPr eaLnBrk="1" hangingPunct="1"/>
            <a:r>
              <a:rPr lang="en-US" b="1" dirty="0" smtClean="0">
                <a:latin typeface="Arial" charset="0"/>
              </a:rPr>
              <a:t>Unraveling the Mystery of</a:t>
            </a:r>
          </a:p>
          <a:p>
            <a:pPr eaLnBrk="1" hangingPunct="1"/>
            <a:r>
              <a:rPr lang="en-US" b="1" dirty="0" smtClean="0">
                <a:latin typeface="Arial" charset="0"/>
              </a:rPr>
              <a:t> National Board Certification</a:t>
            </a:r>
          </a:p>
        </p:txBody>
      </p:sp>
    </p:spTree>
    <p:extLst>
      <p:ext uri="{BB962C8B-B14F-4D97-AF65-F5344CB8AC3E}">
        <p14:creationId xmlns:p14="http://schemas.microsoft.com/office/powerpoint/2010/main" val="2659577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normAutofit fontScale="90000"/>
          </a:bodyPr>
          <a:lstStyle/>
          <a:p>
            <a:r>
              <a:rPr lang="en-US" dirty="0" smtClean="0"/>
              <a:t>Financial Help and Assistance</a:t>
            </a:r>
            <a:endParaRPr lang="en-US" dirty="0"/>
          </a:p>
        </p:txBody>
      </p:sp>
      <p:sp>
        <p:nvSpPr>
          <p:cNvPr id="3" name="Text Placeholder 2"/>
          <p:cNvSpPr>
            <a:spLocks noGrp="1"/>
          </p:cNvSpPr>
          <p:nvPr>
            <p:ph idx="1"/>
          </p:nvPr>
        </p:nvSpPr>
        <p:spPr>
          <a:xfrm>
            <a:off x="887069" y="1696751"/>
            <a:ext cx="7369860" cy="3323987"/>
          </a:xfrm>
        </p:spPr>
        <p:txBody>
          <a:bodyPr>
            <a:normAutofit fontScale="77500" lnSpcReduction="20000"/>
          </a:bodyPr>
          <a:lstStyle/>
          <a:p>
            <a:pPr marL="342900" indent="-342900">
              <a:buFont typeface="Arial"/>
              <a:buChar char="•"/>
            </a:pPr>
            <a:r>
              <a:rPr lang="en-US" dirty="0" smtClean="0"/>
              <a:t>Mississippi will reimburse EVERY candidate </a:t>
            </a:r>
            <a:r>
              <a:rPr lang="en-US" b="1" u="sng" dirty="0" smtClean="0"/>
              <a:t>after </a:t>
            </a:r>
            <a:r>
              <a:rPr lang="en-US" dirty="0" smtClean="0"/>
              <a:t>they complete components. </a:t>
            </a:r>
          </a:p>
          <a:p>
            <a:r>
              <a:rPr lang="en-US" dirty="0" smtClean="0"/>
              <a:t> </a:t>
            </a:r>
          </a:p>
          <a:p>
            <a:pPr marL="342900" indent="-342900">
              <a:buFont typeface="Arial"/>
              <a:buChar char="•"/>
            </a:pPr>
            <a:r>
              <a:rPr lang="en-US" dirty="0" smtClean="0"/>
              <a:t>Candidates submit in May and receive scores the following fall. The state will reimburse once candidates receive a score report.</a:t>
            </a:r>
          </a:p>
          <a:p>
            <a:endParaRPr lang="en-US" dirty="0" smtClean="0"/>
          </a:p>
          <a:p>
            <a:pPr marL="342900" indent="-342900">
              <a:buFont typeface="Arial"/>
              <a:buChar char="•"/>
            </a:pPr>
            <a:r>
              <a:rPr lang="en-US" dirty="0" smtClean="0"/>
              <a:t>State reimbursement is provided whether certification is achieved or not.</a:t>
            </a:r>
            <a:endParaRPr lang="en-US" dirty="0"/>
          </a:p>
        </p:txBody>
      </p:sp>
    </p:spTree>
    <p:extLst>
      <p:ext uri="{BB962C8B-B14F-4D97-AF65-F5344CB8AC3E}">
        <p14:creationId xmlns:p14="http://schemas.microsoft.com/office/powerpoint/2010/main" val="12762937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normAutofit fontScale="90000"/>
          </a:bodyPr>
          <a:lstStyle/>
          <a:p>
            <a:r>
              <a:rPr lang="en-US" dirty="0" smtClean="0"/>
              <a:t>Other Avenues of Financial Support</a:t>
            </a:r>
            <a:endParaRPr lang="en-US" dirty="0"/>
          </a:p>
        </p:txBody>
      </p:sp>
      <p:sp>
        <p:nvSpPr>
          <p:cNvPr id="3" name="Text Placeholder 2"/>
          <p:cNvSpPr>
            <a:spLocks noGrp="1"/>
          </p:cNvSpPr>
          <p:nvPr>
            <p:ph idx="1"/>
          </p:nvPr>
        </p:nvSpPr>
        <p:spPr>
          <a:xfrm>
            <a:off x="887069" y="1696751"/>
            <a:ext cx="7369860" cy="4265960"/>
          </a:xfrm>
        </p:spPr>
        <p:txBody>
          <a:bodyPr>
            <a:normAutofit fontScale="77500" lnSpcReduction="20000"/>
          </a:bodyPr>
          <a:lstStyle/>
          <a:p>
            <a:pPr marL="342900" indent="-342900">
              <a:buFont typeface="Arial"/>
              <a:buChar char="•"/>
            </a:pPr>
            <a:r>
              <a:rPr lang="en-US" b="1" dirty="0" smtClean="0">
                <a:solidFill>
                  <a:srgbClr val="FF0000"/>
                </a:solidFill>
              </a:rPr>
              <a:t>Local Banks: </a:t>
            </a:r>
            <a:r>
              <a:rPr lang="en-US" dirty="0" smtClean="0"/>
              <a:t>assistance varies by bank. Visit your local bank and talk to your personal banker.</a:t>
            </a:r>
          </a:p>
          <a:p>
            <a:pPr marL="342900" indent="-342900">
              <a:buFont typeface="Arial"/>
              <a:buChar char="•"/>
            </a:pPr>
            <a:endParaRPr lang="en-US" dirty="0"/>
          </a:p>
          <a:p>
            <a:pPr marL="342900" indent="-342900">
              <a:buFont typeface="Arial"/>
              <a:buChar char="•"/>
            </a:pPr>
            <a:r>
              <a:rPr lang="en-US" dirty="0" smtClean="0"/>
              <a:t>National Board Scholarships: are often awarded in the fall. They are presented on first come first served basis sometimes to specific certificates. Candidates must be registered to be eligible for a scholarship.</a:t>
            </a:r>
          </a:p>
          <a:p>
            <a:pPr marL="342900" indent="-342900">
              <a:buFont typeface="Arial"/>
              <a:buChar char="•"/>
            </a:pPr>
            <a:endParaRPr lang="en-US" dirty="0"/>
          </a:p>
          <a:p>
            <a:pPr marL="342900" indent="-342900">
              <a:buFont typeface="Arial"/>
              <a:buChar char="•"/>
            </a:pPr>
            <a:r>
              <a:rPr lang="en-US" dirty="0" smtClean="0">
                <a:solidFill>
                  <a:srgbClr val="008000"/>
                </a:solidFill>
              </a:rPr>
              <a:t>Pay as You Go </a:t>
            </a:r>
            <a:r>
              <a:rPr lang="en-US" dirty="0" smtClean="0"/>
              <a:t>(next slide)</a:t>
            </a:r>
          </a:p>
          <a:p>
            <a:pPr marL="342900" indent="-342900">
              <a:buFont typeface="Arial"/>
              <a:buChar char="•"/>
            </a:pPr>
            <a:endParaRPr lang="en-US" dirty="0"/>
          </a:p>
          <a:p>
            <a:pPr marL="342900" indent="-342900">
              <a:buFont typeface="Arial"/>
              <a:buChar char="•"/>
            </a:pPr>
            <a:r>
              <a:rPr lang="en-US" dirty="0" smtClean="0"/>
              <a:t>MPE Scholarship</a:t>
            </a:r>
            <a:endParaRPr lang="en-US" dirty="0"/>
          </a:p>
        </p:txBody>
      </p:sp>
    </p:spTree>
    <p:extLst>
      <p:ext uri="{BB962C8B-B14F-4D97-AF65-F5344CB8AC3E}">
        <p14:creationId xmlns:p14="http://schemas.microsoft.com/office/powerpoint/2010/main" val="4296757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8000"/>
                </a:solidFill>
              </a:rPr>
              <a:t>Pay as You Go!</a:t>
            </a:r>
            <a:br>
              <a:rPr lang="en-US" dirty="0" smtClean="0">
                <a:solidFill>
                  <a:srgbClr val="008000"/>
                </a:solidFill>
              </a:rPr>
            </a:br>
            <a:r>
              <a:rPr lang="en-US" sz="3100" dirty="0" smtClean="0">
                <a:solidFill>
                  <a:srgbClr val="FF0000"/>
                </a:solidFill>
              </a:rPr>
              <a:t>Another Option</a:t>
            </a:r>
            <a:endParaRPr lang="en-US" sz="3100"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US" dirty="0" smtClean="0"/>
              <a:t>You may </a:t>
            </a:r>
            <a:r>
              <a:rPr lang="en-US" b="1" dirty="0" smtClean="0">
                <a:solidFill>
                  <a:srgbClr val="008000"/>
                </a:solidFill>
              </a:rPr>
              <a:t>pay as you go </a:t>
            </a:r>
            <a:r>
              <a:rPr lang="en-US" dirty="0" smtClean="0"/>
              <a:t>on your components this makes it easy and affordable.</a:t>
            </a:r>
          </a:p>
          <a:p>
            <a:r>
              <a:rPr lang="en-US" dirty="0" smtClean="0"/>
              <a:t>If you do two components the first year ($475 x 2 = $950), you can get reimbursed for those two when your scores come in next year, and then use your reimbursement money to pay for the remaining two components, which will also be reimbursed. </a:t>
            </a:r>
          </a:p>
          <a:p>
            <a:r>
              <a:rPr lang="en-US" dirty="0" smtClean="0"/>
              <a:t>If you do want to commit to two components the first you,  </a:t>
            </a:r>
            <a:endParaRPr lang="en-US" dirty="0"/>
          </a:p>
        </p:txBody>
      </p:sp>
    </p:spTree>
    <p:extLst>
      <p:ext uri="{BB962C8B-B14F-4D97-AF65-F5344CB8AC3E}">
        <p14:creationId xmlns:p14="http://schemas.microsoft.com/office/powerpoint/2010/main" val="20689305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1108"/>
            <a:ext cx="8229600" cy="1143000"/>
          </a:xfrm>
        </p:spPr>
        <p:txBody>
          <a:bodyPr/>
          <a:lstStyle/>
          <a:p>
            <a:r>
              <a:rPr lang="en-US" dirty="0" smtClean="0"/>
              <a:t>Suggested Component Timelines</a:t>
            </a:r>
            <a:endParaRPr lang="en-US" dirty="0"/>
          </a:p>
        </p:txBody>
      </p:sp>
      <p:pic>
        <p:nvPicPr>
          <p:cNvPr id="6" name="Content Placeholder 5" descr="Screen Shot 2018-09-14 at 10.32.16 AM.png"/>
          <p:cNvPicPr>
            <a:picLocks noGrp="1" noChangeAspect="1"/>
          </p:cNvPicPr>
          <p:nvPr>
            <p:ph idx="1"/>
          </p:nvPr>
        </p:nvPicPr>
        <p:blipFill>
          <a:blip r:embed="rId2">
            <a:extLst>
              <a:ext uri="{28A0092B-C50C-407E-A947-70E740481C1C}">
                <a14:useLocalDpi xmlns:a14="http://schemas.microsoft.com/office/drawing/2010/main" val="0"/>
              </a:ext>
            </a:extLst>
          </a:blip>
          <a:srcRect l="-17321" r="-17321"/>
          <a:stretch>
            <a:fillRect/>
          </a:stretch>
        </p:blipFill>
        <p:spPr>
          <a:xfrm>
            <a:off x="-917266" y="1011892"/>
            <a:ext cx="10795520" cy="5709389"/>
          </a:xfrm>
        </p:spPr>
      </p:pic>
    </p:spTree>
    <p:extLst>
      <p:ext uri="{BB962C8B-B14F-4D97-AF65-F5344CB8AC3E}">
        <p14:creationId xmlns:p14="http://schemas.microsoft.com/office/powerpoint/2010/main" val="42901031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Scenarios</a:t>
            </a:r>
            <a:endParaRPr lang="en-US" dirty="0"/>
          </a:p>
        </p:txBody>
      </p:sp>
      <p:sp>
        <p:nvSpPr>
          <p:cNvPr id="3" name="Content Placeholder 2"/>
          <p:cNvSpPr>
            <a:spLocks noGrp="1"/>
          </p:cNvSpPr>
          <p:nvPr>
            <p:ph idx="1"/>
          </p:nvPr>
        </p:nvSpPr>
        <p:spPr>
          <a:xfrm>
            <a:off x="457200" y="1282659"/>
            <a:ext cx="8229600" cy="4525963"/>
          </a:xfrm>
        </p:spPr>
        <p:txBody>
          <a:bodyPr>
            <a:noAutofit/>
          </a:bodyPr>
          <a:lstStyle/>
          <a:p>
            <a:r>
              <a:rPr lang="en-US" sz="2400" b="1" dirty="0" smtClean="0"/>
              <a:t>Complete the entire process in one year</a:t>
            </a:r>
            <a:r>
              <a:rPr lang="en-US" sz="2400" dirty="0" smtClean="0"/>
              <a:t>. You can either do two components in the fall and one in the spring or reverse it.</a:t>
            </a:r>
          </a:p>
          <a:p>
            <a:r>
              <a:rPr lang="en-US" sz="2400" b="1" dirty="0" smtClean="0"/>
              <a:t>Complete the process in two years</a:t>
            </a:r>
            <a:r>
              <a:rPr lang="en-US" sz="2400" dirty="0" smtClean="0"/>
              <a:t>. Do two components this year and two components next year</a:t>
            </a:r>
            <a:r>
              <a:rPr lang="en-US" sz="2400" b="1" dirty="0" smtClean="0">
                <a:solidFill>
                  <a:srgbClr val="FF0000"/>
                </a:solidFill>
              </a:rPr>
              <a:t> or </a:t>
            </a:r>
            <a:r>
              <a:rPr lang="en-US" sz="2400" dirty="0" smtClean="0"/>
              <a:t>do one component this year and three components next year. By completing only one component this year, you would still only have two classroom components to do the following year – one in the fall and one in the spring. You would study for your assessment both years.                                            </a:t>
            </a:r>
          </a:p>
          <a:p>
            <a:r>
              <a:rPr lang="en-US" sz="2400" b="1" dirty="0" smtClean="0"/>
              <a:t>Two years is a popular choice because it makes the process completely manageable. Teachers do not feel rushed, and it still leaves time for other activities. </a:t>
            </a:r>
          </a:p>
          <a:p>
            <a:r>
              <a:rPr lang="en-US" sz="2400" dirty="0" smtClean="0"/>
              <a:t>You can also spread it out over three years if your are really busy.</a:t>
            </a:r>
            <a:endParaRPr lang="en-US" sz="2400" dirty="0"/>
          </a:p>
        </p:txBody>
      </p:sp>
    </p:spTree>
    <p:extLst>
      <p:ext uri="{BB962C8B-B14F-4D97-AF65-F5344CB8AC3E}">
        <p14:creationId xmlns:p14="http://schemas.microsoft.com/office/powerpoint/2010/main" val="30139882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1493445"/>
            <a:ext cx="3714564" cy="3374888"/>
          </a:xfrm>
        </p:spPr>
        <p:txBody>
          <a:bodyPr>
            <a:normAutofit fontScale="90000"/>
          </a:bodyPr>
          <a:lstStyle/>
          <a:p>
            <a:r>
              <a:rPr lang="en-US" b="1" dirty="0"/>
              <a:t/>
            </a:r>
            <a:br>
              <a:rPr lang="en-US" b="1" dirty="0"/>
            </a:br>
            <a:r>
              <a:rPr lang="en-US" b="1" dirty="0"/>
              <a:t>The </a:t>
            </a:r>
            <a:r>
              <a:rPr lang="en-US" b="1" dirty="0" smtClean="0"/>
              <a:t>World Class Teaching Program: </a:t>
            </a:r>
            <a:br>
              <a:rPr lang="en-US" b="1" dirty="0" smtClean="0"/>
            </a:br>
            <a:r>
              <a:rPr lang="en-US" b="1" dirty="0" smtClean="0"/>
              <a:t>How Can We Help You? </a:t>
            </a:r>
            <a:endParaRPr lang="en-US" dirty="0"/>
          </a:p>
        </p:txBody>
      </p:sp>
      <p:pic>
        <p:nvPicPr>
          <p:cNvPr id="3" name="Picture 2" descr="WCTP-Logo-New.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750" y="1407582"/>
            <a:ext cx="3481917" cy="3481917"/>
          </a:xfrm>
          <a:prstGeom prst="rect">
            <a:avLst/>
          </a:prstGeom>
        </p:spPr>
      </p:pic>
    </p:spTree>
    <p:extLst>
      <p:ext uri="{BB962C8B-B14F-4D97-AF65-F5344CB8AC3E}">
        <p14:creationId xmlns:p14="http://schemas.microsoft.com/office/powerpoint/2010/main" val="2888571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can I start the process? </a:t>
            </a:r>
            <a:br>
              <a:rPr lang="en-US" dirty="0" smtClean="0"/>
            </a:br>
            <a:r>
              <a:rPr lang="en-US" dirty="0" smtClean="0"/>
              <a:t>Is it too late?</a:t>
            </a:r>
            <a:endParaRPr lang="en-US" dirty="0"/>
          </a:p>
        </p:txBody>
      </p:sp>
      <p:sp>
        <p:nvSpPr>
          <p:cNvPr id="3" name="Content Placeholder 2"/>
          <p:cNvSpPr>
            <a:spLocks noGrp="1"/>
          </p:cNvSpPr>
          <p:nvPr>
            <p:ph idx="1"/>
          </p:nvPr>
        </p:nvSpPr>
        <p:spPr/>
        <p:txBody>
          <a:bodyPr/>
          <a:lstStyle/>
          <a:p>
            <a:r>
              <a:rPr lang="en-US" dirty="0" smtClean="0"/>
              <a:t>Mentoring starts the second week in September.</a:t>
            </a:r>
          </a:p>
          <a:p>
            <a:r>
              <a:rPr lang="en-US" dirty="0"/>
              <a:t>Candidates join us all year long until registration closes, which is February 28</a:t>
            </a:r>
            <a:r>
              <a:rPr lang="en-US" dirty="0" smtClean="0"/>
              <a:t>.</a:t>
            </a:r>
          </a:p>
          <a:p>
            <a:r>
              <a:rPr lang="en-US" dirty="0" smtClean="0"/>
              <a:t>If you join in the fall, you have time to complete the entire process in one year.</a:t>
            </a:r>
          </a:p>
          <a:p>
            <a:r>
              <a:rPr lang="en-US" dirty="0" smtClean="0"/>
              <a:t>If you join after Christmas, you have time to complete one component.</a:t>
            </a:r>
            <a:endParaRPr lang="en-US" dirty="0"/>
          </a:p>
          <a:p>
            <a:endParaRPr lang="en-US" dirty="0" smtClean="0"/>
          </a:p>
          <a:p>
            <a:endParaRPr lang="en-US" dirty="0"/>
          </a:p>
        </p:txBody>
      </p:sp>
    </p:spTree>
    <p:extLst>
      <p:ext uri="{BB962C8B-B14F-4D97-AF65-F5344CB8AC3E}">
        <p14:creationId xmlns:p14="http://schemas.microsoft.com/office/powerpoint/2010/main" val="17851640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normAutofit fontScale="90000"/>
          </a:bodyPr>
          <a:lstStyle/>
          <a:p>
            <a:r>
              <a:rPr lang="en-US" dirty="0" smtClean="0"/>
              <a:t>Who are we?</a:t>
            </a:r>
            <a:endParaRPr lang="en-US" dirty="0"/>
          </a:p>
        </p:txBody>
      </p:sp>
      <p:sp>
        <p:nvSpPr>
          <p:cNvPr id="3" name="Text Placeholder 2"/>
          <p:cNvSpPr>
            <a:spLocks noGrp="1"/>
          </p:cNvSpPr>
          <p:nvPr>
            <p:ph idx="1"/>
          </p:nvPr>
        </p:nvSpPr>
        <p:spPr>
          <a:xfrm>
            <a:off x="887069" y="1696751"/>
            <a:ext cx="7369860" cy="4062650"/>
          </a:xfrm>
        </p:spPr>
        <p:txBody>
          <a:bodyPr>
            <a:normAutofit fontScale="77500" lnSpcReduction="20000"/>
          </a:bodyPr>
          <a:lstStyle/>
          <a:p>
            <a:r>
              <a:rPr lang="en-US" dirty="0"/>
              <a:t>The World Class Teaching Program at the </a:t>
            </a:r>
            <a:r>
              <a:rPr lang="en-US" dirty="0" smtClean="0"/>
              <a:t>University of Mississippi is a </a:t>
            </a:r>
            <a:r>
              <a:rPr lang="en-US" b="1" u="sng" dirty="0" smtClean="0"/>
              <a:t>candidate support program </a:t>
            </a:r>
            <a:r>
              <a:rPr lang="en-US" dirty="0" smtClean="0"/>
              <a:t>that assists teachers in understanding National Board Certification and provides high quality candidate support mentors and resources to aid candidates in their certification journey.  </a:t>
            </a:r>
          </a:p>
          <a:p>
            <a:endParaRPr lang="en-US" u="sng" dirty="0"/>
          </a:p>
          <a:p>
            <a:pPr marL="342900" indent="-342900">
              <a:buFont typeface="Arial"/>
              <a:buChar char="•"/>
            </a:pPr>
            <a:r>
              <a:rPr lang="en-US" dirty="0" smtClean="0"/>
              <a:t>In 2018, we certified 59% of the state’s candidates</a:t>
            </a:r>
          </a:p>
          <a:p>
            <a:pPr marL="342900" indent="-342900">
              <a:buFont typeface="Arial"/>
              <a:buChar char="•"/>
            </a:pPr>
            <a:r>
              <a:rPr lang="en-US" dirty="0" smtClean="0"/>
              <a:t>Our certification rate is 70%.                                                  The national rate is ~45%</a:t>
            </a:r>
          </a:p>
          <a:p>
            <a:pPr marL="342900" indent="-342900">
              <a:buFont typeface="Arial"/>
              <a:buChar char="•"/>
            </a:pPr>
            <a:r>
              <a:rPr lang="en-US" dirty="0" smtClean="0"/>
              <a:t>Advanced candidates certification rate is over 90%</a:t>
            </a:r>
            <a:endParaRPr lang="en-US" dirty="0"/>
          </a:p>
        </p:txBody>
      </p:sp>
    </p:spTree>
    <p:extLst>
      <p:ext uri="{BB962C8B-B14F-4D97-AF65-F5344CB8AC3E}">
        <p14:creationId xmlns:p14="http://schemas.microsoft.com/office/powerpoint/2010/main" val="16874610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1647" y="933953"/>
            <a:ext cx="7772400" cy="1046440"/>
          </a:xfrm>
        </p:spPr>
        <p:txBody>
          <a:bodyPr>
            <a:normAutofit fontScale="90000"/>
          </a:bodyPr>
          <a:lstStyle/>
          <a:p>
            <a:r>
              <a:rPr lang="en-US" sz="4000" b="1" dirty="0" smtClean="0"/>
              <a:t>World Class Teacher Program</a:t>
            </a:r>
            <a:r>
              <a:rPr lang="en-US" dirty="0" smtClean="0"/>
              <a:t/>
            </a:r>
            <a:br>
              <a:rPr lang="en-US" dirty="0" smtClean="0"/>
            </a:br>
            <a:r>
              <a:rPr lang="en-US" sz="2800" dirty="0" smtClean="0"/>
              <a:t>A Candidate Support System</a:t>
            </a:r>
            <a:endParaRPr lang="en-US" sz="2800" dirty="0"/>
          </a:p>
        </p:txBody>
      </p:sp>
      <p:sp>
        <p:nvSpPr>
          <p:cNvPr id="3" name="Subtitle 2"/>
          <p:cNvSpPr>
            <a:spLocks noGrp="1"/>
          </p:cNvSpPr>
          <p:nvPr>
            <p:ph type="subTitle" idx="1"/>
          </p:nvPr>
        </p:nvSpPr>
        <p:spPr>
          <a:xfrm>
            <a:off x="1293813" y="2842916"/>
            <a:ext cx="6400800" cy="2308966"/>
          </a:xfrm>
        </p:spPr>
        <p:txBody>
          <a:bodyPr>
            <a:normAutofit fontScale="77500" lnSpcReduction="20000"/>
          </a:bodyPr>
          <a:lstStyle/>
          <a:p>
            <a:pPr marL="342900" indent="-342900" algn="l">
              <a:buFont typeface="Arial"/>
              <a:buChar char="•"/>
            </a:pPr>
            <a:r>
              <a:rPr lang="en-US" b="1" dirty="0" smtClean="0">
                <a:solidFill>
                  <a:srgbClr val="FF0000"/>
                </a:solidFill>
              </a:rPr>
              <a:t>The University of Mississippi *</a:t>
            </a:r>
          </a:p>
          <a:p>
            <a:pPr marL="342900" indent="-342900" algn="l">
              <a:buFont typeface="Arial"/>
              <a:buChar char="•"/>
            </a:pPr>
            <a:r>
              <a:rPr lang="en-US" dirty="0" smtClean="0"/>
              <a:t>Delta State University</a:t>
            </a:r>
          </a:p>
          <a:p>
            <a:pPr marL="342900" indent="-342900" algn="l">
              <a:buFont typeface="Arial"/>
              <a:buChar char="•"/>
            </a:pPr>
            <a:r>
              <a:rPr lang="en-US" dirty="0" smtClean="0"/>
              <a:t>Mississippi State University</a:t>
            </a:r>
          </a:p>
          <a:p>
            <a:pPr marL="342900" indent="-342900" algn="l">
              <a:buFont typeface="Arial"/>
              <a:buChar char="•"/>
            </a:pPr>
            <a:r>
              <a:rPr lang="en-US" dirty="0" smtClean="0"/>
              <a:t>Alcorn State University</a:t>
            </a:r>
          </a:p>
          <a:p>
            <a:pPr marL="342900" indent="-342900" algn="l">
              <a:buFont typeface="Arial"/>
              <a:buChar char="•"/>
            </a:pPr>
            <a:r>
              <a:rPr lang="en-US" dirty="0" smtClean="0"/>
              <a:t>Jackson State University</a:t>
            </a:r>
          </a:p>
          <a:p>
            <a:pPr marL="342900" indent="-342900" algn="l">
              <a:buFont typeface="Arial"/>
              <a:buChar char="•"/>
            </a:pPr>
            <a:r>
              <a:rPr lang="en-US" dirty="0" smtClean="0"/>
              <a:t>The University of Southern Mississippi</a:t>
            </a:r>
          </a:p>
        </p:txBody>
      </p:sp>
    </p:spTree>
    <p:extLst>
      <p:ext uri="{BB962C8B-B14F-4D97-AF65-F5344CB8AC3E}">
        <p14:creationId xmlns:p14="http://schemas.microsoft.com/office/powerpoint/2010/main" val="2431438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3480" y="1020338"/>
            <a:ext cx="7772400" cy="492443"/>
          </a:xfrm>
        </p:spPr>
        <p:txBody>
          <a:bodyPr>
            <a:normAutofit fontScale="90000"/>
          </a:bodyPr>
          <a:lstStyle/>
          <a:p>
            <a:r>
              <a:rPr lang="en-US" dirty="0" smtClean="0"/>
              <a:t>The Mission of the WCTP</a:t>
            </a:r>
            <a:endParaRPr lang="en-US" dirty="0"/>
          </a:p>
        </p:txBody>
      </p:sp>
      <p:pic>
        <p:nvPicPr>
          <p:cNvPr id="4" name="Picture 3" descr="Screen Shot 2016-04-29 at 8.30.5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07" y="2050348"/>
            <a:ext cx="9037406" cy="3703540"/>
          </a:xfrm>
          <a:prstGeom prst="rect">
            <a:avLst/>
          </a:prstGeom>
        </p:spPr>
      </p:pic>
    </p:spTree>
    <p:extLst>
      <p:ext uri="{BB962C8B-B14F-4D97-AF65-F5344CB8AC3E}">
        <p14:creationId xmlns:p14="http://schemas.microsoft.com/office/powerpoint/2010/main" val="4065706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2072"/>
            <a:ext cx="9295863" cy="861774"/>
          </a:xfrm>
        </p:spPr>
        <p:txBody>
          <a:bodyPr>
            <a:normAutofit/>
          </a:bodyPr>
          <a:lstStyle/>
          <a:p>
            <a:r>
              <a:rPr lang="en-US" sz="2800" b="1" dirty="0" smtClean="0"/>
              <a:t>What is The National Boards Certification Process?</a:t>
            </a:r>
            <a:endParaRPr lang="en-US" sz="2800" b="1" dirty="0"/>
          </a:p>
        </p:txBody>
      </p:sp>
      <p:sp>
        <p:nvSpPr>
          <p:cNvPr id="3" name="Subtitle 2"/>
          <p:cNvSpPr>
            <a:spLocks noGrp="1"/>
          </p:cNvSpPr>
          <p:nvPr>
            <p:ph type="subTitle" idx="1"/>
          </p:nvPr>
        </p:nvSpPr>
        <p:spPr>
          <a:xfrm>
            <a:off x="929308" y="1347168"/>
            <a:ext cx="7171158" cy="3564733"/>
          </a:xfrm>
        </p:spPr>
        <p:txBody>
          <a:bodyPr>
            <a:noAutofit/>
          </a:bodyPr>
          <a:lstStyle/>
          <a:p>
            <a:pPr marL="457200" indent="-457200" algn="l" fontAlgn="base">
              <a:buFont typeface="Arial"/>
              <a:buChar char="•"/>
            </a:pPr>
            <a:r>
              <a:rPr lang="en-US" sz="2800" dirty="0">
                <a:solidFill>
                  <a:srgbClr val="000000"/>
                </a:solidFill>
              </a:rPr>
              <a:t>National Board Certification is the most respected professional certification available in K-12 education. The process was created by teachers, for teachers, the </a:t>
            </a:r>
            <a:r>
              <a:rPr lang="en-US" sz="2800" dirty="0">
                <a:solidFill>
                  <a:srgbClr val="000000"/>
                </a:solidFill>
                <a:hlinkClick r:id="rId2"/>
              </a:rPr>
              <a:t>National Board Standards</a:t>
            </a:r>
            <a:r>
              <a:rPr lang="en-US" sz="2800" dirty="0">
                <a:solidFill>
                  <a:srgbClr val="000000"/>
                </a:solidFill>
              </a:rPr>
              <a:t> represent a consensus among educators about what accomplished teachers should know and be able to do. Board certification is available in </a:t>
            </a:r>
            <a:r>
              <a:rPr lang="en-US" sz="2800" dirty="0">
                <a:solidFill>
                  <a:srgbClr val="000000"/>
                </a:solidFill>
                <a:hlinkClick r:id="rId3"/>
              </a:rPr>
              <a:t>25 certificate areas</a:t>
            </a:r>
            <a:r>
              <a:rPr lang="en-US" sz="2800" dirty="0">
                <a:solidFill>
                  <a:srgbClr val="000000"/>
                </a:solidFill>
              </a:rPr>
              <a:t>.  </a:t>
            </a:r>
          </a:p>
          <a:p>
            <a:r>
              <a:rPr lang="en-US" sz="2400" dirty="0"/>
              <a:t> </a:t>
            </a:r>
          </a:p>
          <a:p>
            <a:pPr algn="l"/>
            <a:endParaRPr lang="en-US" sz="2400" dirty="0">
              <a:solidFill>
                <a:schemeClr val="tx1"/>
              </a:solidFill>
            </a:endParaRPr>
          </a:p>
        </p:txBody>
      </p:sp>
    </p:spTree>
    <p:extLst>
      <p:ext uri="{BB962C8B-B14F-4D97-AF65-F5344CB8AC3E}">
        <p14:creationId xmlns:p14="http://schemas.microsoft.com/office/powerpoint/2010/main" val="730511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normAutofit fontScale="90000"/>
          </a:bodyPr>
          <a:lstStyle/>
          <a:p>
            <a:r>
              <a:rPr lang="en-US" dirty="0" smtClean="0"/>
              <a:t>You don’t want to do this alone!</a:t>
            </a:r>
            <a:endParaRPr lang="en-US" dirty="0"/>
          </a:p>
        </p:txBody>
      </p:sp>
      <p:pic>
        <p:nvPicPr>
          <p:cNvPr id="4" name="Picture 3" descr="busy-teach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135" y="1351660"/>
            <a:ext cx="6704445" cy="4463749"/>
          </a:xfrm>
          <a:prstGeom prst="rect">
            <a:avLst/>
          </a:prstGeom>
        </p:spPr>
      </p:pic>
    </p:spTree>
    <p:extLst>
      <p:ext uri="{BB962C8B-B14F-4D97-AF65-F5344CB8AC3E}">
        <p14:creationId xmlns:p14="http://schemas.microsoft.com/office/powerpoint/2010/main" val="6463578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normAutofit fontScale="90000"/>
          </a:bodyPr>
          <a:lstStyle/>
          <a:p>
            <a:r>
              <a:rPr lang="en-US" dirty="0" smtClean="0"/>
              <a:t>Mentoring – Two Types</a:t>
            </a:r>
            <a:endParaRPr lang="en-US" dirty="0"/>
          </a:p>
        </p:txBody>
      </p:sp>
      <p:sp>
        <p:nvSpPr>
          <p:cNvPr id="3" name="Text Placeholder 2"/>
          <p:cNvSpPr>
            <a:spLocks noGrp="1"/>
          </p:cNvSpPr>
          <p:nvPr>
            <p:ph idx="1"/>
          </p:nvPr>
        </p:nvSpPr>
        <p:spPr>
          <a:xfrm>
            <a:off x="713894" y="1595738"/>
            <a:ext cx="7369860" cy="4616648"/>
          </a:xfrm>
        </p:spPr>
        <p:txBody>
          <a:bodyPr>
            <a:normAutofit lnSpcReduction="10000"/>
          </a:bodyPr>
          <a:lstStyle/>
          <a:p>
            <a:pPr marL="0" lvl="0" indent="0">
              <a:buNone/>
            </a:pPr>
            <a:r>
              <a:rPr lang="en-US" sz="2000" b="1" dirty="0">
                <a:solidFill>
                  <a:srgbClr val="FF0000"/>
                </a:solidFill>
              </a:rPr>
              <a:t>Traditional, Face–to–</a:t>
            </a:r>
            <a:r>
              <a:rPr lang="en-US" sz="2000" b="1" dirty="0" smtClean="0">
                <a:solidFill>
                  <a:srgbClr val="FF0000"/>
                </a:solidFill>
              </a:rPr>
              <a:t>Face </a:t>
            </a:r>
            <a:r>
              <a:rPr lang="en-US" sz="2000" b="1" u="sng" dirty="0" smtClean="0">
                <a:solidFill>
                  <a:srgbClr val="FF0000"/>
                </a:solidFill>
              </a:rPr>
              <a:t>includes</a:t>
            </a:r>
            <a:r>
              <a:rPr lang="en-US" sz="2000" b="1" dirty="0" smtClean="0">
                <a:solidFill>
                  <a:srgbClr val="FF0000"/>
                </a:solidFill>
              </a:rPr>
              <a:t> placement in the WCTP 601 Self-paced Blackboard Course (available for most certificates)</a:t>
            </a:r>
            <a:endParaRPr lang="en-US" sz="2000" b="1" dirty="0">
              <a:solidFill>
                <a:srgbClr val="FF0000"/>
              </a:solidFill>
            </a:endParaRPr>
          </a:p>
          <a:p>
            <a:r>
              <a:rPr lang="en-US" sz="2000" dirty="0" smtClean="0"/>
              <a:t>      Meets </a:t>
            </a:r>
            <a:r>
              <a:rPr lang="en-US" sz="2000" dirty="0"/>
              <a:t>twice a month on Tuesdays from 5:00 to 7:00 p.m.</a:t>
            </a:r>
          </a:p>
          <a:p>
            <a:pPr lvl="0"/>
            <a:r>
              <a:rPr lang="en-US" sz="2000" dirty="0" smtClean="0"/>
              <a:t>      Available </a:t>
            </a:r>
            <a:r>
              <a:rPr lang="en-US" sz="2000" dirty="0"/>
              <a:t>at Tupelo, Oxford, </a:t>
            </a:r>
            <a:r>
              <a:rPr lang="en-US" sz="2000" dirty="0" err="1"/>
              <a:t>DeSoto</a:t>
            </a:r>
            <a:r>
              <a:rPr lang="en-US" sz="2000" dirty="0"/>
              <a:t>, and Grenada</a:t>
            </a:r>
          </a:p>
          <a:p>
            <a:pPr marL="0" indent="0">
              <a:buNone/>
            </a:pPr>
            <a:r>
              <a:rPr lang="en-US" sz="2000" dirty="0"/>
              <a:t> </a:t>
            </a:r>
          </a:p>
          <a:p>
            <a:pPr marL="0" indent="0">
              <a:buNone/>
            </a:pPr>
            <a:r>
              <a:rPr lang="en-US" sz="2000" b="1" dirty="0" smtClean="0">
                <a:solidFill>
                  <a:srgbClr val="FF0000"/>
                </a:solidFill>
              </a:rPr>
              <a:t>WCTP 601 Self-paced Blackboard Course </a:t>
            </a:r>
          </a:p>
          <a:p>
            <a:r>
              <a:rPr lang="en-US" sz="2000" dirty="0" smtClean="0"/>
              <a:t>Includes </a:t>
            </a:r>
            <a:r>
              <a:rPr lang="en-US" sz="2000" dirty="0"/>
              <a:t>modules for all four components, syllabus, </a:t>
            </a:r>
            <a:br>
              <a:rPr lang="en-US" sz="2000" dirty="0"/>
            </a:br>
            <a:r>
              <a:rPr lang="en-US" sz="2000" dirty="0" smtClean="0"/>
              <a:t>discussion </a:t>
            </a:r>
            <a:r>
              <a:rPr lang="en-US" sz="2000" dirty="0"/>
              <a:t>board, course outline, assignments will be</a:t>
            </a:r>
            <a:br>
              <a:rPr lang="en-US" sz="2000" dirty="0"/>
            </a:br>
            <a:r>
              <a:rPr lang="en-US" sz="2000" dirty="0" smtClean="0"/>
              <a:t>submitted </a:t>
            </a:r>
            <a:r>
              <a:rPr lang="en-US" sz="2000" dirty="0"/>
              <a:t>electronically to an NBCT mentor for </a:t>
            </a:r>
            <a:r>
              <a:rPr lang="en-US" sz="2000" dirty="0" smtClean="0"/>
              <a:t>feedback</a:t>
            </a:r>
            <a:endParaRPr lang="en-US" sz="2000" b="1" dirty="0" smtClean="0">
              <a:solidFill>
                <a:srgbClr val="FF0000"/>
              </a:solidFill>
            </a:endParaRPr>
          </a:p>
          <a:p>
            <a:r>
              <a:rPr lang="en-US" sz="2000" b="1" dirty="0" smtClean="0">
                <a:solidFill>
                  <a:srgbClr val="000000"/>
                </a:solidFill>
              </a:rPr>
              <a:t>Specifically designed for:  the busy teacher who is unable to attend face-to-face meetings, the teacher who lives too far to drive to mentoring, or the teacher that wants to go at their own pace. </a:t>
            </a:r>
            <a:br>
              <a:rPr lang="en-US" sz="2000" b="1" dirty="0" smtClean="0">
                <a:solidFill>
                  <a:srgbClr val="000000"/>
                </a:solidFill>
              </a:rPr>
            </a:br>
            <a:endParaRPr lang="en-US" sz="2000" dirty="0"/>
          </a:p>
          <a:p>
            <a:endParaRPr lang="en-US" sz="2000" dirty="0"/>
          </a:p>
        </p:txBody>
      </p:sp>
    </p:spTree>
    <p:extLst>
      <p:ext uri="{BB962C8B-B14F-4D97-AF65-F5344CB8AC3E}">
        <p14:creationId xmlns:p14="http://schemas.microsoft.com/office/powerpoint/2010/main" val="20778876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normAutofit fontScale="90000"/>
          </a:bodyPr>
          <a:lstStyle/>
          <a:p>
            <a:r>
              <a:rPr lang="en-US" dirty="0" smtClean="0"/>
              <a:t>WCTP 601</a:t>
            </a:r>
            <a:endParaRPr lang="en-US" dirty="0"/>
          </a:p>
        </p:txBody>
      </p:sp>
      <p:sp>
        <p:nvSpPr>
          <p:cNvPr id="3" name="Text Placeholder 2"/>
          <p:cNvSpPr>
            <a:spLocks noGrp="1"/>
          </p:cNvSpPr>
          <p:nvPr>
            <p:ph idx="1"/>
          </p:nvPr>
        </p:nvSpPr>
        <p:spPr>
          <a:xfrm>
            <a:off x="887069" y="1696751"/>
            <a:ext cx="7369860" cy="3954749"/>
          </a:xfrm>
        </p:spPr>
        <p:txBody>
          <a:bodyPr>
            <a:normAutofit fontScale="77500" lnSpcReduction="20000"/>
          </a:bodyPr>
          <a:lstStyle/>
          <a:p>
            <a:pPr marL="342900" indent="-342900">
              <a:buFont typeface="Arial"/>
              <a:buChar char="•"/>
            </a:pPr>
            <a:r>
              <a:rPr lang="en-US" dirty="0" smtClean="0"/>
              <a:t>Blackboard Course</a:t>
            </a:r>
          </a:p>
          <a:p>
            <a:pPr marL="342900" indent="-342900">
              <a:buFont typeface="Arial"/>
              <a:buChar char="•"/>
            </a:pPr>
            <a:r>
              <a:rPr lang="en-US" dirty="0" smtClean="0"/>
              <a:t>Step-by-Step</a:t>
            </a:r>
          </a:p>
          <a:p>
            <a:pPr marL="342900" indent="-342900">
              <a:buFont typeface="Arial"/>
              <a:buChar char="•"/>
            </a:pPr>
            <a:r>
              <a:rPr lang="en-US" dirty="0" smtClean="0"/>
              <a:t>Self-paced</a:t>
            </a:r>
          </a:p>
          <a:p>
            <a:pPr marL="342900" indent="-342900">
              <a:buFont typeface="Arial"/>
              <a:buChar char="•"/>
            </a:pPr>
            <a:r>
              <a:rPr lang="en-US" dirty="0" smtClean="0"/>
              <a:t>Includes a module on each component</a:t>
            </a:r>
          </a:p>
          <a:p>
            <a:pPr marL="342900" indent="-342900">
              <a:buFont typeface="Arial"/>
              <a:buChar char="•"/>
            </a:pPr>
            <a:r>
              <a:rPr lang="en-US" dirty="0" smtClean="0"/>
              <a:t>Includes embedded: Professional development, </a:t>
            </a:r>
            <a:r>
              <a:rPr lang="en-US" dirty="0" err="1" smtClean="0"/>
              <a:t>Powerpoints</a:t>
            </a:r>
            <a:r>
              <a:rPr lang="en-US" dirty="0" smtClean="0"/>
              <a:t>, Videos, Pedagogical building activities, Semester timelines, Suggested assignments, suggested deadlines, and more</a:t>
            </a:r>
          </a:p>
          <a:p>
            <a:pPr marL="342900" indent="-342900">
              <a:buFont typeface="Arial"/>
              <a:buChar char="•"/>
            </a:pPr>
            <a:r>
              <a:rPr lang="en-US" dirty="0" smtClean="0"/>
              <a:t>FREE to ALL our candidates</a:t>
            </a:r>
          </a:p>
          <a:p>
            <a:pPr marL="342900" indent="-342900">
              <a:buFont typeface="Arial"/>
              <a:buChar char="•"/>
            </a:pPr>
            <a:r>
              <a:rPr lang="en-US" dirty="0" smtClean="0"/>
              <a:t>Only available at The University of Mississippi. Developed in partnership with Stanford University.</a:t>
            </a:r>
            <a:endParaRPr lang="en-US" dirty="0"/>
          </a:p>
        </p:txBody>
      </p:sp>
    </p:spTree>
    <p:extLst>
      <p:ext uri="{BB962C8B-B14F-4D97-AF65-F5344CB8AC3E}">
        <p14:creationId xmlns:p14="http://schemas.microsoft.com/office/powerpoint/2010/main" val="21794706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idx="1"/>
          </p:nvPr>
        </p:nvSpPr>
        <p:spPr/>
        <p:txBody>
          <a:bodyPr/>
          <a:lstStyle/>
          <a:p>
            <a:endParaRPr lang="en-US" dirty="0"/>
          </a:p>
        </p:txBody>
      </p:sp>
      <p:pic>
        <p:nvPicPr>
          <p:cNvPr id="4" name="Picture 3" descr="Screen Shot 2018-02-22 at 10.14.2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2182"/>
            <a:ext cx="9144001" cy="6745818"/>
          </a:xfrm>
          <a:prstGeom prst="rect">
            <a:avLst/>
          </a:prstGeom>
        </p:spPr>
      </p:pic>
      <p:sp>
        <p:nvSpPr>
          <p:cNvPr id="6" name="TextBox 5"/>
          <p:cNvSpPr txBox="1"/>
          <p:nvPr/>
        </p:nvSpPr>
        <p:spPr>
          <a:xfrm>
            <a:off x="529167" y="677333"/>
            <a:ext cx="1778000" cy="523220"/>
          </a:xfrm>
          <a:prstGeom prst="rect">
            <a:avLst/>
          </a:prstGeom>
          <a:noFill/>
        </p:spPr>
        <p:txBody>
          <a:bodyPr wrap="square" rtlCol="0">
            <a:spAutoFit/>
          </a:bodyPr>
          <a:lstStyle/>
          <a:p>
            <a:r>
              <a:rPr lang="en-US" sz="2800" b="1" dirty="0" smtClean="0"/>
              <a:t>WCTP 601</a:t>
            </a:r>
            <a:endParaRPr lang="en-US" sz="2800" b="1" dirty="0"/>
          </a:p>
        </p:txBody>
      </p:sp>
    </p:spTree>
    <p:extLst>
      <p:ext uri="{BB962C8B-B14F-4D97-AF65-F5344CB8AC3E}">
        <p14:creationId xmlns:p14="http://schemas.microsoft.com/office/powerpoint/2010/main" val="33434070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normAutofit fontScale="90000"/>
          </a:bodyPr>
          <a:lstStyle/>
          <a:p>
            <a:pPr algn="ctr"/>
            <a:r>
              <a:rPr lang="en-US" dirty="0" smtClean="0"/>
              <a:t>WCTP 601</a:t>
            </a:r>
            <a:endParaRPr lang="en-US" dirty="0"/>
          </a:p>
        </p:txBody>
      </p:sp>
      <p:sp>
        <p:nvSpPr>
          <p:cNvPr id="3" name="Text Placeholder 2"/>
          <p:cNvSpPr>
            <a:spLocks noGrp="1"/>
          </p:cNvSpPr>
          <p:nvPr>
            <p:ph idx="1"/>
          </p:nvPr>
        </p:nvSpPr>
        <p:spPr/>
        <p:txBody>
          <a:bodyPr/>
          <a:lstStyle/>
          <a:p>
            <a:endParaRPr lang="en-US"/>
          </a:p>
        </p:txBody>
      </p:sp>
      <p:pic>
        <p:nvPicPr>
          <p:cNvPr id="4" name="Picture 3" descr="Screen Shot 2017-04-01 at 8.10.0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03" y="1223033"/>
            <a:ext cx="8942730" cy="5634967"/>
          </a:xfrm>
          <a:prstGeom prst="rect">
            <a:avLst/>
          </a:prstGeom>
        </p:spPr>
      </p:pic>
    </p:spTree>
    <p:extLst>
      <p:ext uri="{BB962C8B-B14F-4D97-AF65-F5344CB8AC3E}">
        <p14:creationId xmlns:p14="http://schemas.microsoft.com/office/powerpoint/2010/main" val="20778984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Mentoring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There is a module for each component in         WCTP 601.</a:t>
            </a:r>
          </a:p>
          <a:p>
            <a:r>
              <a:rPr lang="en-US" dirty="0" smtClean="0"/>
              <a:t>Each module contains five assignments </a:t>
            </a:r>
          </a:p>
          <a:p>
            <a:r>
              <a:rPr lang="en-US" dirty="0" smtClean="0"/>
              <a:t>Online candidates work through the module, complete an assignment, and email it to their mentor.</a:t>
            </a:r>
          </a:p>
          <a:p>
            <a:r>
              <a:rPr lang="en-US" dirty="0" smtClean="0"/>
              <a:t>The mentor uses aligned feedback forms to provide feedback.</a:t>
            </a:r>
          </a:p>
          <a:p>
            <a:r>
              <a:rPr lang="en-US" dirty="0" smtClean="0"/>
              <a:t>Online candidates may email their mentor at anytime.</a:t>
            </a:r>
          </a:p>
        </p:txBody>
      </p:sp>
    </p:spTree>
    <p:extLst>
      <p:ext uri="{BB962C8B-B14F-4D97-AF65-F5344CB8AC3E}">
        <p14:creationId xmlns:p14="http://schemas.microsoft.com/office/powerpoint/2010/main" val="40489808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Face-to-Face Mentoring</a:t>
            </a:r>
            <a:endParaRPr lang="en-US" dirty="0"/>
          </a:p>
        </p:txBody>
      </p:sp>
      <p:sp>
        <p:nvSpPr>
          <p:cNvPr id="3" name="Content Placeholder 2"/>
          <p:cNvSpPr>
            <a:spLocks noGrp="1"/>
          </p:cNvSpPr>
          <p:nvPr>
            <p:ph idx="1"/>
          </p:nvPr>
        </p:nvSpPr>
        <p:spPr/>
        <p:txBody>
          <a:bodyPr/>
          <a:lstStyle/>
          <a:p>
            <a:r>
              <a:rPr lang="en-US" dirty="0" smtClean="0"/>
              <a:t>Meets twice a month for two hours</a:t>
            </a:r>
          </a:p>
          <a:p>
            <a:r>
              <a:rPr lang="en-US" dirty="0" smtClean="0"/>
              <a:t>Groups typically range in size from 3 to 8 people</a:t>
            </a:r>
          </a:p>
          <a:p>
            <a:r>
              <a:rPr lang="en-US" dirty="0" smtClean="0"/>
              <a:t>Group discussion and sharing of ideas</a:t>
            </a:r>
          </a:p>
          <a:p>
            <a:r>
              <a:rPr lang="en-US" dirty="0" smtClean="0"/>
              <a:t>Meetings for most certificate areas in Tupelo, Oxford, Southaven, Madison (Madison County only mentors Madison County teachers), and Grenada.</a:t>
            </a:r>
            <a:endParaRPr lang="en-US" dirty="0"/>
          </a:p>
        </p:txBody>
      </p:sp>
    </p:spTree>
    <p:extLst>
      <p:ext uri="{BB962C8B-B14F-4D97-AF65-F5344CB8AC3E}">
        <p14:creationId xmlns:p14="http://schemas.microsoft.com/office/powerpoint/2010/main" val="22062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1023830"/>
            <a:ext cx="8741460" cy="4801315"/>
          </a:xfrm>
        </p:spPr>
        <p:txBody>
          <a:bodyPr>
            <a:normAutofit fontScale="90000"/>
          </a:bodyPr>
          <a:lstStyle/>
          <a:p>
            <a:pPr algn="ctr"/>
            <a:r>
              <a:rPr lang="en-US" sz="3600" b="1" dirty="0" smtClean="0">
                <a:solidFill>
                  <a:srgbClr val="008000"/>
                </a:solidFill>
              </a:rPr>
              <a:t>Cost of mentoring is </a:t>
            </a:r>
            <a:br>
              <a:rPr lang="en-US" sz="3600" b="1" dirty="0" smtClean="0">
                <a:solidFill>
                  <a:srgbClr val="008000"/>
                </a:solidFill>
              </a:rPr>
            </a:br>
            <a:r>
              <a:rPr lang="en-US" sz="9600" b="1" dirty="0" smtClean="0">
                <a:solidFill>
                  <a:srgbClr val="008000"/>
                </a:solidFill>
              </a:rPr>
              <a:t>FREE</a:t>
            </a:r>
            <a:r>
              <a:rPr lang="en-US" sz="3600" b="1" dirty="0" smtClean="0">
                <a:solidFill>
                  <a:srgbClr val="008000"/>
                </a:solidFill>
              </a:rPr>
              <a:t> </a:t>
            </a:r>
            <a:br>
              <a:rPr lang="en-US" sz="3600" b="1" dirty="0" smtClean="0">
                <a:solidFill>
                  <a:srgbClr val="008000"/>
                </a:solidFill>
              </a:rPr>
            </a:br>
            <a:r>
              <a:rPr lang="en-US" sz="3600" b="1" dirty="0" smtClean="0">
                <a:solidFill>
                  <a:srgbClr val="008000"/>
                </a:solidFill>
              </a:rPr>
              <a:t>at the University of Mississippi!</a:t>
            </a:r>
            <a:br>
              <a:rPr lang="en-US" sz="3600" b="1" dirty="0" smtClean="0">
                <a:solidFill>
                  <a:srgbClr val="008000"/>
                </a:solidFill>
              </a:rPr>
            </a:br>
            <a:r>
              <a:rPr lang="en-US" sz="3600" b="1" dirty="0">
                <a:solidFill>
                  <a:srgbClr val="008000"/>
                </a:solidFill>
              </a:rPr>
              <a:t/>
            </a:r>
            <a:br>
              <a:rPr lang="en-US" sz="3600" b="1" dirty="0">
                <a:solidFill>
                  <a:srgbClr val="008000"/>
                </a:solidFill>
              </a:rPr>
            </a:br>
            <a:r>
              <a:rPr lang="en-US" sz="3600" b="1" dirty="0" smtClean="0">
                <a:solidFill>
                  <a:srgbClr val="008000"/>
                </a:solidFill>
              </a:rPr>
              <a:t>Join us at </a:t>
            </a:r>
            <a:r>
              <a:rPr lang="en-US" sz="3600" b="1" u="sng" dirty="0" smtClean="0">
                <a:solidFill>
                  <a:srgbClr val="FF0000"/>
                </a:solidFill>
              </a:rPr>
              <a:t>any</a:t>
            </a:r>
            <a:r>
              <a:rPr lang="en-US" sz="3600" b="1" dirty="0" smtClean="0">
                <a:solidFill>
                  <a:srgbClr val="008000"/>
                </a:solidFill>
              </a:rPr>
              <a:t> time of the year!</a:t>
            </a:r>
            <a:br>
              <a:rPr lang="en-US" sz="3600" b="1" dirty="0" smtClean="0">
                <a:solidFill>
                  <a:srgbClr val="008000"/>
                </a:solidFill>
              </a:rPr>
            </a:br>
            <a:r>
              <a:rPr lang="en-US" sz="3600" b="1" dirty="0" smtClean="0"/>
              <a:t>There is a place for you.</a:t>
            </a:r>
            <a:br>
              <a:rPr lang="en-US" sz="3600" b="1" dirty="0" smtClean="0"/>
            </a:br>
            <a:r>
              <a:rPr lang="en-US" sz="3600" b="1" dirty="0" smtClean="0"/>
              <a:t>Help and support are waiting.</a:t>
            </a:r>
            <a:endParaRPr lang="en-US" sz="3600" b="1" dirty="0"/>
          </a:p>
        </p:txBody>
      </p:sp>
    </p:spTree>
    <p:extLst>
      <p:ext uri="{BB962C8B-B14F-4D97-AF65-F5344CB8AC3E}">
        <p14:creationId xmlns:p14="http://schemas.microsoft.com/office/powerpoint/2010/main" val="31545800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normAutofit fontScale="90000"/>
          </a:bodyPr>
          <a:lstStyle/>
          <a:p>
            <a:r>
              <a:rPr lang="en-US" dirty="0" smtClean="0"/>
              <a:t>What Next? Now What?</a:t>
            </a:r>
            <a:endParaRPr lang="en-US" dirty="0"/>
          </a:p>
        </p:txBody>
      </p:sp>
      <p:sp>
        <p:nvSpPr>
          <p:cNvPr id="3" name="Text Placeholder 2"/>
          <p:cNvSpPr>
            <a:spLocks noGrp="1"/>
          </p:cNvSpPr>
          <p:nvPr>
            <p:ph idx="1"/>
          </p:nvPr>
        </p:nvSpPr>
        <p:spPr>
          <a:xfrm>
            <a:off x="201269" y="1652208"/>
            <a:ext cx="5132731" cy="5109090"/>
          </a:xfrm>
        </p:spPr>
        <p:txBody>
          <a:bodyPr>
            <a:normAutofit lnSpcReduction="10000"/>
          </a:bodyPr>
          <a:lstStyle/>
          <a:p>
            <a:r>
              <a:rPr lang="en-US" dirty="0" smtClean="0"/>
              <a:t>Visit the WCTP website and use the interactive graphic to learn more about the certification process and us.</a:t>
            </a:r>
          </a:p>
          <a:p>
            <a:r>
              <a:rPr lang="en-US" dirty="0" smtClean="0"/>
              <a:t>This graphic will lead you through the entire process of registering for National Boards </a:t>
            </a:r>
          </a:p>
          <a:p>
            <a:endParaRPr lang="en-US" sz="2000" dirty="0" smtClean="0"/>
          </a:p>
          <a:p>
            <a:pPr lvl="0"/>
            <a:r>
              <a:rPr lang="en-US" u="sng" dirty="0" smtClean="0">
                <a:hlinkClick r:id="rId2"/>
              </a:rPr>
              <a:t>http</a:t>
            </a:r>
            <a:r>
              <a:rPr lang="en-US" u="sng" dirty="0">
                <a:hlinkClick r:id="rId2"/>
              </a:rPr>
              <a:t>://wctp.olemiss.edu</a:t>
            </a:r>
            <a:r>
              <a:rPr lang="en-US" dirty="0"/>
              <a:t> </a:t>
            </a:r>
          </a:p>
          <a:p>
            <a:pPr marL="0" indent="0">
              <a:buNone/>
            </a:pPr>
            <a:r>
              <a:rPr lang="en-US" dirty="0"/>
              <a:t>  </a:t>
            </a:r>
          </a:p>
          <a:p>
            <a:endParaRPr lang="en-US" dirty="0"/>
          </a:p>
        </p:txBody>
      </p:sp>
      <p:pic>
        <p:nvPicPr>
          <p:cNvPr id="4" name="Picture 3" descr="Screen Shot 2018-07-26 at 11.37.5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4608" y="1418166"/>
            <a:ext cx="3738121" cy="3661833"/>
          </a:xfrm>
          <a:prstGeom prst="rect">
            <a:avLst/>
          </a:prstGeom>
        </p:spPr>
      </p:pic>
    </p:spTree>
    <p:extLst>
      <p:ext uri="{BB962C8B-B14F-4D97-AF65-F5344CB8AC3E}">
        <p14:creationId xmlns:p14="http://schemas.microsoft.com/office/powerpoint/2010/main" val="7128893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Registering</a:t>
            </a:r>
            <a:endParaRPr lang="en-US" dirty="0"/>
          </a:p>
        </p:txBody>
      </p:sp>
      <p:sp>
        <p:nvSpPr>
          <p:cNvPr id="3" name="Content Placeholder 2"/>
          <p:cNvSpPr>
            <a:spLocks noGrp="1"/>
          </p:cNvSpPr>
          <p:nvPr>
            <p:ph idx="1"/>
          </p:nvPr>
        </p:nvSpPr>
        <p:spPr>
          <a:xfrm>
            <a:off x="218292" y="1600200"/>
            <a:ext cx="4420960" cy="4525963"/>
          </a:xfrm>
        </p:spPr>
        <p:txBody>
          <a:bodyPr>
            <a:normAutofit fontScale="92500"/>
          </a:bodyPr>
          <a:lstStyle/>
          <a:p>
            <a:r>
              <a:rPr lang="en-US" dirty="0" smtClean="0"/>
              <a:t>You must </a:t>
            </a:r>
            <a:r>
              <a:rPr lang="en-US" u="sng" dirty="0" smtClean="0"/>
              <a:t>separately register </a:t>
            </a:r>
            <a:r>
              <a:rPr lang="en-US" dirty="0" smtClean="0"/>
              <a:t>for the National Boards </a:t>
            </a:r>
            <a:r>
              <a:rPr lang="en-US" b="1" dirty="0" smtClean="0"/>
              <a:t>and</a:t>
            </a:r>
            <a:r>
              <a:rPr lang="en-US" dirty="0" smtClean="0"/>
              <a:t> the World Class Teaching Program (candidate support)</a:t>
            </a:r>
          </a:p>
          <a:p>
            <a:r>
              <a:rPr lang="en-US" dirty="0" smtClean="0"/>
              <a:t>Visit </a:t>
            </a:r>
            <a:r>
              <a:rPr lang="en-US" dirty="0" err="1" smtClean="0"/>
              <a:t>wctp.olemiss.edu</a:t>
            </a:r>
            <a:endParaRPr lang="en-US" dirty="0" smtClean="0"/>
          </a:p>
          <a:p>
            <a:r>
              <a:rPr lang="en-US" dirty="0" smtClean="0"/>
              <a:t>The registration links are provided for you on the right-side of the screen. </a:t>
            </a:r>
            <a:endParaRPr lang="en-US" dirty="0"/>
          </a:p>
        </p:txBody>
      </p:sp>
      <p:pic>
        <p:nvPicPr>
          <p:cNvPr id="4" name="Picture 3" descr="Screen Shot 2018-09-14 at 10.12.1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5200" y="1417638"/>
            <a:ext cx="4368800" cy="5080000"/>
          </a:xfrm>
          <a:prstGeom prst="rect">
            <a:avLst/>
          </a:prstGeom>
        </p:spPr>
      </p:pic>
    </p:spTree>
    <p:extLst>
      <p:ext uri="{BB962C8B-B14F-4D97-AF65-F5344CB8AC3E}">
        <p14:creationId xmlns:p14="http://schemas.microsoft.com/office/powerpoint/2010/main" val="3982843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80387" y="312729"/>
            <a:ext cx="7772400" cy="1440180"/>
          </a:xfrm>
        </p:spPr>
        <p:txBody>
          <a:bodyPr/>
          <a:lstStyle/>
          <a:p>
            <a:pPr eaLnBrk="1" hangingPunct="1">
              <a:defRPr/>
            </a:pPr>
            <a:r>
              <a:rPr lang="en-US" dirty="0" smtClean="0"/>
              <a:t>The Mission of NBPTS</a:t>
            </a:r>
          </a:p>
        </p:txBody>
      </p:sp>
      <p:sp>
        <p:nvSpPr>
          <p:cNvPr id="5123" name="Rectangle 3"/>
          <p:cNvSpPr>
            <a:spLocks noGrp="1" noChangeArrowheads="1"/>
          </p:cNvSpPr>
          <p:nvPr>
            <p:ph idx="1"/>
          </p:nvPr>
        </p:nvSpPr>
        <p:spPr>
          <a:xfrm>
            <a:off x="434912" y="1949683"/>
            <a:ext cx="8223267" cy="4419600"/>
          </a:xfrm>
        </p:spPr>
        <p:txBody>
          <a:bodyPr>
            <a:normAutofit fontScale="85000" lnSpcReduction="10000"/>
          </a:bodyPr>
          <a:lstStyle/>
          <a:p>
            <a:pPr eaLnBrk="1" hangingPunct="1">
              <a:lnSpc>
                <a:spcPct val="90000"/>
              </a:lnSpc>
            </a:pPr>
            <a:r>
              <a:rPr lang="en-US" dirty="0" smtClean="0">
                <a:latin typeface="Arial" charset="0"/>
              </a:rPr>
              <a:t>Maintain high and rigorous standards for what accomplished teachers should know and be able to do.</a:t>
            </a:r>
          </a:p>
          <a:p>
            <a:pPr eaLnBrk="1" hangingPunct="1">
              <a:lnSpc>
                <a:spcPct val="90000"/>
              </a:lnSpc>
            </a:pPr>
            <a:endParaRPr lang="en-US" dirty="0" smtClean="0">
              <a:latin typeface="Arial" charset="0"/>
            </a:endParaRPr>
          </a:p>
          <a:p>
            <a:pPr eaLnBrk="1" hangingPunct="1">
              <a:lnSpc>
                <a:spcPct val="90000"/>
              </a:lnSpc>
            </a:pPr>
            <a:r>
              <a:rPr lang="en-US" dirty="0" smtClean="0">
                <a:latin typeface="Arial" charset="0"/>
              </a:rPr>
              <a:t>Provide a national voluntary system certifying teachers who meet these standards. (</a:t>
            </a:r>
            <a:r>
              <a:rPr lang="en-US" dirty="0" smtClean="0">
                <a:solidFill>
                  <a:srgbClr val="FF0000"/>
                </a:solidFill>
                <a:latin typeface="Arial" charset="0"/>
              </a:rPr>
              <a:t>Mississippi’s merit pay system for teachers.</a:t>
            </a:r>
            <a:r>
              <a:rPr lang="en-US" dirty="0" smtClean="0">
                <a:latin typeface="Arial" charset="0"/>
              </a:rPr>
              <a:t>)</a:t>
            </a:r>
          </a:p>
          <a:p>
            <a:pPr eaLnBrk="1" hangingPunct="1">
              <a:lnSpc>
                <a:spcPct val="90000"/>
              </a:lnSpc>
            </a:pPr>
            <a:endParaRPr lang="en-US" dirty="0" smtClean="0">
              <a:latin typeface="Arial" charset="0"/>
            </a:endParaRPr>
          </a:p>
          <a:p>
            <a:pPr eaLnBrk="1" hangingPunct="1">
              <a:lnSpc>
                <a:spcPct val="90000"/>
              </a:lnSpc>
            </a:pPr>
            <a:r>
              <a:rPr lang="en-US" dirty="0" smtClean="0">
                <a:latin typeface="Arial" charset="0"/>
              </a:rPr>
              <a:t>Advocate related education reforms to integrate National Board Certification in American education and capitalize on the expertise of National Board Certified Teachers.</a:t>
            </a:r>
          </a:p>
        </p:txBody>
      </p:sp>
    </p:spTree>
    <p:extLst>
      <p:ext uri="{BB962C8B-B14F-4D97-AF65-F5344CB8AC3E}">
        <p14:creationId xmlns:p14="http://schemas.microsoft.com/office/powerpoint/2010/main" val="4114490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WCTP Participation Terms</a:t>
            </a:r>
            <a:endParaRPr lang="en-US" dirty="0"/>
          </a:p>
        </p:txBody>
      </p:sp>
      <p:sp>
        <p:nvSpPr>
          <p:cNvPr id="3" name="Content Placeholder 2"/>
          <p:cNvSpPr>
            <a:spLocks noGrp="1"/>
          </p:cNvSpPr>
          <p:nvPr>
            <p:ph idx="1"/>
          </p:nvPr>
        </p:nvSpPr>
        <p:spPr/>
        <p:txBody>
          <a:bodyPr/>
          <a:lstStyle/>
          <a:p>
            <a:r>
              <a:rPr lang="en-US" b="1" dirty="0" smtClean="0">
                <a:solidFill>
                  <a:srgbClr val="FF0000"/>
                </a:solidFill>
              </a:rPr>
              <a:t>We are still FREE</a:t>
            </a:r>
          </a:p>
          <a:p>
            <a:r>
              <a:rPr lang="en-US" dirty="0" smtClean="0"/>
              <a:t>Terms were necessary due to changes             made in funding at MDE</a:t>
            </a:r>
          </a:p>
          <a:p>
            <a:r>
              <a:rPr lang="en-US" dirty="0" smtClean="0"/>
              <a:t>Full explanations and examples are provided on our website to help you through</a:t>
            </a:r>
          </a:p>
          <a:p>
            <a:r>
              <a:rPr lang="en-US" dirty="0" smtClean="0"/>
              <a:t>Once your terms are completed, and we receive your application, we will immediately assign you a mentor. </a:t>
            </a:r>
            <a:endParaRPr lang="en-US" dirty="0"/>
          </a:p>
        </p:txBody>
      </p:sp>
    </p:spTree>
    <p:extLst>
      <p:ext uri="{BB962C8B-B14F-4D97-AF65-F5344CB8AC3E}">
        <p14:creationId xmlns:p14="http://schemas.microsoft.com/office/powerpoint/2010/main" val="25948506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WCTP Participation Terms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Release to 3</a:t>
            </a:r>
            <a:r>
              <a:rPr lang="en-US" baseline="30000" dirty="0" smtClean="0"/>
              <a:t>rd</a:t>
            </a:r>
            <a:r>
              <a:rPr lang="en-US" dirty="0" smtClean="0"/>
              <a:t> Party (National Board Database). This is step 4 of the National Board registration process.</a:t>
            </a:r>
          </a:p>
          <a:p>
            <a:r>
              <a:rPr lang="en-US" dirty="0" smtClean="0"/>
              <a:t>Pay your $75 National Board registration fee. This is step 7 of the National Board registration process.</a:t>
            </a:r>
          </a:p>
          <a:p>
            <a:r>
              <a:rPr lang="en-US" dirty="0" smtClean="0"/>
              <a:t>Make a “Good Faith Down Payment” on a component, any component, any amount.</a:t>
            </a:r>
          </a:p>
          <a:p>
            <a:r>
              <a:rPr lang="en-US" dirty="0" smtClean="0"/>
              <a:t>Agree to only participate in the University of Mississippi’s WCTP. MDE can only provide funding for candidate support to one program.</a:t>
            </a:r>
          </a:p>
          <a:p>
            <a:endParaRPr lang="en-US" dirty="0"/>
          </a:p>
        </p:txBody>
      </p:sp>
    </p:spTree>
    <p:extLst>
      <p:ext uri="{BB962C8B-B14F-4D97-AF65-F5344CB8AC3E}">
        <p14:creationId xmlns:p14="http://schemas.microsoft.com/office/powerpoint/2010/main" val="41724649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 Learn More about our Mentoring</a:t>
            </a:r>
            <a:endParaRPr lang="en-US" dirty="0"/>
          </a:p>
        </p:txBody>
      </p:sp>
      <p:sp>
        <p:nvSpPr>
          <p:cNvPr id="3" name="Content Placeholder 2"/>
          <p:cNvSpPr>
            <a:spLocks noGrp="1"/>
          </p:cNvSpPr>
          <p:nvPr>
            <p:ph idx="1"/>
          </p:nvPr>
        </p:nvSpPr>
        <p:spPr/>
        <p:txBody>
          <a:bodyPr/>
          <a:lstStyle/>
          <a:p>
            <a:r>
              <a:rPr lang="en-US" dirty="0" smtClean="0"/>
              <a:t>Visit </a:t>
            </a:r>
            <a:r>
              <a:rPr lang="en-US" dirty="0"/>
              <a:t>our website </a:t>
            </a:r>
            <a:r>
              <a:rPr lang="en-US" dirty="0">
                <a:hlinkClick r:id="rId2"/>
              </a:rPr>
              <a:t>http://</a:t>
            </a:r>
            <a:r>
              <a:rPr lang="en-US" dirty="0" smtClean="0">
                <a:hlinkClick r:id="rId2"/>
              </a:rPr>
              <a:t>wctp.olemiss.edu</a:t>
            </a:r>
            <a:endParaRPr lang="en-US" dirty="0" smtClean="0"/>
          </a:p>
          <a:p>
            <a:r>
              <a:rPr lang="en-US" dirty="0" smtClean="0"/>
              <a:t>Click </a:t>
            </a:r>
            <a:r>
              <a:rPr lang="en-US" dirty="0" smtClean="0">
                <a:solidFill>
                  <a:srgbClr val="FF0000"/>
                </a:solidFill>
              </a:rPr>
              <a:t>Candidates</a:t>
            </a:r>
            <a:r>
              <a:rPr lang="en-US" dirty="0" smtClean="0"/>
              <a:t>/</a:t>
            </a:r>
            <a:r>
              <a:rPr lang="en-US" dirty="0" smtClean="0">
                <a:solidFill>
                  <a:srgbClr val="FF0000"/>
                </a:solidFill>
              </a:rPr>
              <a:t>New &amp; Continuing</a:t>
            </a:r>
            <a:r>
              <a:rPr lang="en-US" dirty="0" smtClean="0"/>
              <a:t>/then choose either </a:t>
            </a:r>
            <a:r>
              <a:rPr lang="en-US" dirty="0" smtClean="0">
                <a:solidFill>
                  <a:srgbClr val="FF0000"/>
                </a:solidFill>
              </a:rPr>
              <a:t>Face-to-Face or Online</a:t>
            </a:r>
          </a:p>
          <a:p>
            <a:pPr marL="0" indent="0">
              <a:buNone/>
            </a:pPr>
            <a:endParaRPr lang="en-US" dirty="0">
              <a:solidFill>
                <a:srgbClr val="FF0000"/>
              </a:solidFill>
            </a:endParaRPr>
          </a:p>
        </p:txBody>
      </p:sp>
      <p:pic>
        <p:nvPicPr>
          <p:cNvPr id="4" name="Picture 3" descr="Screen Shot 2018-09-18 at 8.29.0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5817" y="3263908"/>
            <a:ext cx="5613400" cy="3187700"/>
          </a:xfrm>
          <a:prstGeom prst="rect">
            <a:avLst/>
          </a:prstGeom>
        </p:spPr>
      </p:pic>
    </p:spTree>
    <p:extLst>
      <p:ext uri="{BB962C8B-B14F-4D97-AF65-F5344CB8AC3E}">
        <p14:creationId xmlns:p14="http://schemas.microsoft.com/office/powerpoint/2010/main" val="17673554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877891"/>
            <a:ext cx="8741460" cy="1239047"/>
          </a:xfrm>
        </p:spPr>
        <p:txBody>
          <a:bodyPr>
            <a:normAutofit/>
          </a:bodyPr>
          <a:lstStyle/>
          <a:p>
            <a:r>
              <a:rPr lang="en-US" sz="2400" dirty="0" smtClean="0"/>
              <a:t>Our WCTP application is available on our website</a:t>
            </a:r>
            <a:br>
              <a:rPr lang="en-US" sz="2400" dirty="0" smtClean="0"/>
            </a:br>
            <a:r>
              <a:rPr lang="en-US" sz="2400" dirty="0" smtClean="0"/>
              <a:t>Contact us for additional information</a:t>
            </a:r>
            <a:endParaRPr lang="en-US" sz="2400" dirty="0"/>
          </a:p>
        </p:txBody>
      </p:sp>
      <p:sp>
        <p:nvSpPr>
          <p:cNvPr id="4" name="Rectangle 3"/>
          <p:cNvSpPr txBox="1">
            <a:spLocks noChangeArrowheads="1"/>
          </p:cNvSpPr>
          <p:nvPr/>
        </p:nvSpPr>
        <p:spPr>
          <a:xfrm>
            <a:off x="966632" y="2481331"/>
            <a:ext cx="7772400" cy="1944122"/>
          </a:xfrm>
          <a:prstGeom prst="rect">
            <a:avLst/>
          </a:prstGeom>
        </p:spPr>
        <p:txBody>
          <a:bodyPr/>
          <a:lst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nSpc>
                <a:spcPct val="90000"/>
              </a:lnSpc>
            </a:pPr>
            <a:r>
              <a:rPr lang="en-US" sz="2000" dirty="0" smtClean="0">
                <a:latin typeface="Arial" charset="0"/>
              </a:rPr>
              <a:t>Tammy Kirkland, NBCT, program coordinator </a:t>
            </a:r>
          </a:p>
          <a:p>
            <a:pPr>
              <a:lnSpc>
                <a:spcPct val="90000"/>
              </a:lnSpc>
            </a:pPr>
            <a:r>
              <a:rPr lang="en-US" sz="2000" dirty="0" smtClean="0">
                <a:latin typeface="Arial" charset="0"/>
              </a:rPr>
              <a:t> </a:t>
            </a:r>
          </a:p>
          <a:p>
            <a:pPr>
              <a:lnSpc>
                <a:spcPct val="90000"/>
              </a:lnSpc>
            </a:pPr>
            <a:r>
              <a:rPr lang="en-US" sz="2000" dirty="0" smtClean="0">
                <a:latin typeface="Arial" charset="0"/>
              </a:rPr>
              <a:t>Email: </a:t>
            </a:r>
            <a:r>
              <a:rPr lang="en-US" sz="2000" dirty="0" smtClean="0">
                <a:latin typeface="Arial" charset="0"/>
                <a:hlinkClick r:id="rId2"/>
              </a:rPr>
              <a:t>kirkland@olemiss.edu</a:t>
            </a:r>
            <a:endParaRPr lang="en-US" sz="2000" dirty="0" smtClean="0">
              <a:latin typeface="Arial" charset="0"/>
            </a:endParaRPr>
          </a:p>
          <a:p>
            <a:pPr>
              <a:lnSpc>
                <a:spcPct val="90000"/>
              </a:lnSpc>
            </a:pPr>
            <a:endParaRPr lang="en-US" sz="2000" dirty="0" smtClean="0">
              <a:latin typeface="Arial" charset="0"/>
            </a:endParaRPr>
          </a:p>
          <a:p>
            <a:pPr>
              <a:lnSpc>
                <a:spcPct val="90000"/>
              </a:lnSpc>
            </a:pPr>
            <a:r>
              <a:rPr lang="en-US" sz="2000" dirty="0">
                <a:latin typeface="Arial" charset="0"/>
              </a:rPr>
              <a:t>Website: </a:t>
            </a:r>
            <a:r>
              <a:rPr lang="en-US" sz="2000" dirty="0">
                <a:latin typeface="Arial" charset="0"/>
                <a:hlinkClick r:id="rId3"/>
              </a:rPr>
              <a:t>http://</a:t>
            </a:r>
            <a:r>
              <a:rPr lang="en-US" sz="2000" dirty="0" smtClean="0">
                <a:latin typeface="Arial" charset="0"/>
                <a:hlinkClick r:id="rId3"/>
              </a:rPr>
              <a:t>wctp.olemiss.edu</a:t>
            </a:r>
            <a:endParaRPr lang="en-US" sz="2000" dirty="0" smtClean="0">
              <a:latin typeface="Arial" charset="0"/>
            </a:endParaRPr>
          </a:p>
          <a:p>
            <a:pPr>
              <a:lnSpc>
                <a:spcPct val="90000"/>
              </a:lnSpc>
            </a:pPr>
            <a:endParaRPr lang="en-US" sz="2000" dirty="0" smtClean="0">
              <a:latin typeface="Arial" charset="0"/>
            </a:endParaRPr>
          </a:p>
          <a:p>
            <a:pPr>
              <a:lnSpc>
                <a:spcPct val="90000"/>
              </a:lnSpc>
            </a:pPr>
            <a:r>
              <a:rPr lang="en-US" sz="2000" dirty="0" smtClean="0">
                <a:latin typeface="Arial" charset="0"/>
              </a:rPr>
              <a:t>Facebook: Ole Miss – World Class Teaching Program</a:t>
            </a:r>
          </a:p>
          <a:p>
            <a:pPr>
              <a:lnSpc>
                <a:spcPct val="90000"/>
              </a:lnSpc>
            </a:pPr>
            <a:endParaRPr lang="en-US" sz="2000" dirty="0">
              <a:latin typeface="Arial" charset="0"/>
            </a:endParaRPr>
          </a:p>
          <a:p>
            <a:pPr>
              <a:lnSpc>
                <a:spcPct val="90000"/>
              </a:lnSpc>
            </a:pPr>
            <a:endParaRPr lang="en-US" sz="2000" dirty="0" smtClean="0">
              <a:latin typeface="Arial" charset="0"/>
            </a:endParaRPr>
          </a:p>
          <a:p>
            <a:pPr>
              <a:lnSpc>
                <a:spcPct val="90000"/>
              </a:lnSpc>
            </a:pPr>
            <a:endParaRPr lang="en-US" sz="2000" dirty="0">
              <a:latin typeface="Arial" charset="0"/>
            </a:endParaRPr>
          </a:p>
          <a:p>
            <a:pPr>
              <a:lnSpc>
                <a:spcPct val="90000"/>
              </a:lnSpc>
            </a:pPr>
            <a:r>
              <a:rPr lang="en-US" sz="2000" dirty="0" smtClean="0">
                <a:latin typeface="Arial" charset="0"/>
              </a:rPr>
              <a:t>Workshops are held each summer in Oxford, Southaven,       Grenada, Tupelo, and Madison, MS.</a:t>
            </a:r>
          </a:p>
        </p:txBody>
      </p:sp>
    </p:spTree>
    <p:extLst>
      <p:ext uri="{BB962C8B-B14F-4D97-AF65-F5344CB8AC3E}">
        <p14:creationId xmlns:p14="http://schemas.microsoft.com/office/powerpoint/2010/main" val="26116904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623" y="1131605"/>
            <a:ext cx="7771893" cy="615553"/>
          </a:xfrm>
        </p:spPr>
        <p:txBody>
          <a:bodyPr>
            <a:normAutofit fontScale="90000"/>
          </a:bodyPr>
          <a:lstStyle/>
          <a:p>
            <a:r>
              <a:rPr lang="en-US" sz="4000" dirty="0" smtClean="0"/>
              <a:t>Thank you for interest and allowing us to share about the certification journey and how we can help you.</a:t>
            </a:r>
            <a:endParaRPr lang="en-US" sz="4000" dirty="0"/>
          </a:p>
        </p:txBody>
      </p:sp>
      <p:pic>
        <p:nvPicPr>
          <p:cNvPr id="4" name="Picture 3" descr="WCTP-Logo-New.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3135" y="2646286"/>
            <a:ext cx="3855930" cy="3855930"/>
          </a:xfrm>
          <a:prstGeom prst="rect">
            <a:avLst/>
          </a:prstGeom>
        </p:spPr>
      </p:pic>
    </p:spTree>
    <p:extLst>
      <p:ext uri="{BB962C8B-B14F-4D97-AF65-F5344CB8AC3E}">
        <p14:creationId xmlns:p14="http://schemas.microsoft.com/office/powerpoint/2010/main" val="1988186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7295" y="1166335"/>
            <a:ext cx="7772400" cy="492443"/>
          </a:xfrm>
        </p:spPr>
        <p:txBody>
          <a:bodyPr>
            <a:normAutofit fontScale="90000"/>
          </a:bodyPr>
          <a:lstStyle/>
          <a:p>
            <a:r>
              <a:rPr lang="en-US" dirty="0" smtClean="0"/>
              <a:t>The Professional Career Continuum </a:t>
            </a:r>
            <a:endParaRPr lang="en-US" dirty="0"/>
          </a:p>
        </p:txBody>
      </p:sp>
      <p:pic>
        <p:nvPicPr>
          <p:cNvPr id="4" name="Picture 3" descr="teacher continiu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863" y="2471148"/>
            <a:ext cx="8043832" cy="2765594"/>
          </a:xfrm>
          <a:prstGeom prst="rect">
            <a:avLst/>
          </a:prstGeom>
        </p:spPr>
      </p:pic>
      <p:sp>
        <p:nvSpPr>
          <p:cNvPr id="3" name="Up Arrow 2"/>
          <p:cNvSpPr/>
          <p:nvPr/>
        </p:nvSpPr>
        <p:spPr>
          <a:xfrm>
            <a:off x="4956307" y="5236742"/>
            <a:ext cx="882842" cy="978408"/>
          </a:xfrm>
          <a:prstGeom prst="up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6288315" y="5436833"/>
            <a:ext cx="2331380" cy="923330"/>
          </a:xfrm>
          <a:prstGeom prst="rect">
            <a:avLst/>
          </a:prstGeom>
          <a:noFill/>
        </p:spPr>
        <p:txBody>
          <a:bodyPr wrap="square" rtlCol="0">
            <a:spAutoFit/>
          </a:bodyPr>
          <a:lstStyle/>
          <a:p>
            <a:r>
              <a:rPr lang="en-US" dirty="0" smtClean="0"/>
              <a:t>National Board Certification is the next step.</a:t>
            </a:r>
            <a:endParaRPr lang="en-US" dirty="0"/>
          </a:p>
        </p:txBody>
      </p:sp>
    </p:spTree>
    <p:extLst>
      <p:ext uri="{BB962C8B-B14F-4D97-AF65-F5344CB8AC3E}">
        <p14:creationId xmlns:p14="http://schemas.microsoft.com/office/powerpoint/2010/main" val="3277556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838200" y="609600"/>
            <a:ext cx="7620000" cy="457200"/>
          </a:xfrm>
        </p:spPr>
        <p:txBody>
          <a:bodyPr>
            <a:normAutofit fontScale="90000"/>
          </a:bodyPr>
          <a:lstStyle/>
          <a:p>
            <a:pPr algn="l" eaLnBrk="1" hangingPunct="1">
              <a:defRPr/>
            </a:pPr>
            <a:r>
              <a:rPr lang="en-US" b="1" dirty="0" smtClean="0"/>
              <a:t>Eligibility Prerequisites</a:t>
            </a:r>
          </a:p>
        </p:txBody>
      </p:sp>
      <p:sp>
        <p:nvSpPr>
          <p:cNvPr id="13315" name="Rectangle 3"/>
          <p:cNvSpPr>
            <a:spLocks noGrp="1" noChangeArrowheads="1"/>
          </p:cNvSpPr>
          <p:nvPr>
            <p:ph idx="1"/>
          </p:nvPr>
        </p:nvSpPr>
        <p:spPr>
          <a:xfrm>
            <a:off x="685800" y="1565119"/>
            <a:ext cx="7772400" cy="4724400"/>
          </a:xfrm>
        </p:spPr>
        <p:txBody>
          <a:bodyPr>
            <a:normAutofit fontScale="92500" lnSpcReduction="10000"/>
          </a:bodyPr>
          <a:lstStyle/>
          <a:p>
            <a:pPr eaLnBrk="1" hangingPunct="1">
              <a:lnSpc>
                <a:spcPct val="90000"/>
              </a:lnSpc>
              <a:buFont typeface="Wingdings" pitchFamily="2" charset="2"/>
              <a:buNone/>
            </a:pPr>
            <a:r>
              <a:rPr lang="en-US" b="1" dirty="0" smtClean="0">
                <a:latin typeface="Cambria"/>
                <a:cs typeface="Cambria"/>
              </a:rPr>
              <a:t>The Candidate must:</a:t>
            </a:r>
          </a:p>
          <a:p>
            <a:pPr eaLnBrk="1" hangingPunct="1">
              <a:lnSpc>
                <a:spcPct val="90000"/>
              </a:lnSpc>
            </a:pPr>
            <a:r>
              <a:rPr lang="en-US" dirty="0" smtClean="0">
                <a:latin typeface="Cambria"/>
                <a:cs typeface="Cambria"/>
              </a:rPr>
              <a:t>Possess a baccalaureate degree from an accredited institution except CTE.</a:t>
            </a:r>
          </a:p>
          <a:p>
            <a:pPr marL="0" indent="0" eaLnBrk="1" hangingPunct="1">
              <a:lnSpc>
                <a:spcPct val="90000"/>
              </a:lnSpc>
              <a:buNone/>
            </a:pPr>
            <a:endParaRPr lang="en-US" dirty="0" smtClean="0">
              <a:latin typeface="Cambria"/>
              <a:cs typeface="Cambria"/>
            </a:endParaRPr>
          </a:p>
          <a:p>
            <a:pPr eaLnBrk="1" hangingPunct="1">
              <a:lnSpc>
                <a:spcPct val="90000"/>
              </a:lnSpc>
            </a:pPr>
            <a:r>
              <a:rPr lang="en-US" dirty="0" smtClean="0">
                <a:latin typeface="Cambria"/>
                <a:cs typeface="Cambria"/>
              </a:rPr>
              <a:t>Have </a:t>
            </a:r>
            <a:r>
              <a:rPr lang="en-US" u="sng" dirty="0" smtClean="0">
                <a:solidFill>
                  <a:srgbClr val="FF0000"/>
                </a:solidFill>
                <a:latin typeface="Cambria"/>
                <a:cs typeface="Cambria"/>
              </a:rPr>
              <a:t>completed</a:t>
            </a:r>
            <a:r>
              <a:rPr lang="en-US" dirty="0" smtClean="0">
                <a:latin typeface="Cambria"/>
                <a:cs typeface="Cambria"/>
              </a:rPr>
              <a:t> three years of successful teaching at one or more early childhood, elementary, middle or secondary school(s). </a:t>
            </a:r>
            <a:r>
              <a:rPr lang="en-US" dirty="0" smtClean="0">
                <a:solidFill>
                  <a:srgbClr val="FF0000"/>
                </a:solidFill>
                <a:latin typeface="Cambria"/>
                <a:cs typeface="Cambria"/>
              </a:rPr>
              <a:t>Time spent on alternate route does count</a:t>
            </a:r>
            <a:r>
              <a:rPr lang="en-US" dirty="0" smtClean="0">
                <a:latin typeface="Cambria"/>
                <a:cs typeface="Cambria"/>
              </a:rPr>
              <a:t>.</a:t>
            </a:r>
          </a:p>
          <a:p>
            <a:pPr marL="0" indent="0" eaLnBrk="1" hangingPunct="1">
              <a:lnSpc>
                <a:spcPct val="90000"/>
              </a:lnSpc>
              <a:buNone/>
            </a:pPr>
            <a:endParaRPr lang="en-US" dirty="0" smtClean="0">
              <a:latin typeface="Cambria"/>
              <a:cs typeface="Cambria"/>
            </a:endParaRPr>
          </a:p>
          <a:p>
            <a:pPr eaLnBrk="1" hangingPunct="1">
              <a:lnSpc>
                <a:spcPct val="90000"/>
              </a:lnSpc>
            </a:pPr>
            <a:r>
              <a:rPr lang="en-US" dirty="0" smtClean="0">
                <a:latin typeface="Cambria"/>
                <a:cs typeface="Cambria"/>
              </a:rPr>
              <a:t>Hold a valid state teaching license for each of these three years.</a:t>
            </a:r>
          </a:p>
        </p:txBody>
      </p:sp>
    </p:spTree>
    <p:extLst>
      <p:ext uri="{BB962C8B-B14F-4D97-AF65-F5344CB8AC3E}">
        <p14:creationId xmlns:p14="http://schemas.microsoft.com/office/powerpoint/2010/main" val="1572410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73786" y="1705006"/>
            <a:ext cx="7978140" cy="4971745"/>
          </a:xfrm>
          <a:prstGeom prst="rect">
            <a:avLst/>
          </a:prstGeom>
        </p:spPr>
        <p:txBody>
          <a:bodyPr vert="horz" wrap="square" lIns="0" tIns="0" rIns="0" bIns="0" rtlCol="0">
            <a:spAutoFit/>
          </a:bodyPr>
          <a:lstStyle/>
          <a:p>
            <a:pPr marL="355600" marR="353060" indent="-342900">
              <a:lnSpc>
                <a:spcPct val="100000"/>
              </a:lnSpc>
              <a:buFont typeface="Arial"/>
              <a:buChar char="•"/>
              <a:tabLst>
                <a:tab pos="355600" algn="l"/>
              </a:tabLst>
            </a:pPr>
            <a:r>
              <a:rPr sz="2400" dirty="0">
                <a:latin typeface="Arial"/>
                <a:cs typeface="Arial"/>
              </a:rPr>
              <a:t>The National</a:t>
            </a:r>
            <a:r>
              <a:rPr sz="2400" spc="35" dirty="0">
                <a:latin typeface="Arial"/>
                <a:cs typeface="Arial"/>
              </a:rPr>
              <a:t> </a:t>
            </a:r>
            <a:r>
              <a:rPr sz="2400" dirty="0">
                <a:latin typeface="Arial"/>
                <a:cs typeface="Arial"/>
              </a:rPr>
              <a:t>Board</a:t>
            </a:r>
            <a:r>
              <a:rPr sz="2400" spc="-15" dirty="0">
                <a:latin typeface="Arial"/>
                <a:cs typeface="Arial"/>
              </a:rPr>
              <a:t> </a:t>
            </a:r>
            <a:r>
              <a:rPr sz="2400" dirty="0">
                <a:latin typeface="Arial"/>
                <a:cs typeface="Arial"/>
              </a:rPr>
              <a:t>recently revised</a:t>
            </a:r>
            <a:r>
              <a:rPr sz="2400" spc="15" dirty="0">
                <a:latin typeface="Arial"/>
                <a:cs typeface="Arial"/>
              </a:rPr>
              <a:t> </a:t>
            </a:r>
            <a:r>
              <a:rPr sz="2400" dirty="0">
                <a:latin typeface="Arial"/>
                <a:cs typeface="Arial"/>
              </a:rPr>
              <a:t>its</a:t>
            </a:r>
            <a:r>
              <a:rPr sz="2400" spc="-10" dirty="0">
                <a:latin typeface="Arial"/>
                <a:cs typeface="Arial"/>
              </a:rPr>
              <a:t> </a:t>
            </a:r>
            <a:r>
              <a:rPr sz="2400" dirty="0">
                <a:latin typeface="Arial"/>
                <a:cs typeface="Arial"/>
              </a:rPr>
              <a:t>po</a:t>
            </a:r>
            <a:r>
              <a:rPr sz="2400" spc="-10" dirty="0">
                <a:latin typeface="Arial"/>
                <a:cs typeface="Arial"/>
              </a:rPr>
              <a:t>l</a:t>
            </a:r>
            <a:r>
              <a:rPr sz="2400" dirty="0">
                <a:latin typeface="Arial"/>
                <a:cs typeface="Arial"/>
              </a:rPr>
              <a:t>icy</a:t>
            </a:r>
            <a:r>
              <a:rPr sz="2400" spc="5" dirty="0">
                <a:latin typeface="Arial"/>
                <a:cs typeface="Arial"/>
              </a:rPr>
              <a:t> </a:t>
            </a:r>
            <a:r>
              <a:rPr sz="2400" dirty="0">
                <a:latin typeface="Arial"/>
                <a:cs typeface="Arial"/>
              </a:rPr>
              <a:t>for </a:t>
            </a:r>
            <a:r>
              <a:rPr lang="en-US" sz="2400" dirty="0" smtClean="0">
                <a:latin typeface="Arial"/>
                <a:cs typeface="Arial"/>
              </a:rPr>
              <a:t>M</a:t>
            </a:r>
            <a:r>
              <a:rPr sz="2400" dirty="0" smtClean="0">
                <a:latin typeface="Arial"/>
                <a:cs typeface="Arial"/>
              </a:rPr>
              <a:t>aintenance</a:t>
            </a:r>
            <a:r>
              <a:rPr sz="2400" spc="25" dirty="0" smtClean="0">
                <a:latin typeface="Arial"/>
                <a:cs typeface="Arial"/>
              </a:rPr>
              <a:t> </a:t>
            </a:r>
            <a:r>
              <a:rPr sz="2400" dirty="0">
                <a:latin typeface="Arial"/>
                <a:cs typeface="Arial"/>
              </a:rPr>
              <a:t>of </a:t>
            </a:r>
            <a:r>
              <a:rPr lang="en-US" sz="2400" dirty="0" smtClean="0">
                <a:latin typeface="Arial"/>
                <a:cs typeface="Arial"/>
              </a:rPr>
              <a:t>C</a:t>
            </a:r>
            <a:r>
              <a:rPr sz="2400" dirty="0" smtClean="0">
                <a:latin typeface="Arial"/>
                <a:cs typeface="Arial"/>
              </a:rPr>
              <a:t>er</a:t>
            </a:r>
            <a:r>
              <a:rPr sz="2400" spc="5" dirty="0" smtClean="0">
                <a:latin typeface="Arial"/>
                <a:cs typeface="Arial"/>
              </a:rPr>
              <a:t>t</a:t>
            </a:r>
            <a:r>
              <a:rPr sz="2400" dirty="0" smtClean="0">
                <a:latin typeface="Arial"/>
                <a:cs typeface="Arial"/>
              </a:rPr>
              <a:t>ification</a:t>
            </a:r>
            <a:r>
              <a:rPr sz="2400" dirty="0">
                <a:latin typeface="Arial"/>
                <a:cs typeface="Arial"/>
              </a:rPr>
              <a:t>, and wi</a:t>
            </a:r>
            <a:r>
              <a:rPr sz="2400" spc="-10" dirty="0">
                <a:latin typeface="Arial"/>
                <a:cs typeface="Arial"/>
              </a:rPr>
              <a:t>l</a:t>
            </a:r>
            <a:r>
              <a:rPr sz="2400" dirty="0">
                <a:latin typeface="Arial"/>
                <a:cs typeface="Arial"/>
              </a:rPr>
              <a:t>l</a:t>
            </a:r>
            <a:r>
              <a:rPr sz="2400" spc="30" dirty="0">
                <a:latin typeface="Arial"/>
                <a:cs typeface="Arial"/>
              </a:rPr>
              <a:t> </a:t>
            </a:r>
            <a:r>
              <a:rPr sz="2400" dirty="0">
                <a:latin typeface="Arial"/>
                <a:cs typeface="Arial"/>
              </a:rPr>
              <a:t>require</a:t>
            </a:r>
            <a:r>
              <a:rPr sz="2400" spc="15" dirty="0">
                <a:latin typeface="Arial"/>
                <a:cs typeface="Arial"/>
              </a:rPr>
              <a:t> </a:t>
            </a:r>
            <a:r>
              <a:rPr sz="2400" dirty="0">
                <a:latin typeface="Arial"/>
                <a:cs typeface="Arial"/>
              </a:rPr>
              <a:t>Boar</a:t>
            </a:r>
            <a:r>
              <a:rPr sz="2400" spc="-45" dirty="0">
                <a:latin typeface="Arial"/>
                <a:cs typeface="Arial"/>
              </a:rPr>
              <a:t>d</a:t>
            </a:r>
            <a:r>
              <a:rPr sz="2400" dirty="0">
                <a:latin typeface="Arial"/>
                <a:cs typeface="Arial"/>
              </a:rPr>
              <a:t>- certified </a:t>
            </a:r>
            <a:r>
              <a:rPr sz="2400" spc="5" dirty="0">
                <a:latin typeface="Arial"/>
                <a:cs typeface="Arial"/>
              </a:rPr>
              <a:t>t</a:t>
            </a:r>
            <a:r>
              <a:rPr sz="2400" dirty="0">
                <a:latin typeface="Arial"/>
                <a:cs typeface="Arial"/>
              </a:rPr>
              <a:t>eachers to demonst</a:t>
            </a:r>
            <a:r>
              <a:rPr sz="2400" spc="5" dirty="0">
                <a:latin typeface="Arial"/>
                <a:cs typeface="Arial"/>
              </a:rPr>
              <a:t>r</a:t>
            </a:r>
            <a:r>
              <a:rPr sz="2400" dirty="0">
                <a:latin typeface="Arial"/>
                <a:cs typeface="Arial"/>
              </a:rPr>
              <a:t>ate</a:t>
            </a:r>
            <a:r>
              <a:rPr sz="2400" spc="5" dirty="0">
                <a:latin typeface="Arial"/>
                <a:cs typeface="Arial"/>
              </a:rPr>
              <a:t> </a:t>
            </a:r>
            <a:r>
              <a:rPr sz="2400" dirty="0">
                <a:latin typeface="Arial"/>
                <a:cs typeface="Arial"/>
              </a:rPr>
              <a:t>their</a:t>
            </a:r>
            <a:r>
              <a:rPr sz="2400" spc="5" dirty="0">
                <a:latin typeface="Arial"/>
                <a:cs typeface="Arial"/>
              </a:rPr>
              <a:t> </a:t>
            </a:r>
            <a:r>
              <a:rPr sz="2400" dirty="0">
                <a:latin typeface="Arial"/>
                <a:cs typeface="Arial"/>
              </a:rPr>
              <a:t>knowledge</a:t>
            </a:r>
            <a:r>
              <a:rPr sz="2400" spc="30" dirty="0">
                <a:latin typeface="Arial"/>
                <a:cs typeface="Arial"/>
              </a:rPr>
              <a:t> </a:t>
            </a:r>
            <a:r>
              <a:rPr sz="2400" dirty="0">
                <a:latin typeface="Arial"/>
                <a:cs typeface="Arial"/>
              </a:rPr>
              <a:t>and skil</a:t>
            </a:r>
            <a:r>
              <a:rPr sz="2400" spc="-10" dirty="0">
                <a:latin typeface="Arial"/>
                <a:cs typeface="Arial"/>
              </a:rPr>
              <a:t>l</a:t>
            </a:r>
            <a:r>
              <a:rPr sz="2400" dirty="0">
                <a:latin typeface="Arial"/>
                <a:cs typeface="Arial"/>
              </a:rPr>
              <a:t>s</a:t>
            </a:r>
            <a:r>
              <a:rPr sz="2400" spc="25" dirty="0">
                <a:latin typeface="Arial"/>
                <a:cs typeface="Arial"/>
              </a:rPr>
              <a:t> </a:t>
            </a:r>
            <a:r>
              <a:rPr sz="2400" b="1" dirty="0">
                <a:latin typeface="Arial"/>
                <a:cs typeface="Arial"/>
              </a:rPr>
              <a:t>ev</a:t>
            </a:r>
            <a:r>
              <a:rPr sz="2400" b="1" spc="-10" dirty="0">
                <a:latin typeface="Arial"/>
                <a:cs typeface="Arial"/>
              </a:rPr>
              <a:t>e</a:t>
            </a:r>
            <a:r>
              <a:rPr sz="2400" b="1" dirty="0">
                <a:latin typeface="Arial"/>
                <a:cs typeface="Arial"/>
              </a:rPr>
              <a:t>ry</a:t>
            </a:r>
            <a:r>
              <a:rPr sz="2400" b="1" spc="10" dirty="0">
                <a:latin typeface="Arial"/>
                <a:cs typeface="Arial"/>
              </a:rPr>
              <a:t> </a:t>
            </a:r>
            <a:r>
              <a:rPr sz="2400" b="1" dirty="0">
                <a:latin typeface="Arial"/>
                <a:cs typeface="Arial"/>
              </a:rPr>
              <a:t>f</a:t>
            </a:r>
            <a:r>
              <a:rPr sz="2400" b="1" spc="5" dirty="0">
                <a:latin typeface="Arial"/>
                <a:cs typeface="Arial"/>
              </a:rPr>
              <a:t>i</a:t>
            </a:r>
            <a:r>
              <a:rPr sz="2400" b="1" dirty="0">
                <a:latin typeface="Arial"/>
                <a:cs typeface="Arial"/>
              </a:rPr>
              <a:t>ve</a:t>
            </a:r>
            <a:r>
              <a:rPr sz="2400" b="1" spc="-10" dirty="0">
                <a:latin typeface="Arial"/>
                <a:cs typeface="Arial"/>
              </a:rPr>
              <a:t> </a:t>
            </a:r>
            <a:r>
              <a:rPr sz="2400" b="1" spc="-30" dirty="0">
                <a:latin typeface="Arial"/>
                <a:cs typeface="Arial"/>
              </a:rPr>
              <a:t>y</a:t>
            </a:r>
            <a:r>
              <a:rPr sz="2400" b="1" dirty="0">
                <a:latin typeface="Arial"/>
                <a:cs typeface="Arial"/>
              </a:rPr>
              <a:t>ear</a:t>
            </a:r>
            <a:r>
              <a:rPr sz="2400" b="1" spc="-5" dirty="0">
                <a:latin typeface="Arial"/>
                <a:cs typeface="Arial"/>
              </a:rPr>
              <a:t>s</a:t>
            </a:r>
            <a:r>
              <a:rPr sz="2400" dirty="0">
                <a:latin typeface="Arial"/>
                <a:cs typeface="Arial"/>
              </a:rPr>
              <a:t>.</a:t>
            </a:r>
            <a:r>
              <a:rPr sz="2400" spc="30" dirty="0">
                <a:latin typeface="Arial"/>
                <a:cs typeface="Arial"/>
              </a:rPr>
              <a:t> </a:t>
            </a:r>
            <a:r>
              <a:rPr sz="2000" i="1" dirty="0">
                <a:latin typeface="Arial"/>
                <a:cs typeface="Arial"/>
              </a:rPr>
              <a:t>(Adopted</a:t>
            </a:r>
            <a:r>
              <a:rPr sz="2000" i="1" spc="-25" dirty="0">
                <a:latin typeface="Arial"/>
                <a:cs typeface="Arial"/>
              </a:rPr>
              <a:t> </a:t>
            </a:r>
            <a:r>
              <a:rPr sz="2000" i="1" dirty="0">
                <a:latin typeface="Arial"/>
                <a:cs typeface="Arial"/>
              </a:rPr>
              <a:t>Feb</a:t>
            </a:r>
            <a:r>
              <a:rPr sz="2000" i="1" spc="5" dirty="0">
                <a:latin typeface="Arial"/>
                <a:cs typeface="Arial"/>
              </a:rPr>
              <a:t>r</a:t>
            </a:r>
            <a:r>
              <a:rPr sz="2000" i="1" dirty="0">
                <a:latin typeface="Arial"/>
                <a:cs typeface="Arial"/>
              </a:rPr>
              <a:t>ua</a:t>
            </a:r>
            <a:r>
              <a:rPr sz="2000" i="1" spc="5" dirty="0">
                <a:latin typeface="Arial"/>
                <a:cs typeface="Arial"/>
              </a:rPr>
              <a:t>r</a:t>
            </a:r>
            <a:r>
              <a:rPr sz="2000" i="1" dirty="0">
                <a:latin typeface="Arial"/>
                <a:cs typeface="Arial"/>
              </a:rPr>
              <a:t>y</a:t>
            </a:r>
            <a:r>
              <a:rPr sz="2000" i="1" spc="-35" dirty="0">
                <a:latin typeface="Arial"/>
                <a:cs typeface="Arial"/>
              </a:rPr>
              <a:t> </a:t>
            </a:r>
            <a:r>
              <a:rPr sz="2000" i="1" dirty="0">
                <a:latin typeface="Arial"/>
                <a:cs typeface="Arial"/>
              </a:rPr>
              <a:t>201</a:t>
            </a:r>
            <a:r>
              <a:rPr sz="2000" i="1" spc="5" dirty="0">
                <a:latin typeface="Arial"/>
                <a:cs typeface="Arial"/>
              </a:rPr>
              <a:t>5</a:t>
            </a:r>
            <a:r>
              <a:rPr sz="2000" i="1" dirty="0">
                <a:latin typeface="Arial"/>
                <a:cs typeface="Arial"/>
              </a:rPr>
              <a:t>)</a:t>
            </a:r>
            <a:endParaRPr sz="2000" dirty="0">
              <a:latin typeface="Arial"/>
              <a:cs typeface="Arial"/>
            </a:endParaRPr>
          </a:p>
          <a:p>
            <a:pPr>
              <a:lnSpc>
                <a:spcPct val="100000"/>
              </a:lnSpc>
              <a:spcBef>
                <a:spcPts val="9"/>
              </a:spcBef>
              <a:buFont typeface="Arial"/>
              <a:buChar char="•"/>
            </a:pPr>
            <a:endParaRPr sz="3500" dirty="0">
              <a:latin typeface="Times New Roman"/>
              <a:cs typeface="Times New Roman"/>
            </a:endParaRPr>
          </a:p>
          <a:p>
            <a:pPr marL="355600" marR="5080" indent="-342900">
              <a:lnSpc>
                <a:spcPct val="100000"/>
              </a:lnSpc>
              <a:buFont typeface="Arial"/>
              <a:buChar char="•"/>
              <a:tabLst>
                <a:tab pos="355600" algn="l"/>
              </a:tabLst>
            </a:pPr>
            <a:r>
              <a:rPr sz="2400" dirty="0">
                <a:latin typeface="Arial"/>
                <a:cs typeface="Arial"/>
              </a:rPr>
              <a:t>This</a:t>
            </a:r>
            <a:r>
              <a:rPr sz="2400" spc="-5" dirty="0">
                <a:latin typeface="Arial"/>
                <a:cs typeface="Arial"/>
              </a:rPr>
              <a:t> </a:t>
            </a:r>
            <a:r>
              <a:rPr sz="2400" dirty="0">
                <a:latin typeface="Arial"/>
                <a:cs typeface="Arial"/>
              </a:rPr>
              <a:t>new po</a:t>
            </a:r>
            <a:r>
              <a:rPr sz="2400" spc="-10" dirty="0">
                <a:latin typeface="Arial"/>
                <a:cs typeface="Arial"/>
              </a:rPr>
              <a:t>l</a:t>
            </a:r>
            <a:r>
              <a:rPr sz="2400" dirty="0">
                <a:latin typeface="Arial"/>
                <a:cs typeface="Arial"/>
              </a:rPr>
              <a:t>icy</a:t>
            </a:r>
            <a:r>
              <a:rPr sz="2400" spc="20" dirty="0">
                <a:latin typeface="Arial"/>
                <a:cs typeface="Arial"/>
              </a:rPr>
              <a:t> </a:t>
            </a:r>
            <a:r>
              <a:rPr sz="2400" dirty="0">
                <a:latin typeface="Arial"/>
                <a:cs typeface="Arial"/>
              </a:rPr>
              <a:t>is al</a:t>
            </a:r>
            <a:r>
              <a:rPr sz="2400" spc="-15" dirty="0">
                <a:latin typeface="Arial"/>
                <a:cs typeface="Arial"/>
              </a:rPr>
              <a:t>i</a:t>
            </a:r>
            <a:r>
              <a:rPr sz="2400" dirty="0">
                <a:latin typeface="Arial"/>
                <a:cs typeface="Arial"/>
              </a:rPr>
              <a:t>gn</a:t>
            </a:r>
            <a:r>
              <a:rPr sz="2400" spc="-10" dirty="0">
                <a:latin typeface="Arial"/>
                <a:cs typeface="Arial"/>
              </a:rPr>
              <a:t>e</a:t>
            </a:r>
            <a:r>
              <a:rPr sz="2400" dirty="0">
                <a:latin typeface="Arial"/>
                <a:cs typeface="Arial"/>
              </a:rPr>
              <a:t>d</a:t>
            </a:r>
            <a:r>
              <a:rPr sz="2400" spc="35" dirty="0">
                <a:latin typeface="Arial"/>
                <a:cs typeface="Arial"/>
              </a:rPr>
              <a:t> </a:t>
            </a:r>
            <a:r>
              <a:rPr sz="2400" dirty="0">
                <a:latin typeface="Arial"/>
                <a:cs typeface="Arial"/>
              </a:rPr>
              <a:t>w</a:t>
            </a:r>
            <a:r>
              <a:rPr sz="2400" spc="-10" dirty="0">
                <a:latin typeface="Arial"/>
                <a:cs typeface="Arial"/>
              </a:rPr>
              <a:t>i</a:t>
            </a:r>
            <a:r>
              <a:rPr sz="2400" dirty="0">
                <a:latin typeface="Arial"/>
                <a:cs typeface="Arial"/>
              </a:rPr>
              <a:t>th</a:t>
            </a:r>
            <a:r>
              <a:rPr sz="2400" spc="15" dirty="0">
                <a:latin typeface="Arial"/>
                <a:cs typeface="Arial"/>
              </a:rPr>
              <a:t> </a:t>
            </a:r>
            <a:r>
              <a:rPr sz="2400" dirty="0">
                <a:latin typeface="Arial"/>
                <a:cs typeface="Arial"/>
              </a:rPr>
              <a:t>the movement</a:t>
            </a:r>
            <a:r>
              <a:rPr sz="2400" spc="-10" dirty="0">
                <a:latin typeface="Arial"/>
                <a:cs typeface="Arial"/>
              </a:rPr>
              <a:t> </a:t>
            </a:r>
            <a:r>
              <a:rPr sz="2400" dirty="0">
                <a:latin typeface="Arial"/>
                <a:cs typeface="Arial"/>
              </a:rPr>
              <a:t>of </a:t>
            </a:r>
            <a:r>
              <a:rPr sz="2400" spc="-10" dirty="0">
                <a:latin typeface="Arial"/>
                <a:cs typeface="Arial"/>
              </a:rPr>
              <a:t>4</a:t>
            </a:r>
            <a:r>
              <a:rPr sz="2400" dirty="0">
                <a:latin typeface="Arial"/>
                <a:cs typeface="Arial"/>
              </a:rPr>
              <a:t>0 state l</a:t>
            </a:r>
            <a:r>
              <a:rPr sz="2400" spc="-10" dirty="0">
                <a:latin typeface="Arial"/>
                <a:cs typeface="Arial"/>
              </a:rPr>
              <a:t>i</a:t>
            </a:r>
            <a:r>
              <a:rPr sz="2400" dirty="0">
                <a:latin typeface="Arial"/>
                <a:cs typeface="Arial"/>
              </a:rPr>
              <a:t>censu</a:t>
            </a:r>
            <a:r>
              <a:rPr sz="2400" spc="5" dirty="0">
                <a:latin typeface="Arial"/>
                <a:cs typeface="Arial"/>
              </a:rPr>
              <a:t>r</a:t>
            </a:r>
            <a:r>
              <a:rPr sz="2400" dirty="0">
                <a:latin typeface="Arial"/>
                <a:cs typeface="Arial"/>
              </a:rPr>
              <a:t>e</a:t>
            </a:r>
            <a:r>
              <a:rPr sz="2400" spc="25" dirty="0">
                <a:latin typeface="Arial"/>
                <a:cs typeface="Arial"/>
              </a:rPr>
              <a:t> </a:t>
            </a:r>
            <a:r>
              <a:rPr sz="2400" dirty="0">
                <a:latin typeface="Arial"/>
                <a:cs typeface="Arial"/>
              </a:rPr>
              <a:t>syste</a:t>
            </a:r>
            <a:r>
              <a:rPr sz="2400" spc="5" dirty="0">
                <a:latin typeface="Arial"/>
                <a:cs typeface="Arial"/>
              </a:rPr>
              <a:t>m</a:t>
            </a:r>
            <a:r>
              <a:rPr sz="2400" dirty="0">
                <a:latin typeface="Arial"/>
                <a:cs typeface="Arial"/>
              </a:rPr>
              <a:t>s to</a:t>
            </a:r>
            <a:r>
              <a:rPr sz="2400" spc="-10" dirty="0">
                <a:latin typeface="Arial"/>
                <a:cs typeface="Arial"/>
              </a:rPr>
              <a:t> </a:t>
            </a:r>
            <a:r>
              <a:rPr sz="2400" dirty="0">
                <a:latin typeface="Arial"/>
                <a:cs typeface="Arial"/>
              </a:rPr>
              <a:t>a</a:t>
            </a:r>
            <a:r>
              <a:rPr sz="2400" spc="-10" dirty="0">
                <a:latin typeface="Arial"/>
                <a:cs typeface="Arial"/>
              </a:rPr>
              <a:t> </a:t>
            </a:r>
            <a:r>
              <a:rPr sz="2400" dirty="0">
                <a:latin typeface="Arial"/>
                <a:cs typeface="Arial"/>
              </a:rPr>
              <a:t>fiv</a:t>
            </a:r>
            <a:r>
              <a:rPr sz="2400" spc="-25" dirty="0">
                <a:latin typeface="Arial"/>
                <a:cs typeface="Arial"/>
              </a:rPr>
              <a:t>e</a:t>
            </a:r>
            <a:r>
              <a:rPr sz="2400" dirty="0">
                <a:latin typeface="Arial"/>
                <a:cs typeface="Arial"/>
              </a:rPr>
              <a:t>-year </a:t>
            </a:r>
            <a:r>
              <a:rPr sz="2400" spc="5" dirty="0">
                <a:latin typeface="Arial"/>
                <a:cs typeface="Arial"/>
              </a:rPr>
              <a:t>r</a:t>
            </a:r>
            <a:r>
              <a:rPr sz="2400" dirty="0">
                <a:latin typeface="Arial"/>
                <a:cs typeface="Arial"/>
              </a:rPr>
              <a:t>enewal</a:t>
            </a:r>
            <a:r>
              <a:rPr sz="2400" spc="30" dirty="0">
                <a:latin typeface="Arial"/>
                <a:cs typeface="Arial"/>
              </a:rPr>
              <a:t> </a:t>
            </a:r>
            <a:r>
              <a:rPr sz="2400" dirty="0">
                <a:latin typeface="Arial"/>
                <a:cs typeface="Arial"/>
              </a:rPr>
              <a:t>period,</a:t>
            </a:r>
            <a:r>
              <a:rPr sz="2400" spc="5" dirty="0">
                <a:latin typeface="Arial"/>
                <a:cs typeface="Arial"/>
              </a:rPr>
              <a:t> </a:t>
            </a:r>
            <a:r>
              <a:rPr sz="2400" dirty="0">
                <a:latin typeface="Arial"/>
                <a:cs typeface="Arial"/>
              </a:rPr>
              <a:t>but</a:t>
            </a:r>
            <a:r>
              <a:rPr sz="2400" spc="5" dirty="0">
                <a:latin typeface="Arial"/>
                <a:cs typeface="Arial"/>
              </a:rPr>
              <a:t> </a:t>
            </a:r>
            <a:r>
              <a:rPr sz="2400" dirty="0">
                <a:latin typeface="Arial"/>
                <a:cs typeface="Arial"/>
              </a:rPr>
              <a:t>also reflects e</a:t>
            </a:r>
            <a:r>
              <a:rPr sz="2400" spc="-50" dirty="0">
                <a:latin typeface="Arial"/>
                <a:cs typeface="Arial"/>
              </a:rPr>
              <a:t>f</a:t>
            </a:r>
            <a:r>
              <a:rPr sz="2400" dirty="0">
                <a:latin typeface="Arial"/>
                <a:cs typeface="Arial"/>
              </a:rPr>
              <a:t>for</a:t>
            </a:r>
            <a:r>
              <a:rPr sz="2400" spc="5" dirty="0">
                <a:latin typeface="Arial"/>
                <a:cs typeface="Arial"/>
              </a:rPr>
              <a:t>t</a:t>
            </a:r>
            <a:r>
              <a:rPr sz="2400" dirty="0">
                <a:latin typeface="Arial"/>
                <a:cs typeface="Arial"/>
              </a:rPr>
              <a:t>s</a:t>
            </a:r>
            <a:r>
              <a:rPr sz="2400" spc="-20" dirty="0">
                <a:latin typeface="Arial"/>
                <a:cs typeface="Arial"/>
              </a:rPr>
              <a:t> </a:t>
            </a:r>
            <a:r>
              <a:rPr sz="2400" dirty="0">
                <a:latin typeface="Arial"/>
                <a:cs typeface="Arial"/>
              </a:rPr>
              <a:t>to make</a:t>
            </a:r>
            <a:r>
              <a:rPr sz="2400" spc="-10" dirty="0">
                <a:latin typeface="Arial"/>
                <a:cs typeface="Arial"/>
              </a:rPr>
              <a:t> </a:t>
            </a:r>
            <a:r>
              <a:rPr sz="2400" dirty="0">
                <a:latin typeface="Arial"/>
                <a:cs typeface="Arial"/>
              </a:rPr>
              <a:t>certificat</a:t>
            </a:r>
            <a:r>
              <a:rPr sz="2400" spc="-10" dirty="0">
                <a:latin typeface="Arial"/>
                <a:cs typeface="Arial"/>
              </a:rPr>
              <a:t>i</a:t>
            </a:r>
            <a:r>
              <a:rPr sz="2400" dirty="0">
                <a:latin typeface="Arial"/>
                <a:cs typeface="Arial"/>
              </a:rPr>
              <a:t>on</a:t>
            </a:r>
            <a:r>
              <a:rPr sz="2400" spc="10" dirty="0">
                <a:latin typeface="Arial"/>
                <a:cs typeface="Arial"/>
              </a:rPr>
              <a:t> </a:t>
            </a:r>
            <a:r>
              <a:rPr sz="2400" dirty="0">
                <a:latin typeface="Arial"/>
                <a:cs typeface="Arial"/>
              </a:rPr>
              <a:t>more a</a:t>
            </a:r>
            <a:r>
              <a:rPr sz="2400" spc="-45" dirty="0">
                <a:latin typeface="Arial"/>
                <a:cs typeface="Arial"/>
              </a:rPr>
              <a:t>f</a:t>
            </a:r>
            <a:r>
              <a:rPr sz="2400" dirty="0">
                <a:latin typeface="Arial"/>
                <a:cs typeface="Arial"/>
              </a:rPr>
              <a:t>fordable</a:t>
            </a:r>
            <a:r>
              <a:rPr sz="2400" spc="10" dirty="0">
                <a:latin typeface="Arial"/>
                <a:cs typeface="Arial"/>
              </a:rPr>
              <a:t> </a:t>
            </a:r>
            <a:r>
              <a:rPr sz="2400" dirty="0">
                <a:latin typeface="Arial"/>
                <a:cs typeface="Arial"/>
              </a:rPr>
              <a:t>and e</a:t>
            </a:r>
            <a:r>
              <a:rPr sz="2400" spc="-45" dirty="0">
                <a:latin typeface="Arial"/>
                <a:cs typeface="Arial"/>
              </a:rPr>
              <a:t>f</a:t>
            </a:r>
            <a:r>
              <a:rPr sz="2400" dirty="0">
                <a:latin typeface="Arial"/>
                <a:cs typeface="Arial"/>
              </a:rPr>
              <a:t>ficient for</a:t>
            </a:r>
            <a:r>
              <a:rPr sz="2400" spc="5" dirty="0">
                <a:latin typeface="Arial"/>
                <a:cs typeface="Arial"/>
              </a:rPr>
              <a:t> </a:t>
            </a:r>
            <a:r>
              <a:rPr sz="2400" spc="-10" dirty="0">
                <a:latin typeface="Arial"/>
                <a:cs typeface="Arial"/>
              </a:rPr>
              <a:t>a</a:t>
            </a:r>
            <a:r>
              <a:rPr sz="2400" dirty="0">
                <a:latin typeface="Arial"/>
                <a:cs typeface="Arial"/>
              </a:rPr>
              <a:t>ll teache</a:t>
            </a:r>
            <a:r>
              <a:rPr sz="2400" spc="5" dirty="0">
                <a:latin typeface="Arial"/>
                <a:cs typeface="Arial"/>
              </a:rPr>
              <a:t>r</a:t>
            </a:r>
            <a:r>
              <a:rPr sz="2400" dirty="0">
                <a:latin typeface="Arial"/>
                <a:cs typeface="Arial"/>
              </a:rPr>
              <a:t>s, so that</a:t>
            </a:r>
            <a:r>
              <a:rPr sz="2400" spc="-15" dirty="0">
                <a:latin typeface="Arial"/>
                <a:cs typeface="Arial"/>
              </a:rPr>
              <a:t> </a:t>
            </a:r>
            <a:r>
              <a:rPr sz="2400" dirty="0">
                <a:latin typeface="Arial"/>
                <a:cs typeface="Arial"/>
              </a:rPr>
              <a:t>that</a:t>
            </a:r>
            <a:r>
              <a:rPr sz="2400" spc="5" dirty="0">
                <a:latin typeface="Arial"/>
                <a:cs typeface="Arial"/>
              </a:rPr>
              <a:t> </a:t>
            </a:r>
            <a:r>
              <a:rPr sz="2400" spc="-15" dirty="0">
                <a:latin typeface="Arial"/>
                <a:cs typeface="Arial"/>
              </a:rPr>
              <a:t>i</a:t>
            </a:r>
            <a:r>
              <a:rPr sz="2400" dirty="0">
                <a:latin typeface="Arial"/>
                <a:cs typeface="Arial"/>
              </a:rPr>
              <a:t>t can beco</a:t>
            </a:r>
            <a:r>
              <a:rPr sz="2400" spc="10" dirty="0">
                <a:latin typeface="Arial"/>
                <a:cs typeface="Arial"/>
              </a:rPr>
              <a:t>m</a:t>
            </a:r>
            <a:r>
              <a:rPr sz="2400" dirty="0">
                <a:latin typeface="Arial"/>
                <a:cs typeface="Arial"/>
              </a:rPr>
              <a:t>e</a:t>
            </a:r>
            <a:r>
              <a:rPr sz="2400" spc="10" dirty="0">
                <a:latin typeface="Arial"/>
                <a:cs typeface="Arial"/>
              </a:rPr>
              <a:t> </a:t>
            </a:r>
            <a:r>
              <a:rPr sz="2400" dirty="0">
                <a:latin typeface="Arial"/>
                <a:cs typeface="Arial"/>
              </a:rPr>
              <a:t>the norm</a:t>
            </a:r>
            <a:r>
              <a:rPr sz="2400" spc="5" dirty="0">
                <a:latin typeface="Arial"/>
                <a:cs typeface="Arial"/>
              </a:rPr>
              <a:t> </a:t>
            </a:r>
            <a:r>
              <a:rPr sz="2400" spc="-15" dirty="0">
                <a:latin typeface="Arial"/>
                <a:cs typeface="Arial"/>
              </a:rPr>
              <a:t>i</a:t>
            </a:r>
            <a:r>
              <a:rPr sz="2400" dirty="0">
                <a:latin typeface="Arial"/>
                <a:cs typeface="Arial"/>
              </a:rPr>
              <a:t>n</a:t>
            </a:r>
            <a:r>
              <a:rPr sz="2400" spc="10" dirty="0">
                <a:latin typeface="Arial"/>
                <a:cs typeface="Arial"/>
              </a:rPr>
              <a:t> </a:t>
            </a:r>
            <a:r>
              <a:rPr sz="2400" dirty="0">
                <a:latin typeface="Arial"/>
                <a:cs typeface="Arial"/>
              </a:rPr>
              <a:t>the profession</a:t>
            </a:r>
            <a:r>
              <a:rPr sz="2400" dirty="0" smtClean="0">
                <a:latin typeface="Arial"/>
                <a:cs typeface="Arial"/>
              </a:rPr>
              <a:t>.</a:t>
            </a:r>
            <a:endParaRPr lang="en-US" sz="2400" dirty="0" smtClean="0">
              <a:latin typeface="Arial"/>
              <a:cs typeface="Arial"/>
            </a:endParaRPr>
          </a:p>
          <a:p>
            <a:pPr marL="355600" marR="5080" indent="-342900">
              <a:lnSpc>
                <a:spcPct val="100000"/>
              </a:lnSpc>
              <a:buFont typeface="Arial"/>
              <a:buChar char="•"/>
              <a:tabLst>
                <a:tab pos="355600" algn="l"/>
              </a:tabLst>
            </a:pPr>
            <a:endParaRPr lang="en-US" sz="2400" dirty="0">
              <a:latin typeface="Arial"/>
              <a:cs typeface="Arial"/>
            </a:endParaRPr>
          </a:p>
          <a:p>
            <a:pPr marL="355600" marR="5080" indent="-342900">
              <a:lnSpc>
                <a:spcPct val="100000"/>
              </a:lnSpc>
              <a:buFont typeface="Arial"/>
              <a:buChar char="•"/>
              <a:tabLst>
                <a:tab pos="355600" algn="l"/>
              </a:tabLst>
            </a:pPr>
            <a:r>
              <a:rPr lang="en-US" sz="2400" dirty="0" smtClean="0">
                <a:latin typeface="Arial"/>
                <a:cs typeface="Arial"/>
              </a:rPr>
              <a:t>It will be less to do than renewal and a lesser cost than renewal.</a:t>
            </a:r>
            <a:endParaRPr sz="2400" dirty="0">
              <a:latin typeface="Arial"/>
              <a:cs typeface="Arial"/>
            </a:endParaRPr>
          </a:p>
        </p:txBody>
      </p:sp>
      <p:sp>
        <p:nvSpPr>
          <p:cNvPr id="3" name="object 3"/>
          <p:cNvSpPr txBox="1"/>
          <p:nvPr/>
        </p:nvSpPr>
        <p:spPr>
          <a:xfrm>
            <a:off x="732672" y="333916"/>
            <a:ext cx="7619254" cy="1038212"/>
          </a:xfrm>
          <a:prstGeom prst="rect">
            <a:avLst/>
          </a:prstGeom>
        </p:spPr>
        <p:txBody>
          <a:bodyPr vert="horz" wrap="square" lIns="0" tIns="0" rIns="0" bIns="0" rtlCol="0">
            <a:spAutoFit/>
          </a:bodyPr>
          <a:lstStyle/>
          <a:p>
            <a:pPr algn="ctr">
              <a:lnSpc>
                <a:spcPts val="4045"/>
              </a:lnSpc>
              <a:spcBef>
                <a:spcPts val="5"/>
              </a:spcBef>
            </a:pPr>
            <a:r>
              <a:rPr lang="en-US" sz="3400" spc="-20" dirty="0" smtClean="0">
                <a:latin typeface="Arial"/>
                <a:cs typeface="Arial"/>
              </a:rPr>
              <a:t>Renewal has been replaced with </a:t>
            </a:r>
            <a:r>
              <a:rPr sz="3400" spc="-20" dirty="0" smtClean="0">
                <a:latin typeface="Arial"/>
                <a:cs typeface="Arial"/>
              </a:rPr>
              <a:t>Mainten</a:t>
            </a:r>
            <a:r>
              <a:rPr sz="3400" spc="-35" dirty="0" smtClean="0">
                <a:latin typeface="Arial"/>
                <a:cs typeface="Arial"/>
              </a:rPr>
              <a:t>a</a:t>
            </a:r>
            <a:r>
              <a:rPr sz="3400" spc="-20" dirty="0" smtClean="0">
                <a:latin typeface="Arial"/>
                <a:cs typeface="Arial"/>
              </a:rPr>
              <a:t>nce</a:t>
            </a:r>
            <a:r>
              <a:rPr sz="3400" spc="20" dirty="0" smtClean="0">
                <a:latin typeface="Arial"/>
                <a:cs typeface="Arial"/>
              </a:rPr>
              <a:t> </a:t>
            </a:r>
            <a:r>
              <a:rPr sz="3400" spc="-15" dirty="0">
                <a:latin typeface="Arial"/>
                <a:cs typeface="Arial"/>
              </a:rPr>
              <a:t>of</a:t>
            </a:r>
            <a:r>
              <a:rPr sz="3400" spc="10" dirty="0">
                <a:latin typeface="Arial"/>
                <a:cs typeface="Arial"/>
              </a:rPr>
              <a:t> </a:t>
            </a:r>
            <a:r>
              <a:rPr sz="3400" spc="-25" dirty="0" smtClean="0">
                <a:latin typeface="Arial"/>
                <a:cs typeface="Arial"/>
              </a:rPr>
              <a:t>Ce</a:t>
            </a:r>
            <a:r>
              <a:rPr sz="3400" spc="-30" dirty="0" smtClean="0">
                <a:latin typeface="Arial"/>
                <a:cs typeface="Arial"/>
              </a:rPr>
              <a:t>r</a:t>
            </a:r>
            <a:r>
              <a:rPr sz="3400" spc="-10" dirty="0" smtClean="0">
                <a:latin typeface="Arial"/>
                <a:cs typeface="Arial"/>
              </a:rPr>
              <a:t>tif</a:t>
            </a:r>
            <a:r>
              <a:rPr sz="3400" dirty="0" smtClean="0">
                <a:latin typeface="Arial"/>
                <a:cs typeface="Arial"/>
              </a:rPr>
              <a:t>i</a:t>
            </a:r>
            <a:r>
              <a:rPr sz="3400" spc="-20" dirty="0" smtClean="0">
                <a:latin typeface="Arial"/>
                <a:cs typeface="Arial"/>
              </a:rPr>
              <a:t>cation</a:t>
            </a:r>
            <a:endParaRPr sz="3400" dirty="0">
              <a:latin typeface="Arial"/>
              <a:cs typeface="Arial"/>
            </a:endParaRPr>
          </a:p>
        </p:txBody>
      </p:sp>
    </p:spTree>
    <p:extLst>
      <p:ext uri="{BB962C8B-B14F-4D97-AF65-F5344CB8AC3E}">
        <p14:creationId xmlns:p14="http://schemas.microsoft.com/office/powerpoint/2010/main" val="202601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Why should I pursue becoming </a:t>
            </a:r>
            <a:br>
              <a:rPr lang="en-US" sz="3200" b="1" dirty="0" smtClean="0"/>
            </a:br>
            <a:r>
              <a:rPr lang="en-US" sz="3200" b="1" dirty="0" smtClean="0"/>
              <a:t>a National Board Certified Teacher?</a:t>
            </a:r>
            <a:endParaRPr lang="en-US" sz="3200" b="1" dirty="0"/>
          </a:p>
        </p:txBody>
      </p:sp>
      <p:sp>
        <p:nvSpPr>
          <p:cNvPr id="3" name="Content Placeholder 2"/>
          <p:cNvSpPr>
            <a:spLocks noGrp="1"/>
          </p:cNvSpPr>
          <p:nvPr>
            <p:ph idx="1"/>
          </p:nvPr>
        </p:nvSpPr>
        <p:spPr/>
        <p:txBody>
          <a:bodyPr>
            <a:normAutofit fontScale="92500"/>
          </a:bodyPr>
          <a:lstStyle/>
          <a:p>
            <a:r>
              <a:rPr lang="en-US" b="1" dirty="0" smtClean="0"/>
              <a:t>Professional Incentives</a:t>
            </a:r>
            <a:r>
              <a:rPr lang="en-US" dirty="0" smtClean="0"/>
              <a:t>: improve your practice, increase student growth, professional recognition</a:t>
            </a:r>
          </a:p>
          <a:p>
            <a:r>
              <a:rPr lang="en-US" b="1" dirty="0" smtClean="0"/>
              <a:t>Financial Incentives</a:t>
            </a:r>
            <a:r>
              <a:rPr lang="en-US" dirty="0" smtClean="0"/>
              <a:t>: $6000 yearly stipend ($500 a month), MS will reimburse each first time candidate</a:t>
            </a:r>
          </a:p>
          <a:p>
            <a:r>
              <a:rPr lang="en-US" b="1" dirty="0" smtClean="0"/>
              <a:t>Retirement</a:t>
            </a:r>
            <a:r>
              <a:rPr lang="en-US" dirty="0" smtClean="0"/>
              <a:t>: Keep in mind, MS teacher’s retirement pay is based on the average of their four highest paid years so National Board Certification could increase your retirement pay.</a:t>
            </a:r>
          </a:p>
        </p:txBody>
      </p:sp>
    </p:spTree>
    <p:extLst>
      <p:ext uri="{BB962C8B-B14F-4D97-AF65-F5344CB8AC3E}">
        <p14:creationId xmlns:p14="http://schemas.microsoft.com/office/powerpoint/2010/main" val="3762292872"/>
      </p:ext>
    </p:extLst>
  </p:cSld>
  <p:clrMapOvr>
    <a:masterClrMapping/>
  </p:clrMapOvr>
</p:sld>
</file>

<file path=ppt/theme/theme1.xml><?xml version="1.0" encoding="utf-8"?>
<a:theme xmlns:a="http://schemas.openxmlformats.org/drawingml/2006/main" name="Custom Design">
  <a:themeElements>
    <a:clrScheme name="Custom 1">
      <a:dk1>
        <a:srgbClr val="162B48"/>
      </a:dk1>
      <a:lt1>
        <a:sysClr val="window" lastClr="FFFFFF"/>
      </a:lt1>
      <a:dk2>
        <a:srgbClr val="162B48"/>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le Miss">
  <a:themeElements>
    <a:clrScheme name="Custom 1">
      <a:dk1>
        <a:srgbClr val="162B48"/>
      </a:dk1>
      <a:lt1>
        <a:sysClr val="window" lastClr="FFFFFF"/>
      </a:lt1>
      <a:dk2>
        <a:srgbClr val="162B48"/>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National Board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31889</TotalTime>
  <Words>2274</Words>
  <Application>Microsoft Macintosh PowerPoint</Application>
  <PresentationFormat>On-screen Show (4:3)</PresentationFormat>
  <Paragraphs>260</Paragraphs>
  <Slides>54</Slides>
  <Notes>5</Notes>
  <HiddenSlides>0</HiddenSlides>
  <MMClips>0</MMClips>
  <ScaleCrop>false</ScaleCrop>
  <HeadingPairs>
    <vt:vector size="4" baseType="variant">
      <vt:variant>
        <vt:lpstr>Theme</vt:lpstr>
      </vt:variant>
      <vt:variant>
        <vt:i4>3</vt:i4>
      </vt:variant>
      <vt:variant>
        <vt:lpstr>Slide Titles</vt:lpstr>
      </vt:variant>
      <vt:variant>
        <vt:i4>54</vt:i4>
      </vt:variant>
    </vt:vector>
  </HeadingPairs>
  <TitlesOfParts>
    <vt:vector size="57" baseType="lpstr">
      <vt:lpstr>Custom Design</vt:lpstr>
      <vt:lpstr>Ole Miss</vt:lpstr>
      <vt:lpstr>National Boards</vt:lpstr>
      <vt:lpstr>PowerPoint Presentation</vt:lpstr>
      <vt:lpstr>Video Objectives</vt:lpstr>
      <vt:lpstr>Curious About National Boards?</vt:lpstr>
      <vt:lpstr>What is The National Boards Certification Process?</vt:lpstr>
      <vt:lpstr>The Mission of NBPTS</vt:lpstr>
      <vt:lpstr>The Professional Career Continuum </vt:lpstr>
      <vt:lpstr>Eligibility Prerequisites</vt:lpstr>
      <vt:lpstr>PowerPoint Presentation</vt:lpstr>
      <vt:lpstr>Why should I pursue becoming  a National Board Certified Teacher?</vt:lpstr>
      <vt:lpstr>PowerPoint Presentation</vt:lpstr>
      <vt:lpstr>What are my odds of certifying?  Is this really a possibility? </vt:lpstr>
      <vt:lpstr>What will I be asked to do?</vt:lpstr>
      <vt:lpstr>PowerPoint Presentation</vt:lpstr>
      <vt:lpstr>PowerPoint Presentation</vt:lpstr>
      <vt:lpstr>Completing National Board  1 to 5 years</vt:lpstr>
      <vt:lpstr>Where do I start?</vt:lpstr>
      <vt:lpstr>25 Certificate Areas  Elementary  Middle  High School  Specific Developmental Ages  </vt:lpstr>
      <vt:lpstr>PowerPoint Presentation</vt:lpstr>
      <vt:lpstr>The Components</vt:lpstr>
      <vt:lpstr>The Standards</vt:lpstr>
      <vt:lpstr>PowerPoint Presentation</vt:lpstr>
      <vt:lpstr>Weighted Components</vt:lpstr>
      <vt:lpstr>PowerPoint Presentation</vt:lpstr>
      <vt:lpstr>Component 2 Differentiation in Instruction</vt:lpstr>
      <vt:lpstr>Component 3 Teaching Practice &amp; Learning Environment</vt:lpstr>
      <vt:lpstr>Component 4 Effective and Reflective Practitioner</vt:lpstr>
      <vt:lpstr>All Your Resources in One Place</vt:lpstr>
      <vt:lpstr>PowerPoint Presentation</vt:lpstr>
      <vt:lpstr>PowerPoint Presentation</vt:lpstr>
      <vt:lpstr>Financial Help and Assistance</vt:lpstr>
      <vt:lpstr>Other Avenues of Financial Support</vt:lpstr>
      <vt:lpstr>Pay as You Go! Another Option</vt:lpstr>
      <vt:lpstr>Suggested Component Timelines</vt:lpstr>
      <vt:lpstr>Possible Scenarios</vt:lpstr>
      <vt:lpstr> The World Class Teaching Program:  How Can We Help You? </vt:lpstr>
      <vt:lpstr>When can I start the process?  Is it too late?</vt:lpstr>
      <vt:lpstr>Who are we?</vt:lpstr>
      <vt:lpstr>World Class Teacher Program A Candidate Support System</vt:lpstr>
      <vt:lpstr>The Mission of the WCTP</vt:lpstr>
      <vt:lpstr>You don’t want to do this alone!</vt:lpstr>
      <vt:lpstr>Mentoring – Two Types</vt:lpstr>
      <vt:lpstr>WCTP 601</vt:lpstr>
      <vt:lpstr>PowerPoint Presentation</vt:lpstr>
      <vt:lpstr>WCTP 601</vt:lpstr>
      <vt:lpstr>Online Mentoring</vt:lpstr>
      <vt:lpstr>Face-to-Face Mentoring</vt:lpstr>
      <vt:lpstr>Cost of mentoring is  FREE  at the University of Mississippi!  Join us at any time of the year! There is a place for you. Help and support are waiting.</vt:lpstr>
      <vt:lpstr>What Next? Now What?</vt:lpstr>
      <vt:lpstr>Registering</vt:lpstr>
      <vt:lpstr>WCTP Participation Terms</vt:lpstr>
      <vt:lpstr>WCTP Participation Terms</vt:lpstr>
      <vt:lpstr>To Learn More about our Mentoring</vt:lpstr>
      <vt:lpstr>Our WCTP application is available on our website Contact us for additional information</vt:lpstr>
      <vt:lpstr>Thank you for interest and allowing us to share about the certification journey and how we can help you.</vt:lpstr>
    </vt:vector>
  </TitlesOfParts>
  <Company>USC Moore School of Business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THELIN: CHAPTER 3</dc:title>
  <dc:creator>Christine LaCola</dc:creator>
  <cp:lastModifiedBy>School of Education</cp:lastModifiedBy>
  <cp:revision>451</cp:revision>
  <cp:lastPrinted>2018-09-14T15:23:11Z</cp:lastPrinted>
  <dcterms:created xsi:type="dcterms:W3CDTF">2010-01-07T12:27:42Z</dcterms:created>
  <dcterms:modified xsi:type="dcterms:W3CDTF">2018-09-18T14:25:57Z</dcterms:modified>
</cp:coreProperties>
</file>