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47"/>
  </p:notesMasterIdLst>
  <p:handoutMasterIdLst>
    <p:handoutMasterId r:id="rId48"/>
  </p:handoutMasterIdLst>
  <p:sldIdLst>
    <p:sldId id="605" r:id="rId4"/>
    <p:sldId id="632" r:id="rId5"/>
    <p:sldId id="661" r:id="rId6"/>
    <p:sldId id="670" r:id="rId7"/>
    <p:sldId id="652" r:id="rId8"/>
    <p:sldId id="634" r:id="rId9"/>
    <p:sldId id="635" r:id="rId10"/>
    <p:sldId id="636" r:id="rId11"/>
    <p:sldId id="638" r:id="rId12"/>
    <p:sldId id="650" r:id="rId13"/>
    <p:sldId id="646" r:id="rId14"/>
    <p:sldId id="640" r:id="rId15"/>
    <p:sldId id="610" r:id="rId16"/>
    <p:sldId id="611" r:id="rId17"/>
    <p:sldId id="615" r:id="rId18"/>
    <p:sldId id="612" r:id="rId19"/>
    <p:sldId id="617" r:id="rId20"/>
    <p:sldId id="618" r:id="rId21"/>
    <p:sldId id="620" r:id="rId22"/>
    <p:sldId id="666" r:id="rId23"/>
    <p:sldId id="667" r:id="rId24"/>
    <p:sldId id="668" r:id="rId25"/>
    <p:sldId id="669" r:id="rId26"/>
    <p:sldId id="621" r:id="rId27"/>
    <p:sldId id="671" r:id="rId28"/>
    <p:sldId id="672" r:id="rId29"/>
    <p:sldId id="625" r:id="rId30"/>
    <p:sldId id="656" r:id="rId31"/>
    <p:sldId id="630" r:id="rId32"/>
    <p:sldId id="662" r:id="rId33"/>
    <p:sldId id="658" r:id="rId34"/>
    <p:sldId id="651" r:id="rId35"/>
    <p:sldId id="653" r:id="rId36"/>
    <p:sldId id="659" r:id="rId37"/>
    <p:sldId id="655" r:id="rId38"/>
    <p:sldId id="677" r:id="rId39"/>
    <p:sldId id="674" r:id="rId40"/>
    <p:sldId id="676" r:id="rId41"/>
    <p:sldId id="663" r:id="rId42"/>
    <p:sldId id="660" r:id="rId43"/>
    <p:sldId id="680" r:id="rId44"/>
    <p:sldId id="678" r:id="rId45"/>
    <p:sldId id="679" r:id="rId4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78" autoAdjust="0"/>
  </p:normalViewPr>
  <p:slideViewPr>
    <p:cSldViewPr snapToGrid="0" snapToObjects="1">
      <p:cViewPr varScale="1">
        <p:scale>
          <a:sx n="60" d="100"/>
          <a:sy n="60" d="100"/>
        </p:scale>
        <p:origin x="-1464"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7/26/18</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7/26/18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7/26/18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7/26/18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7/26/18</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7/26/18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7/26/18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1938992"/>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8584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p:transition xmlns:p14="http://schemas.microsoft.com/office/powerpoint/2010/mai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143000"/>
          </a:xfrm>
        </p:spPr>
        <p:txBody>
          <a:bodyPr>
            <a:normAutofit fontScale="90000"/>
          </a:bodyPr>
          <a:lstStyle/>
          <a:p>
            <a:r>
              <a:rPr lang="en-US" dirty="0" smtClean="0"/>
              <a:t>This year, you will have the the ability to choose which Components you complete. </a:t>
            </a:r>
            <a:endParaRPr lang="en-US" dirty="0"/>
          </a:p>
        </p:txBody>
      </p:sp>
      <p:pic>
        <p:nvPicPr>
          <p:cNvPr id="6" name="Content Placeholder 5" descr="relax.jpg"/>
          <p:cNvPicPr>
            <a:picLocks noGrp="1" noChangeAspect="1"/>
          </p:cNvPicPr>
          <p:nvPr>
            <p:ph idx="1"/>
          </p:nvPr>
        </p:nvPicPr>
        <p:blipFill>
          <a:blip r:embed="rId2">
            <a:extLst>
              <a:ext uri="{28A0092B-C50C-407E-A947-70E740481C1C}">
                <a14:useLocalDpi xmlns:a14="http://schemas.microsoft.com/office/drawing/2010/main" val="0"/>
              </a:ext>
            </a:extLst>
          </a:blip>
          <a:srcRect l="-44444" r="-44444"/>
          <a:stretch>
            <a:fillRect/>
          </a:stretch>
        </p:blipFill>
        <p:spPr>
          <a:xfrm>
            <a:off x="0" y="2438400"/>
            <a:ext cx="7772400" cy="4114800"/>
          </a:xfrm>
        </p:spPr>
      </p:pic>
    </p:spTree>
    <p:extLst>
      <p:ext uri="{BB962C8B-B14F-4D97-AF65-F5344CB8AC3E}">
        <p14:creationId xmlns:p14="http://schemas.microsoft.com/office/powerpoint/2010/main" val="52454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280773"/>
            <a:ext cx="8534400" cy="3704041"/>
          </a:xfrm>
        </p:spPr>
        <p:txBody>
          <a:bodyPr>
            <a:normAutofit fontScale="92500" lnSpcReduction="10000"/>
          </a:bodyPr>
          <a:lstStyle/>
          <a:p>
            <a:pPr algn="ctr"/>
            <a:r>
              <a:rPr lang="en-US" sz="3200" b="1" dirty="0" smtClean="0"/>
              <a:t>You may complete the process in </a:t>
            </a:r>
            <a:r>
              <a:rPr lang="en-US" dirty="0" smtClean="0"/>
              <a:t/>
            </a:r>
            <a:br>
              <a:rPr lang="en-US" dirty="0" smtClean="0"/>
            </a:br>
            <a:r>
              <a:rPr lang="en-US" sz="2800" b="1" dirty="0" smtClean="0">
                <a:solidFill>
                  <a:srgbClr val="FF0000"/>
                </a:solidFill>
              </a:rPr>
              <a:t>one</a:t>
            </a:r>
            <a:r>
              <a:rPr lang="en-US" dirty="0" smtClean="0"/>
              <a:t>, </a:t>
            </a:r>
            <a:r>
              <a:rPr lang="en-US" sz="3600" b="1" dirty="0" smtClean="0">
                <a:solidFill>
                  <a:srgbClr val="008000"/>
                </a:solidFill>
              </a:rPr>
              <a:t>two</a:t>
            </a:r>
            <a:r>
              <a:rPr lang="en-US" dirty="0" smtClean="0"/>
              <a:t>, or </a:t>
            </a:r>
            <a:r>
              <a:rPr lang="en-US" sz="4000" b="1" dirty="0" smtClean="0">
                <a:solidFill>
                  <a:srgbClr val="3366FF"/>
                </a:solidFill>
              </a:rPr>
              <a:t>three</a:t>
            </a:r>
            <a:r>
              <a:rPr lang="en-US" dirty="0" smtClean="0"/>
              <a:t> years</a:t>
            </a:r>
          </a:p>
          <a:p>
            <a:pPr algn="ctr"/>
            <a:endParaRPr lang="en-US" dirty="0" smtClean="0"/>
          </a:p>
          <a:p>
            <a:pPr algn="ctr"/>
            <a:r>
              <a:rPr lang="en-US" sz="4800" dirty="0" smtClean="0">
                <a:solidFill>
                  <a:srgbClr val="FF0000"/>
                </a:solidFill>
              </a:rPr>
              <a:t>Your choice</a:t>
            </a:r>
          </a:p>
          <a:p>
            <a:pPr algn="ctr"/>
            <a:endParaRPr lang="en-US" sz="4000" dirty="0" smtClean="0">
              <a:solidFill>
                <a:srgbClr val="FF0000"/>
              </a:solidFill>
            </a:endParaRPr>
          </a:p>
          <a:p>
            <a:pPr algn="ctr"/>
            <a:r>
              <a:rPr lang="en-US" sz="4800" dirty="0" smtClean="0">
                <a:solidFill>
                  <a:srgbClr val="3366FF"/>
                </a:solidFill>
              </a:rPr>
              <a:t>Your pace</a:t>
            </a:r>
          </a:p>
          <a:p>
            <a:pPr marL="0" indent="0">
              <a:buNone/>
            </a:pPr>
            <a:endParaRPr lang="en-US" dirty="0"/>
          </a:p>
        </p:txBody>
      </p:sp>
      <p:sp>
        <p:nvSpPr>
          <p:cNvPr id="3" name="Text Placeholder 2"/>
          <p:cNvSpPr>
            <a:spLocks noGrp="1"/>
          </p:cNvSpPr>
          <p:nvPr>
            <p:ph type="body" sz="quarter" idx="10"/>
          </p:nvPr>
        </p:nvSpPr>
        <p:spPr>
          <a:xfrm>
            <a:off x="301752" y="733692"/>
            <a:ext cx="8534273" cy="903992"/>
          </a:xfrm>
        </p:spPr>
        <p:txBody>
          <a:bodyPr/>
          <a:lstStyle/>
          <a:p>
            <a:r>
              <a:rPr lang="en-US" dirty="0" smtClean="0"/>
              <a:t>The Rollout is OUT!</a:t>
            </a:r>
            <a:endParaRPr lang="en-US" dirty="0"/>
          </a:p>
        </p:txBody>
      </p:sp>
    </p:spTree>
    <p:extLst>
      <p:ext uri="{BB962C8B-B14F-4D97-AF65-F5344CB8AC3E}">
        <p14:creationId xmlns:p14="http://schemas.microsoft.com/office/powerpoint/2010/main" val="2509391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637684"/>
            <a:ext cx="8534400" cy="4000454"/>
          </a:xfrm>
          <a:prstGeom prst="rect">
            <a:avLst/>
          </a:prstGeom>
        </p:spPr>
        <p:txBody>
          <a:bodyPr vert="horz" wrap="square" lIns="0" tIns="0" rIns="0" bIns="0" rtlCol="0">
            <a:spAutoFit/>
          </a:bodyPr>
          <a:lstStyle/>
          <a:p>
            <a:pPr marL="0" indent="0">
              <a:lnSpc>
                <a:spcPct val="100000"/>
              </a:lnSpc>
              <a:buNone/>
            </a:pPr>
            <a:r>
              <a:rPr sz="2400" b="1" spc="-185" dirty="0">
                <a:latin typeface="Arial"/>
                <a:cs typeface="Arial"/>
              </a:rPr>
              <a:t>T</a:t>
            </a:r>
            <a:r>
              <a:rPr sz="2400" b="1" dirty="0">
                <a:latin typeface="Arial"/>
                <a:cs typeface="Arial"/>
              </a:rPr>
              <a:t>ea</a:t>
            </a:r>
            <a:r>
              <a:rPr sz="2400" b="1" spc="-10" dirty="0">
                <a:latin typeface="Arial"/>
                <a:cs typeface="Arial"/>
              </a:rPr>
              <a:t>c</a:t>
            </a:r>
            <a:r>
              <a:rPr sz="2400" b="1" dirty="0">
                <a:latin typeface="Arial"/>
                <a:cs typeface="Arial"/>
              </a:rPr>
              <a:t>hers…</a:t>
            </a:r>
            <a:endParaRPr sz="2400" dirty="0">
              <a:latin typeface="Arial"/>
              <a:cs typeface="Arial"/>
            </a:endParaRPr>
          </a:p>
          <a:p>
            <a:pPr marL="469900" indent="-457200">
              <a:lnSpc>
                <a:spcPct val="100000"/>
              </a:lnSpc>
              <a:spcBef>
                <a:spcPts val="575"/>
              </a:spcBef>
              <a:buFont typeface="Arial"/>
              <a:buAutoNum type="arabicPeriod"/>
              <a:tabLst>
                <a:tab pos="470534" algn="l"/>
              </a:tabLst>
            </a:pPr>
            <a:r>
              <a:rPr sz="2400" spc="-5" dirty="0">
                <a:latin typeface="Arial"/>
                <a:cs typeface="Arial"/>
              </a:rPr>
              <a:t>A</a:t>
            </a:r>
            <a:r>
              <a:rPr sz="2400" dirty="0">
                <a:latin typeface="Arial"/>
                <a:cs typeface="Arial"/>
              </a:rPr>
              <a:t>re co</a:t>
            </a:r>
            <a:r>
              <a:rPr sz="2400" spc="5" dirty="0">
                <a:latin typeface="Arial"/>
                <a:cs typeface="Arial"/>
              </a:rPr>
              <a:t>m</a:t>
            </a:r>
            <a:r>
              <a:rPr sz="2400" dirty="0">
                <a:latin typeface="Arial"/>
                <a:cs typeface="Arial"/>
              </a:rPr>
              <a:t>mit</a:t>
            </a:r>
            <a:r>
              <a:rPr sz="2400" spc="5" dirty="0">
                <a:latin typeface="Arial"/>
                <a:cs typeface="Arial"/>
              </a:rPr>
              <a:t>t</a:t>
            </a:r>
            <a:r>
              <a:rPr sz="2400" dirty="0">
                <a:latin typeface="Arial"/>
                <a:cs typeface="Arial"/>
              </a:rPr>
              <a:t>ed</a:t>
            </a:r>
            <a:r>
              <a:rPr sz="2400" spc="-15" dirty="0">
                <a:latin typeface="Arial"/>
                <a:cs typeface="Arial"/>
              </a:rPr>
              <a:t> </a:t>
            </a:r>
            <a:r>
              <a:rPr sz="2400" dirty="0">
                <a:latin typeface="Arial"/>
                <a:cs typeface="Arial"/>
              </a:rPr>
              <a:t>to stud</a:t>
            </a:r>
            <a:r>
              <a:rPr sz="2400" spc="-10" dirty="0">
                <a:latin typeface="Arial"/>
                <a:cs typeface="Arial"/>
              </a:rPr>
              <a:t>e</a:t>
            </a:r>
            <a:r>
              <a:rPr sz="2400" dirty="0">
                <a:latin typeface="Arial"/>
                <a:cs typeface="Arial"/>
              </a:rPr>
              <a:t>nts </a:t>
            </a:r>
            <a:r>
              <a:rPr sz="2400" spc="-10" dirty="0">
                <a:latin typeface="Arial"/>
                <a:cs typeface="Arial"/>
              </a:rPr>
              <a:t>a</a:t>
            </a:r>
            <a:r>
              <a:rPr sz="2400" dirty="0">
                <a:latin typeface="Arial"/>
                <a:cs typeface="Arial"/>
              </a:rPr>
              <a:t>nd</a:t>
            </a:r>
            <a:r>
              <a:rPr sz="2400" spc="5" dirty="0">
                <a:latin typeface="Arial"/>
                <a:cs typeface="Arial"/>
              </a:rPr>
              <a:t> </a:t>
            </a:r>
            <a:r>
              <a:rPr sz="2400" dirty="0">
                <a:latin typeface="Arial"/>
                <a:cs typeface="Arial"/>
              </a:rPr>
              <a:t>their learn</a:t>
            </a:r>
            <a:r>
              <a:rPr sz="2400" spc="-10" dirty="0">
                <a:latin typeface="Arial"/>
                <a:cs typeface="Arial"/>
              </a:rPr>
              <a:t>i</a:t>
            </a:r>
            <a:r>
              <a:rPr sz="2400" dirty="0">
                <a:latin typeface="Arial"/>
                <a:cs typeface="Arial"/>
              </a:rPr>
              <a:t>ng.</a:t>
            </a:r>
          </a:p>
          <a:p>
            <a:pPr marL="469900" marR="394335" indent="-457200">
              <a:lnSpc>
                <a:spcPct val="100000"/>
              </a:lnSpc>
              <a:spcBef>
                <a:spcPts val="1175"/>
              </a:spcBef>
              <a:buFont typeface="Arial"/>
              <a:buAutoNum type="arabicPeriod"/>
              <a:tabLst>
                <a:tab pos="470534" algn="l"/>
              </a:tabLst>
            </a:pPr>
            <a:r>
              <a:rPr sz="2400" dirty="0">
                <a:latin typeface="Arial"/>
                <a:cs typeface="Arial"/>
              </a:rPr>
              <a:t>K</a:t>
            </a:r>
            <a:r>
              <a:rPr sz="2400" spc="-10" dirty="0">
                <a:latin typeface="Arial"/>
                <a:cs typeface="Arial"/>
              </a:rPr>
              <a:t>n</a:t>
            </a:r>
            <a:r>
              <a:rPr sz="2400" dirty="0">
                <a:latin typeface="Arial"/>
                <a:cs typeface="Arial"/>
              </a:rPr>
              <a:t>ow</a:t>
            </a:r>
            <a:r>
              <a:rPr sz="2400" spc="5" dirty="0">
                <a:latin typeface="Arial"/>
                <a:cs typeface="Arial"/>
              </a:rPr>
              <a:t> </a:t>
            </a:r>
            <a:r>
              <a:rPr sz="2400" dirty="0">
                <a:latin typeface="Arial"/>
                <a:cs typeface="Arial"/>
              </a:rPr>
              <a:t>the subjects they teach</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how to teach those subjects to stude</a:t>
            </a:r>
            <a:r>
              <a:rPr sz="2400" spc="-10" dirty="0">
                <a:latin typeface="Arial"/>
                <a:cs typeface="Arial"/>
              </a:rPr>
              <a:t>n</a:t>
            </a:r>
            <a:r>
              <a:rPr sz="2400" dirty="0">
                <a:latin typeface="Arial"/>
                <a:cs typeface="Arial"/>
              </a:rPr>
              <a:t>ts.</a:t>
            </a:r>
          </a:p>
          <a:p>
            <a:pPr marL="469900" marR="681355" indent="-457200">
              <a:lnSpc>
                <a:spcPct val="100000"/>
              </a:lnSpc>
              <a:spcBef>
                <a:spcPts val="1175"/>
              </a:spcBef>
              <a:buFont typeface="Arial"/>
              <a:buAutoNum type="arabicPeriod"/>
              <a:tabLst>
                <a:tab pos="470534" algn="l"/>
              </a:tabLst>
            </a:pPr>
            <a:r>
              <a:rPr sz="2400" dirty="0">
                <a:latin typeface="Arial"/>
                <a:cs typeface="Arial"/>
              </a:rPr>
              <a:t>Are respo</a:t>
            </a:r>
            <a:r>
              <a:rPr sz="2400" spc="-10" dirty="0">
                <a:latin typeface="Arial"/>
                <a:cs typeface="Arial"/>
              </a:rPr>
              <a:t>n</a:t>
            </a:r>
            <a:r>
              <a:rPr sz="2400" dirty="0">
                <a:latin typeface="Arial"/>
                <a:cs typeface="Arial"/>
              </a:rPr>
              <a:t>si</a:t>
            </a:r>
            <a:r>
              <a:rPr sz="2400" spc="-10" dirty="0">
                <a:latin typeface="Arial"/>
                <a:cs typeface="Arial"/>
              </a:rPr>
              <a:t>b</a:t>
            </a:r>
            <a:r>
              <a:rPr sz="2400" dirty="0">
                <a:latin typeface="Arial"/>
                <a:cs typeface="Arial"/>
              </a:rPr>
              <a:t>le</a:t>
            </a:r>
            <a:r>
              <a:rPr sz="2400" spc="3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manag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on</a:t>
            </a:r>
            <a:r>
              <a:rPr sz="2400" spc="-10" dirty="0">
                <a:latin typeface="Arial"/>
                <a:cs typeface="Arial"/>
              </a:rPr>
              <a:t>i</a:t>
            </a:r>
            <a:r>
              <a:rPr sz="2400" dirty="0">
                <a:latin typeface="Arial"/>
                <a:cs typeface="Arial"/>
              </a:rPr>
              <a:t>tori</a:t>
            </a:r>
            <a:r>
              <a:rPr sz="2400" spc="-10" dirty="0">
                <a:latin typeface="Arial"/>
                <a:cs typeface="Arial"/>
              </a:rPr>
              <a:t>n</a:t>
            </a:r>
            <a:r>
              <a:rPr sz="2400" dirty="0">
                <a:latin typeface="Arial"/>
                <a:cs typeface="Arial"/>
              </a:rPr>
              <a:t>g student </a:t>
            </a:r>
            <a:r>
              <a:rPr sz="2400" spc="-15" dirty="0">
                <a:latin typeface="Arial"/>
                <a:cs typeface="Arial"/>
              </a:rPr>
              <a:t>l</a:t>
            </a:r>
            <a:r>
              <a:rPr sz="2400" dirty="0">
                <a:latin typeface="Arial"/>
                <a:cs typeface="Arial"/>
              </a:rPr>
              <a:t>earn</a:t>
            </a:r>
            <a:r>
              <a:rPr sz="2400" spc="-10" dirty="0">
                <a:latin typeface="Arial"/>
                <a:cs typeface="Arial"/>
              </a:rPr>
              <a:t>i</a:t>
            </a:r>
            <a:r>
              <a:rPr sz="2400" dirty="0">
                <a:latin typeface="Arial"/>
                <a:cs typeface="Arial"/>
              </a:rPr>
              <a:t>ng.</a:t>
            </a:r>
          </a:p>
          <a:p>
            <a:pPr marL="469900" marR="5080" indent="-457200">
              <a:lnSpc>
                <a:spcPct val="100000"/>
              </a:lnSpc>
              <a:spcBef>
                <a:spcPts val="1175"/>
              </a:spcBef>
              <a:buFont typeface="Arial"/>
              <a:buAutoNum type="arabicPeriod"/>
              <a:tabLst>
                <a:tab pos="470534" algn="l"/>
              </a:tabLst>
            </a:pPr>
            <a:r>
              <a:rPr sz="2400" dirty="0">
                <a:latin typeface="Arial"/>
                <a:cs typeface="Arial"/>
              </a:rPr>
              <a:t>Th</a:t>
            </a:r>
            <a:r>
              <a:rPr sz="2400" spc="-10" dirty="0">
                <a:latin typeface="Arial"/>
                <a:cs typeface="Arial"/>
              </a:rPr>
              <a:t>i</a:t>
            </a:r>
            <a:r>
              <a:rPr sz="2400" dirty="0">
                <a:latin typeface="Arial"/>
                <a:cs typeface="Arial"/>
              </a:rPr>
              <a:t>nk</a:t>
            </a:r>
            <a:r>
              <a:rPr sz="2400" spc="10" dirty="0">
                <a:latin typeface="Arial"/>
                <a:cs typeface="Arial"/>
              </a:rPr>
              <a:t> </a:t>
            </a:r>
            <a:r>
              <a:rPr sz="2400" dirty="0">
                <a:latin typeface="Arial"/>
                <a:cs typeface="Arial"/>
              </a:rPr>
              <a:t>systematica</a:t>
            </a:r>
            <a:r>
              <a:rPr sz="2400" spc="-10" dirty="0">
                <a:latin typeface="Arial"/>
                <a:cs typeface="Arial"/>
              </a:rPr>
              <a:t>l</a:t>
            </a:r>
            <a:r>
              <a:rPr sz="2400" dirty="0">
                <a:latin typeface="Arial"/>
                <a:cs typeface="Arial"/>
              </a:rPr>
              <a:t>ly</a:t>
            </a:r>
            <a:r>
              <a:rPr sz="2400" spc="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their practice and</a:t>
            </a:r>
            <a:r>
              <a:rPr sz="2400" spc="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a:t>
            </a:r>
            <a:r>
              <a:rPr sz="2400" spc="-10" dirty="0">
                <a:latin typeface="Arial"/>
                <a:cs typeface="Arial"/>
              </a:rPr>
              <a:t>e</a:t>
            </a:r>
            <a:r>
              <a:rPr sz="2400" dirty="0">
                <a:latin typeface="Arial"/>
                <a:cs typeface="Arial"/>
              </a:rPr>
              <a:t>nce.</a:t>
            </a:r>
          </a:p>
          <a:p>
            <a:pPr marL="469900" indent="-457200">
              <a:lnSpc>
                <a:spcPct val="100000"/>
              </a:lnSpc>
              <a:spcBef>
                <a:spcPts val="1175"/>
              </a:spcBef>
              <a:buFont typeface="Arial"/>
              <a:buAutoNum type="arabicPeriod"/>
              <a:tabLst>
                <a:tab pos="470534" algn="l"/>
              </a:tabLst>
            </a:pPr>
            <a:r>
              <a:rPr sz="2400" dirty="0">
                <a:latin typeface="Arial"/>
                <a:cs typeface="Arial"/>
              </a:rPr>
              <a:t>Are members of</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commun</a:t>
            </a:r>
            <a:r>
              <a:rPr sz="2400" spc="-10" dirty="0">
                <a:latin typeface="Arial"/>
                <a:cs typeface="Arial"/>
              </a:rPr>
              <a:t>i</a:t>
            </a:r>
            <a:r>
              <a:rPr sz="2400" dirty="0">
                <a:latin typeface="Arial"/>
                <a:cs typeface="Arial"/>
              </a:rPr>
              <a:t>ties.</a:t>
            </a:r>
          </a:p>
        </p:txBody>
      </p:sp>
      <p:sp>
        <p:nvSpPr>
          <p:cNvPr id="3" name="Text Placeholder 2"/>
          <p:cNvSpPr>
            <a:spLocks noGrp="1"/>
          </p:cNvSpPr>
          <p:nvPr>
            <p:ph type="body" sz="quarter" idx="10"/>
          </p:nvPr>
        </p:nvSpPr>
        <p:spPr/>
        <p:txBody>
          <a:bodyPr/>
          <a:lstStyle/>
          <a:p>
            <a:r>
              <a:rPr lang="en-US" dirty="0" smtClean="0"/>
              <a:t>The Five Core Propositions</a:t>
            </a:r>
            <a:endParaRPr lang="en-US" dirty="0"/>
          </a:p>
        </p:txBody>
      </p:sp>
    </p:spTree>
    <p:extLst>
      <p:ext uri="{BB962C8B-B14F-4D97-AF65-F5344CB8AC3E}">
        <p14:creationId xmlns:p14="http://schemas.microsoft.com/office/powerpoint/2010/main" val="123991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762252"/>
            <a:ext cx="8534400" cy="3397854"/>
          </a:xfrm>
          <a:prstGeom prst="rect">
            <a:avLst/>
          </a:prstGeom>
        </p:spPr>
        <p:txBody>
          <a:bodyPr vert="horz" wrap="square" lIns="0" tIns="0" rIns="0" bIns="0" rtlCol="0">
            <a:spAutoFit/>
          </a:bodyPr>
          <a:lstStyle/>
          <a:p>
            <a:pPr marL="0" indent="0">
              <a:lnSpc>
                <a:spcPct val="100000"/>
              </a:lnSpc>
              <a:buNone/>
            </a:pPr>
            <a:r>
              <a:rPr lang="en-US" sz="2400" b="1" dirty="0" smtClean="0">
                <a:latin typeface="Arial"/>
                <a:cs typeface="Arial"/>
              </a:rPr>
              <a:t>Typical </a:t>
            </a:r>
            <a:r>
              <a:rPr sz="2400" b="1" dirty="0" smtClean="0">
                <a:latin typeface="Arial"/>
                <a:cs typeface="Arial"/>
              </a:rPr>
              <a:t>D</a:t>
            </a:r>
            <a:r>
              <a:rPr sz="2400" b="1" spc="-10" dirty="0" smtClean="0">
                <a:latin typeface="Arial"/>
                <a:cs typeface="Arial"/>
              </a:rPr>
              <a:t>e</a:t>
            </a:r>
            <a:r>
              <a:rPr sz="2400" b="1" dirty="0" smtClean="0">
                <a:latin typeface="Arial"/>
                <a:cs typeface="Arial"/>
              </a:rPr>
              <a:t>adlines </a:t>
            </a:r>
            <a:endParaRPr lang="en-US" sz="2400" b="1" dirty="0" smtClean="0">
              <a:latin typeface="Arial"/>
              <a:cs typeface="Arial"/>
            </a:endParaRPr>
          </a:p>
          <a:p>
            <a:pPr marL="0" indent="0">
              <a:lnSpc>
                <a:spcPct val="100000"/>
              </a:lnSpc>
              <a:buNone/>
            </a:pPr>
            <a:endParaRPr lang="en-US" sz="2400" b="1" dirty="0" smtClean="0">
              <a:latin typeface="Arial"/>
              <a:cs typeface="Arial"/>
            </a:endParaRPr>
          </a:p>
          <a:p>
            <a:pPr marL="342900" indent="-342900">
              <a:lnSpc>
                <a:spcPct val="100000"/>
              </a:lnSpc>
              <a:buFont typeface="Arial"/>
              <a:buChar char="•"/>
            </a:pPr>
            <a:r>
              <a:rPr lang="en-US" sz="2000" dirty="0" smtClean="0"/>
              <a:t>Registration opens in late spring always by May 1</a:t>
            </a:r>
            <a:endParaRPr lang="en-US" sz="2000" spc="-10" dirty="0">
              <a:latin typeface="Arial"/>
              <a:cs typeface="Arial"/>
            </a:endParaRPr>
          </a:p>
          <a:p>
            <a:pPr marL="342900" indent="-342900">
              <a:lnSpc>
                <a:spcPct val="100000"/>
              </a:lnSpc>
              <a:buFont typeface="Arial"/>
              <a:buChar char="•"/>
            </a:pPr>
            <a:r>
              <a:rPr lang="en-US" sz="2000" spc="-10" dirty="0" smtClean="0"/>
              <a:t>A</a:t>
            </a:r>
            <a:r>
              <a:rPr sz="2000" spc="-10" dirty="0" smtClean="0">
                <a:latin typeface="Arial"/>
                <a:cs typeface="Arial"/>
              </a:rPr>
              <a:t>p</a:t>
            </a:r>
            <a:r>
              <a:rPr sz="2000" dirty="0" smtClean="0">
                <a:latin typeface="Arial"/>
                <a:cs typeface="Arial"/>
              </a:rPr>
              <a:t>p</a:t>
            </a:r>
            <a:r>
              <a:rPr sz="2000" spc="-10" dirty="0" smtClean="0">
                <a:latin typeface="Arial"/>
                <a:cs typeface="Arial"/>
              </a:rPr>
              <a:t>l</a:t>
            </a:r>
            <a:r>
              <a:rPr sz="2000" dirty="0" smtClean="0">
                <a:latin typeface="Arial"/>
                <a:cs typeface="Arial"/>
              </a:rPr>
              <a:t>ic</a:t>
            </a:r>
            <a:r>
              <a:rPr sz="2000" spc="-10" dirty="0" smtClean="0">
                <a:latin typeface="Arial"/>
                <a:cs typeface="Arial"/>
              </a:rPr>
              <a:t>a</a:t>
            </a:r>
            <a:r>
              <a:rPr sz="2000" dirty="0" smtClean="0">
                <a:latin typeface="Arial"/>
                <a:cs typeface="Arial"/>
              </a:rPr>
              <a:t>tion</a:t>
            </a:r>
            <a:r>
              <a:rPr sz="2000" spc="30" dirty="0" smtClean="0">
                <a:latin typeface="Arial"/>
                <a:cs typeface="Arial"/>
              </a:rPr>
              <a:t> </a:t>
            </a:r>
            <a:r>
              <a:rPr sz="2000" dirty="0">
                <a:latin typeface="Arial"/>
                <a:cs typeface="Arial"/>
              </a:rPr>
              <a:t>de</a:t>
            </a:r>
            <a:r>
              <a:rPr sz="2000" spc="-10" dirty="0">
                <a:latin typeface="Arial"/>
                <a:cs typeface="Arial"/>
              </a:rPr>
              <a:t>a</a:t>
            </a:r>
            <a:r>
              <a:rPr sz="2000" dirty="0">
                <a:latin typeface="Arial"/>
                <a:cs typeface="Arial"/>
              </a:rPr>
              <a:t>d</a:t>
            </a:r>
            <a:r>
              <a:rPr sz="2000" spc="-10" dirty="0">
                <a:latin typeface="Arial"/>
                <a:cs typeface="Arial"/>
              </a:rPr>
              <a:t>l</a:t>
            </a:r>
            <a:r>
              <a:rPr sz="2000" dirty="0">
                <a:latin typeface="Arial"/>
                <a:cs typeface="Arial"/>
              </a:rPr>
              <a:t>i</a:t>
            </a:r>
            <a:r>
              <a:rPr sz="2000" spc="-10" dirty="0">
                <a:latin typeface="Arial"/>
                <a:cs typeface="Arial"/>
              </a:rPr>
              <a:t>n</a:t>
            </a:r>
            <a:r>
              <a:rPr sz="2000" dirty="0">
                <a:latin typeface="Arial"/>
                <a:cs typeface="Arial"/>
              </a:rPr>
              <a:t>e:</a:t>
            </a:r>
            <a:r>
              <a:rPr sz="2000" spc="40" dirty="0">
                <a:latin typeface="Arial"/>
                <a:cs typeface="Arial"/>
              </a:rPr>
              <a:t> </a:t>
            </a:r>
            <a:r>
              <a:rPr lang="en-US" sz="2000" dirty="0" smtClean="0">
                <a:latin typeface="Arial"/>
                <a:cs typeface="Arial"/>
              </a:rPr>
              <a:t>February 28</a:t>
            </a:r>
            <a:endParaRPr lang="en-US" sz="2000" dirty="0"/>
          </a:p>
          <a:p>
            <a:pPr marL="342900" indent="-342900">
              <a:lnSpc>
                <a:spcPct val="100000"/>
              </a:lnSpc>
              <a:buFont typeface="Arial"/>
              <a:buChar char="•"/>
            </a:pPr>
            <a:r>
              <a:rPr sz="2000" dirty="0" smtClean="0">
                <a:latin typeface="Arial"/>
                <a:cs typeface="Arial"/>
              </a:rPr>
              <a:t>F</a:t>
            </a:r>
            <a:r>
              <a:rPr sz="2000" spc="-10" dirty="0" smtClean="0">
                <a:latin typeface="Arial"/>
                <a:cs typeface="Arial"/>
              </a:rPr>
              <a:t>u</a:t>
            </a:r>
            <a:r>
              <a:rPr sz="2000" dirty="0" smtClean="0">
                <a:latin typeface="Arial"/>
                <a:cs typeface="Arial"/>
              </a:rPr>
              <a:t>ll</a:t>
            </a:r>
            <a:r>
              <a:rPr sz="2000" spc="5" dirty="0" smtClean="0">
                <a:latin typeface="Arial"/>
                <a:cs typeface="Arial"/>
              </a:rPr>
              <a:t> </a:t>
            </a:r>
            <a:r>
              <a:rPr sz="2000" dirty="0">
                <a:latin typeface="Arial"/>
                <a:cs typeface="Arial"/>
              </a:rPr>
              <a:t>p</a:t>
            </a:r>
            <a:r>
              <a:rPr sz="2000" spc="-10" dirty="0">
                <a:latin typeface="Arial"/>
                <a:cs typeface="Arial"/>
              </a:rPr>
              <a:t>a</a:t>
            </a:r>
            <a:r>
              <a:rPr sz="2000" dirty="0">
                <a:latin typeface="Arial"/>
                <a:cs typeface="Arial"/>
              </a:rPr>
              <a:t>yment</a:t>
            </a:r>
            <a:r>
              <a:rPr sz="2000" spc="5" dirty="0">
                <a:latin typeface="Arial"/>
                <a:cs typeface="Arial"/>
              </a:rPr>
              <a:t> </a:t>
            </a:r>
            <a:r>
              <a:rPr sz="2000" dirty="0">
                <a:latin typeface="Arial"/>
                <a:cs typeface="Arial"/>
              </a:rPr>
              <a:t>d</a:t>
            </a:r>
            <a:r>
              <a:rPr sz="2000" spc="-10" dirty="0">
                <a:latin typeface="Arial"/>
                <a:cs typeface="Arial"/>
              </a:rPr>
              <a:t>u</a:t>
            </a:r>
            <a:r>
              <a:rPr sz="2000" dirty="0">
                <a:latin typeface="Arial"/>
                <a:cs typeface="Arial"/>
              </a:rPr>
              <a:t>e: </a:t>
            </a:r>
            <a:r>
              <a:rPr lang="en-US" sz="2000" dirty="0" smtClean="0">
                <a:latin typeface="Arial"/>
                <a:cs typeface="Arial"/>
              </a:rPr>
              <a:t>Feburary 28</a:t>
            </a:r>
            <a:endParaRPr lang="en-US" sz="2000" spc="-10" dirty="0"/>
          </a:p>
          <a:p>
            <a:pPr marL="342900" indent="-342900">
              <a:lnSpc>
                <a:spcPct val="100000"/>
              </a:lnSpc>
              <a:buFont typeface="Arial"/>
              <a:buChar char="•"/>
            </a:pPr>
            <a:r>
              <a:rPr sz="2000" dirty="0" smtClean="0">
                <a:latin typeface="Arial"/>
                <a:cs typeface="Arial"/>
              </a:rPr>
              <a:t>Withdrawal</a:t>
            </a:r>
            <a:r>
              <a:rPr sz="2000" spc="10" dirty="0" smtClean="0">
                <a:latin typeface="Arial"/>
                <a:cs typeface="Arial"/>
              </a:rPr>
              <a:t> </a:t>
            </a:r>
            <a:r>
              <a:rPr sz="2000" dirty="0">
                <a:latin typeface="Arial"/>
                <a:cs typeface="Arial"/>
              </a:rPr>
              <a:t>and</a:t>
            </a:r>
            <a:r>
              <a:rPr sz="2000" spc="-10" dirty="0">
                <a:latin typeface="Arial"/>
                <a:cs typeface="Arial"/>
              </a:rPr>
              <a:t> </a:t>
            </a:r>
            <a:r>
              <a:rPr sz="2000" spc="5" dirty="0">
                <a:latin typeface="Arial"/>
                <a:cs typeface="Arial"/>
              </a:rPr>
              <a:t>r</a:t>
            </a:r>
            <a:r>
              <a:rPr sz="2000" dirty="0">
                <a:latin typeface="Arial"/>
                <a:cs typeface="Arial"/>
              </a:rPr>
              <a:t>efund dea</a:t>
            </a:r>
            <a:r>
              <a:rPr sz="2000" spc="-10" dirty="0">
                <a:latin typeface="Arial"/>
                <a:cs typeface="Arial"/>
              </a:rPr>
              <a:t>d</a:t>
            </a:r>
            <a:r>
              <a:rPr sz="2000" dirty="0">
                <a:latin typeface="Arial"/>
                <a:cs typeface="Arial"/>
              </a:rPr>
              <a:t>l</a:t>
            </a:r>
            <a:r>
              <a:rPr sz="2000" spc="-10" dirty="0">
                <a:latin typeface="Arial"/>
                <a:cs typeface="Arial"/>
              </a:rPr>
              <a:t>i</a:t>
            </a:r>
            <a:r>
              <a:rPr sz="2000" dirty="0">
                <a:latin typeface="Arial"/>
                <a:cs typeface="Arial"/>
              </a:rPr>
              <a:t>ne:</a:t>
            </a:r>
            <a:r>
              <a:rPr sz="2000" spc="35" dirty="0">
                <a:latin typeface="Arial"/>
                <a:cs typeface="Arial"/>
              </a:rPr>
              <a:t> </a:t>
            </a:r>
            <a:r>
              <a:rPr lang="en-US" sz="2000" dirty="0" smtClean="0">
                <a:latin typeface="Arial"/>
                <a:cs typeface="Arial"/>
              </a:rPr>
              <a:t>Febuary 28</a:t>
            </a:r>
            <a:endParaRPr lang="en-US" sz="2000" dirty="0"/>
          </a:p>
          <a:p>
            <a:pPr marL="342900" indent="-342900">
              <a:lnSpc>
                <a:spcPct val="100000"/>
              </a:lnSpc>
              <a:buFont typeface="Arial"/>
              <a:buChar char="•"/>
            </a:pPr>
            <a:r>
              <a:rPr sz="2000" dirty="0" smtClean="0">
                <a:latin typeface="Arial"/>
                <a:cs typeface="Arial"/>
              </a:rPr>
              <a:t>e</a:t>
            </a:r>
            <a:r>
              <a:rPr sz="2000" spc="-10" dirty="0" smtClean="0">
                <a:latin typeface="Arial"/>
                <a:cs typeface="Arial"/>
              </a:rPr>
              <a:t>P</a:t>
            </a:r>
            <a:r>
              <a:rPr sz="2000" dirty="0" smtClean="0">
                <a:latin typeface="Arial"/>
                <a:cs typeface="Arial"/>
              </a:rPr>
              <a:t>ort</a:t>
            </a:r>
            <a:r>
              <a:rPr sz="2000" spc="5" dirty="0" smtClean="0">
                <a:latin typeface="Arial"/>
                <a:cs typeface="Arial"/>
              </a:rPr>
              <a:t>f</a:t>
            </a:r>
            <a:r>
              <a:rPr sz="2000" dirty="0" smtClean="0">
                <a:latin typeface="Arial"/>
                <a:cs typeface="Arial"/>
              </a:rPr>
              <a:t>o</a:t>
            </a:r>
            <a:r>
              <a:rPr sz="2000" spc="-10" dirty="0" smtClean="0">
                <a:latin typeface="Arial"/>
                <a:cs typeface="Arial"/>
              </a:rPr>
              <a:t>l</a:t>
            </a:r>
            <a:r>
              <a:rPr sz="2000" dirty="0" smtClean="0">
                <a:latin typeface="Arial"/>
                <a:cs typeface="Arial"/>
              </a:rPr>
              <a:t>io</a:t>
            </a:r>
            <a:r>
              <a:rPr sz="2000" spc="5" dirty="0" smtClean="0">
                <a:latin typeface="Arial"/>
                <a:cs typeface="Arial"/>
              </a:rPr>
              <a:t> </a:t>
            </a:r>
            <a:r>
              <a:rPr lang="en-US" sz="2000" spc="5" dirty="0" smtClean="0">
                <a:latin typeface="Arial"/>
                <a:cs typeface="Arial"/>
              </a:rPr>
              <a:t>Submission</a:t>
            </a:r>
            <a:r>
              <a:rPr sz="2000" dirty="0" smtClean="0">
                <a:latin typeface="Arial"/>
                <a:cs typeface="Arial"/>
              </a:rPr>
              <a:t>:</a:t>
            </a:r>
            <a:r>
              <a:rPr sz="2000" spc="-105" dirty="0" smtClean="0">
                <a:latin typeface="Arial"/>
                <a:cs typeface="Arial"/>
              </a:rPr>
              <a:t> </a:t>
            </a:r>
            <a:r>
              <a:rPr sz="2000" dirty="0" smtClean="0">
                <a:latin typeface="Arial"/>
                <a:cs typeface="Arial"/>
              </a:rPr>
              <a:t>A</a:t>
            </a:r>
            <a:r>
              <a:rPr sz="2000" spc="-10" dirty="0" smtClean="0">
                <a:latin typeface="Arial"/>
                <a:cs typeface="Arial"/>
              </a:rPr>
              <a:t>p</a:t>
            </a:r>
            <a:r>
              <a:rPr sz="2000" dirty="0" smtClean="0">
                <a:latin typeface="Arial"/>
                <a:cs typeface="Arial"/>
              </a:rPr>
              <a:t>ril</a:t>
            </a:r>
            <a:r>
              <a:rPr sz="2000" spc="10" dirty="0" smtClean="0">
                <a:latin typeface="Arial"/>
                <a:cs typeface="Arial"/>
              </a:rPr>
              <a:t> </a:t>
            </a:r>
            <a:r>
              <a:rPr sz="2000" dirty="0">
                <a:latin typeface="Arial"/>
                <a:cs typeface="Arial"/>
              </a:rPr>
              <a:t>– </a:t>
            </a:r>
            <a:r>
              <a:rPr sz="2000" dirty="0" smtClean="0">
                <a:latin typeface="Arial"/>
                <a:cs typeface="Arial"/>
              </a:rPr>
              <a:t>May</a:t>
            </a:r>
            <a:endParaRPr lang="en-US" sz="2000" dirty="0">
              <a:latin typeface="Arial"/>
              <a:cs typeface="Arial"/>
            </a:endParaRPr>
          </a:p>
          <a:p>
            <a:pPr marL="342900" indent="-342900">
              <a:lnSpc>
                <a:spcPct val="100000"/>
              </a:lnSpc>
              <a:buFont typeface="Arial"/>
              <a:buChar char="•"/>
            </a:pPr>
            <a:r>
              <a:rPr sz="2000" dirty="0" smtClean="0">
                <a:latin typeface="Arial"/>
                <a:cs typeface="Arial"/>
              </a:rPr>
              <a:t>Ass</a:t>
            </a:r>
            <a:r>
              <a:rPr sz="2000" spc="-10" dirty="0" smtClean="0">
                <a:latin typeface="Arial"/>
                <a:cs typeface="Arial"/>
              </a:rPr>
              <a:t>e</a:t>
            </a:r>
            <a:r>
              <a:rPr sz="2000" dirty="0" smtClean="0">
                <a:latin typeface="Arial"/>
                <a:cs typeface="Arial"/>
              </a:rPr>
              <a:t>ssment</a:t>
            </a:r>
            <a:r>
              <a:rPr sz="2000" spc="5" dirty="0" smtClean="0">
                <a:latin typeface="Arial"/>
                <a:cs typeface="Arial"/>
              </a:rPr>
              <a:t> </a:t>
            </a:r>
            <a:r>
              <a:rPr lang="en-US" sz="2000" dirty="0" smtClean="0"/>
              <a:t>C</a:t>
            </a:r>
            <a:r>
              <a:rPr sz="2000" dirty="0" smtClean="0">
                <a:latin typeface="Arial"/>
                <a:cs typeface="Arial"/>
              </a:rPr>
              <a:t>enter:</a:t>
            </a:r>
            <a:r>
              <a:rPr sz="2000" spc="40" dirty="0" smtClean="0">
                <a:latin typeface="Arial"/>
                <a:cs typeface="Arial"/>
              </a:rPr>
              <a:t> </a:t>
            </a:r>
            <a:r>
              <a:rPr lang="en-US" sz="2000" spc="40" dirty="0" smtClean="0">
                <a:latin typeface="Arial"/>
                <a:cs typeface="Arial"/>
              </a:rPr>
              <a:t> Late May </a:t>
            </a:r>
            <a:r>
              <a:rPr sz="2000" dirty="0" smtClean="0">
                <a:latin typeface="Arial"/>
                <a:cs typeface="Arial"/>
              </a:rPr>
              <a:t>– </a:t>
            </a:r>
            <a:r>
              <a:rPr lang="en-US" sz="2000" dirty="0" smtClean="0">
                <a:latin typeface="Arial"/>
                <a:cs typeface="Arial"/>
              </a:rPr>
              <a:t>Early </a:t>
            </a:r>
            <a:r>
              <a:rPr sz="2000" dirty="0" smtClean="0">
                <a:latin typeface="Arial"/>
                <a:cs typeface="Arial"/>
              </a:rPr>
              <a:t>June</a:t>
            </a:r>
            <a:endParaRPr lang="en-US" sz="2000" dirty="0">
              <a:latin typeface="Arial"/>
              <a:cs typeface="Arial"/>
            </a:endParaRPr>
          </a:p>
          <a:p>
            <a:pPr marL="342900" indent="-342900">
              <a:lnSpc>
                <a:spcPct val="100000"/>
              </a:lnSpc>
              <a:buFont typeface="Arial"/>
              <a:buChar char="•"/>
            </a:pPr>
            <a:r>
              <a:rPr sz="2000" dirty="0" smtClean="0">
                <a:latin typeface="Arial"/>
                <a:cs typeface="Arial"/>
              </a:rPr>
              <a:t>Sc</a:t>
            </a:r>
            <a:r>
              <a:rPr sz="2000" spc="-10" dirty="0" smtClean="0">
                <a:latin typeface="Arial"/>
                <a:cs typeface="Arial"/>
              </a:rPr>
              <a:t>o</a:t>
            </a:r>
            <a:r>
              <a:rPr sz="2000" dirty="0" smtClean="0">
                <a:latin typeface="Arial"/>
                <a:cs typeface="Arial"/>
              </a:rPr>
              <a:t>res</a:t>
            </a:r>
            <a:r>
              <a:rPr sz="2000" spc="5" dirty="0" smtClean="0">
                <a:latin typeface="Arial"/>
                <a:cs typeface="Arial"/>
              </a:rPr>
              <a:t> </a:t>
            </a:r>
            <a:r>
              <a:rPr sz="2000" dirty="0">
                <a:latin typeface="Arial"/>
                <a:cs typeface="Arial"/>
              </a:rPr>
              <a:t>rele</a:t>
            </a:r>
            <a:r>
              <a:rPr sz="2000" spc="-10" dirty="0">
                <a:latin typeface="Arial"/>
                <a:cs typeface="Arial"/>
              </a:rPr>
              <a:t>a</a:t>
            </a:r>
            <a:r>
              <a:rPr sz="2000" dirty="0">
                <a:latin typeface="Arial"/>
                <a:cs typeface="Arial"/>
              </a:rPr>
              <a:t>sed:</a:t>
            </a:r>
            <a:r>
              <a:rPr sz="2000" spc="10" dirty="0">
                <a:latin typeface="Arial"/>
                <a:cs typeface="Arial"/>
              </a:rPr>
              <a:t> </a:t>
            </a:r>
            <a:r>
              <a:rPr sz="2000" dirty="0">
                <a:latin typeface="Arial"/>
                <a:cs typeface="Arial"/>
              </a:rPr>
              <a:t>On</a:t>
            </a:r>
            <a:r>
              <a:rPr sz="2000" spc="-5" dirty="0">
                <a:latin typeface="Arial"/>
                <a:cs typeface="Arial"/>
              </a:rPr>
              <a:t> </a:t>
            </a:r>
            <a:r>
              <a:rPr sz="2000" dirty="0">
                <a:latin typeface="Arial"/>
                <a:cs typeface="Arial"/>
              </a:rPr>
              <a:t>or</a:t>
            </a:r>
            <a:r>
              <a:rPr sz="2000" spc="10" dirty="0">
                <a:latin typeface="Arial"/>
                <a:cs typeface="Arial"/>
              </a:rPr>
              <a:t> </a:t>
            </a:r>
            <a:r>
              <a:rPr sz="2000" dirty="0">
                <a:latin typeface="Arial"/>
                <a:cs typeface="Arial"/>
              </a:rPr>
              <a:t>before</a:t>
            </a:r>
            <a:r>
              <a:rPr sz="2000" spc="-10" dirty="0">
                <a:latin typeface="Arial"/>
                <a:cs typeface="Arial"/>
              </a:rPr>
              <a:t> </a:t>
            </a:r>
            <a:r>
              <a:rPr sz="2000" dirty="0">
                <a:latin typeface="Arial"/>
                <a:cs typeface="Arial"/>
              </a:rPr>
              <a:t>D</a:t>
            </a:r>
            <a:r>
              <a:rPr sz="2000" spc="-10" dirty="0">
                <a:latin typeface="Arial"/>
                <a:cs typeface="Arial"/>
              </a:rPr>
              <a:t>e</a:t>
            </a:r>
            <a:r>
              <a:rPr sz="2000" dirty="0">
                <a:latin typeface="Arial"/>
                <a:cs typeface="Arial"/>
              </a:rPr>
              <a:t>cember</a:t>
            </a:r>
            <a:r>
              <a:rPr sz="2000" spc="25" dirty="0">
                <a:latin typeface="Arial"/>
                <a:cs typeface="Arial"/>
              </a:rPr>
              <a:t> </a:t>
            </a:r>
            <a:r>
              <a:rPr sz="2000" dirty="0" smtClean="0">
                <a:latin typeface="Arial"/>
                <a:cs typeface="Arial"/>
              </a:rPr>
              <a:t>31</a:t>
            </a:r>
            <a:endParaRPr sz="20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6911" y="2075856"/>
            <a:ext cx="7527035" cy="239572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6911" y="850865"/>
            <a:ext cx="8229600" cy="532411"/>
          </a:xfrm>
          <a:prstGeom prst="rect">
            <a:avLst/>
          </a:prstGeom>
        </p:spPr>
        <p:txBody>
          <a:bodyPr vert="horz" wrap="square" lIns="0" tIns="0" rIns="0" bIns="0" rtlCol="0">
            <a:spAutoFit/>
          </a:bodyPr>
          <a:lstStyle/>
          <a:p>
            <a:pPr algn="l">
              <a:lnSpc>
                <a:spcPts val="4310"/>
              </a:lnSpc>
              <a:tabLst>
                <a:tab pos="5055235" algn="l"/>
                <a:tab pos="6122670" algn="l"/>
              </a:tabLst>
            </a:pPr>
            <a:r>
              <a:rPr sz="2800" dirty="0" smtClean="0"/>
              <a:t>Com</a:t>
            </a:r>
            <a:r>
              <a:rPr sz="2800" spc="10" dirty="0" smtClean="0"/>
              <a:t>m</a:t>
            </a:r>
            <a:r>
              <a:rPr sz="2800" dirty="0" smtClean="0"/>
              <a:t>on</a:t>
            </a:r>
            <a:r>
              <a:rPr sz="2800" spc="-15" dirty="0" smtClean="0"/>
              <a:t> </a:t>
            </a:r>
            <a:r>
              <a:rPr sz="2800" dirty="0"/>
              <a:t>Nam</a:t>
            </a:r>
            <a:r>
              <a:rPr sz="2800" spc="10" dirty="0"/>
              <a:t>e</a:t>
            </a:r>
            <a:r>
              <a:rPr sz="2800" dirty="0"/>
              <a:t>s</a:t>
            </a:r>
            <a:r>
              <a:rPr sz="2800" spc="-210" dirty="0"/>
              <a:t> </a:t>
            </a:r>
            <a:r>
              <a:rPr sz="2800" dirty="0" smtClean="0"/>
              <a:t>Acros</a:t>
            </a:r>
            <a:r>
              <a:rPr lang="en-US" sz="2800" dirty="0" smtClean="0"/>
              <a:t>s ALL </a:t>
            </a:r>
            <a:r>
              <a:rPr sz="2800" dirty="0" smtClean="0"/>
              <a:t>Four</a:t>
            </a:r>
            <a:r>
              <a:rPr lang="en-US" sz="2800" dirty="0"/>
              <a:t> </a:t>
            </a:r>
            <a:r>
              <a:rPr sz="2800" dirty="0" smtClean="0"/>
              <a:t>Comp</a:t>
            </a:r>
            <a:r>
              <a:rPr sz="2800" spc="5" dirty="0" smtClean="0"/>
              <a:t>o</a:t>
            </a:r>
            <a:r>
              <a:rPr sz="2800" dirty="0" smtClean="0"/>
              <a:t>nents</a:t>
            </a:r>
            <a:endParaRPr sz="2800" dirty="0"/>
          </a:p>
        </p:txBody>
      </p:sp>
    </p:spTree>
    <p:extLst>
      <p:ext uri="{BB962C8B-B14F-4D97-AF65-F5344CB8AC3E}">
        <p14:creationId xmlns:p14="http://schemas.microsoft.com/office/powerpoint/2010/main" val="247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2954655"/>
          </a:xfrm>
        </p:spPr>
        <p:txBody>
          <a:bodyPr>
            <a:normAutofit fontScale="70000" lnSpcReduction="20000"/>
          </a:bodyPr>
          <a:lstStyle/>
          <a:p>
            <a:pPr marL="342900" indent="-342900">
              <a:buFont typeface="Arial"/>
              <a:buChar char="•"/>
            </a:pPr>
            <a:r>
              <a:rPr lang="en-US"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solidFill>
                  <a:srgbClr val="FF0000"/>
                </a:solidFill>
              </a:rPr>
              <a:t>National Board Scholarships: </a:t>
            </a:r>
            <a:r>
              <a:rPr lang="en-US" dirty="0" smtClean="0"/>
              <a:t>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2585323"/>
          </a:xfrm>
        </p:spPr>
        <p:txBody>
          <a:bodyPr>
            <a:normAutofit fontScale="77500" lnSpcReduction="2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7069" y="16918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886711" y="3357371"/>
            <a:ext cx="5518403" cy="25206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04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2289418"/>
            <a:ext cx="7369860" cy="3385542"/>
          </a:xfrm>
        </p:spPr>
        <p:txBody>
          <a:bodyPr/>
          <a:lstStyle/>
          <a:p>
            <a:r>
              <a:rPr lang="en-US" sz="2800" dirty="0"/>
              <a:t>This classroom-based portfolio entry is primarily comprised of samples of student work and an accompanying written commentary. You will submit selected work samples that demonstrate the students’ growth over time and a written commentary that analyzes your instructional choices. </a:t>
            </a:r>
          </a:p>
          <a:p>
            <a:endParaRPr lang="en-US" dirty="0"/>
          </a:p>
        </p:txBody>
      </p:sp>
    </p:spTree>
    <p:extLst>
      <p:ext uri="{BB962C8B-B14F-4D97-AF65-F5344CB8AC3E}">
        <p14:creationId xmlns:p14="http://schemas.microsoft.com/office/powerpoint/2010/main" val="426802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971917"/>
            <a:ext cx="7369860" cy="4247317"/>
          </a:xfrm>
        </p:spPr>
        <p:txBody>
          <a:bodyPr>
            <a:normAutofit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a lesson rather than a unit.</a:t>
            </a:r>
          </a:p>
          <a:p>
            <a:endParaRPr lang="en-US" dirty="0"/>
          </a:p>
        </p:txBody>
      </p:sp>
    </p:spTree>
    <p:extLst>
      <p:ext uri="{BB962C8B-B14F-4D97-AF65-F5344CB8AC3E}">
        <p14:creationId xmlns:p14="http://schemas.microsoft.com/office/powerpoint/2010/main" val="280667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400" spc="-20" dirty="0" smtClean="0"/>
              <a:t>Component 4</a:t>
            </a:r>
            <a:br>
              <a:rPr lang="en-US" sz="3400" spc="-20" dirty="0" smtClean="0"/>
            </a:br>
            <a:r>
              <a:rPr lang="en-US" sz="3400" spc="-20" dirty="0" smtClean="0"/>
              <a:t>Effective and Reflective Practitioner</a:t>
            </a:r>
            <a:endParaRPr sz="3400" dirty="0"/>
          </a:p>
        </p:txBody>
      </p:sp>
      <p:sp>
        <p:nvSpPr>
          <p:cNvPr id="4" name="Text Placeholder 2"/>
          <p:cNvSpPr>
            <a:spLocks noGrp="1"/>
          </p:cNvSpPr>
          <p:nvPr>
            <p:ph idx="1"/>
          </p:nvPr>
        </p:nvSpPr>
        <p:spPr>
          <a:xfrm>
            <a:off x="914400" y="2083366"/>
            <a:ext cx="7369860" cy="3234267"/>
          </a:xfrm>
        </p:spPr>
        <p:txBody>
          <a:bodyPr>
            <a:normAutofit fontScale="85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endParaRPr lang="en-US" dirty="0"/>
          </a:p>
          <a:p>
            <a:r>
              <a:rPr lang="en-US" b="1" dirty="0" smtClean="0"/>
              <a:t>Focus</a:t>
            </a:r>
            <a:r>
              <a:rPr lang="en-US" dirty="0" smtClean="0"/>
              <a:t>: Data driven instruction and decision making to impact student learning centered around an identified student need.</a:t>
            </a:r>
          </a:p>
          <a:p>
            <a:endParaRPr lang="en-US" dirty="0"/>
          </a:p>
        </p:txBody>
      </p:sp>
    </p:spTree>
    <p:extLst>
      <p:ext uri="{BB962C8B-B14F-4D97-AF65-F5344CB8AC3E}">
        <p14:creationId xmlns:p14="http://schemas.microsoft.com/office/powerpoint/2010/main" val="264972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3756660"/>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maintenance</a:t>
            </a:r>
            <a:r>
              <a:rPr sz="2400" spc="25" dirty="0">
                <a:latin typeface="Arial"/>
                <a:cs typeface="Arial"/>
              </a:rPr>
              <a:t> </a:t>
            </a:r>
            <a:r>
              <a:rPr sz="2400" dirty="0">
                <a:latin typeface="Arial"/>
                <a:cs typeface="Arial"/>
              </a:rPr>
              <a:t>of cer</a:t>
            </a:r>
            <a:r>
              <a:rPr sz="2400" spc="5" dirty="0">
                <a:latin typeface="Arial"/>
                <a:cs typeface="Arial"/>
              </a:rPr>
              <a:t>t</a:t>
            </a:r>
            <a:r>
              <a:rPr sz="2400" dirty="0">
                <a:latin typeface="Arial"/>
                <a:cs typeface="Arial"/>
              </a:rPr>
              <a:t>ification,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a:latin typeface="Arial"/>
              <a:cs typeface="Arial"/>
            </a:endParaRPr>
          </a:p>
          <a:p>
            <a:pPr>
              <a:lnSpc>
                <a:spcPct val="100000"/>
              </a:lnSpc>
              <a:spcBef>
                <a:spcPts val="9"/>
              </a:spcBef>
              <a:buFont typeface="Arial"/>
              <a:buChar char="•"/>
            </a:pPr>
            <a:endParaRPr sz="350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endParaRPr sz="2400">
              <a:latin typeface="Arial"/>
              <a:cs typeface="Arial"/>
            </a:endParaRPr>
          </a:p>
        </p:txBody>
      </p:sp>
      <p:sp>
        <p:nvSpPr>
          <p:cNvPr id="3" name="object 3"/>
          <p:cNvSpPr txBox="1"/>
          <p:nvPr/>
        </p:nvSpPr>
        <p:spPr>
          <a:xfrm>
            <a:off x="1816989" y="512801"/>
            <a:ext cx="5374640" cy="925830"/>
          </a:xfrm>
          <a:prstGeom prst="rect">
            <a:avLst/>
          </a:prstGeom>
        </p:spPr>
        <p:txBody>
          <a:bodyPr vert="horz" wrap="square" lIns="0" tIns="0" rIns="0" bIns="0" rtlCol="0">
            <a:spAutoFit/>
          </a:bodyPr>
          <a:lstStyle/>
          <a:p>
            <a:pPr marL="3810" algn="ctr">
              <a:lnSpc>
                <a:spcPct val="100000"/>
              </a:lnSpc>
            </a:pPr>
            <a:r>
              <a:rPr sz="3200" dirty="0">
                <a:latin typeface="Arial"/>
                <a:cs typeface="Arial"/>
              </a:rPr>
              <a:t>Wh</a:t>
            </a:r>
            <a:r>
              <a:rPr sz="3200" spc="-20" dirty="0">
                <a:latin typeface="Arial"/>
                <a:cs typeface="Arial"/>
              </a:rPr>
              <a:t>a</a:t>
            </a:r>
            <a:r>
              <a:rPr sz="3200" dirty="0">
                <a:latin typeface="Arial"/>
                <a:cs typeface="Arial"/>
              </a:rPr>
              <a:t>t</a:t>
            </a:r>
            <a:r>
              <a:rPr sz="3200" spc="-5" dirty="0">
                <a:latin typeface="Arial"/>
                <a:cs typeface="Arial"/>
              </a:rPr>
              <a:t> </a:t>
            </a:r>
            <a:r>
              <a:rPr sz="3200" dirty="0">
                <a:latin typeface="Arial"/>
                <a:cs typeface="Arial"/>
              </a:rPr>
              <a:t>h</a:t>
            </a:r>
            <a:r>
              <a:rPr sz="3200" spc="-15" dirty="0">
                <a:latin typeface="Arial"/>
                <a:cs typeface="Arial"/>
              </a:rPr>
              <a:t>a</a:t>
            </a:r>
            <a:r>
              <a:rPr sz="3200" dirty="0">
                <a:latin typeface="Arial"/>
                <a:cs typeface="Arial"/>
              </a:rPr>
              <a:t>s</a:t>
            </a:r>
            <a:r>
              <a:rPr sz="3200" spc="-10" dirty="0">
                <a:latin typeface="Arial"/>
                <a:cs typeface="Arial"/>
              </a:rPr>
              <a:t> </a:t>
            </a:r>
            <a:r>
              <a:rPr sz="3200" dirty="0">
                <a:latin typeface="Arial"/>
                <a:cs typeface="Arial"/>
              </a:rPr>
              <a:t>cha</a:t>
            </a:r>
            <a:r>
              <a:rPr sz="3200" spc="-20" dirty="0">
                <a:latin typeface="Arial"/>
                <a:cs typeface="Arial"/>
              </a:rPr>
              <a:t>n</a:t>
            </a:r>
            <a:r>
              <a:rPr sz="3200" dirty="0">
                <a:latin typeface="Arial"/>
                <a:cs typeface="Arial"/>
              </a:rPr>
              <a:t>g</a:t>
            </a:r>
            <a:r>
              <a:rPr sz="3200" spc="-15" dirty="0">
                <a:latin typeface="Arial"/>
                <a:cs typeface="Arial"/>
              </a:rPr>
              <a:t>e</a:t>
            </a:r>
            <a:r>
              <a:rPr sz="3200" dirty="0">
                <a:latin typeface="Arial"/>
                <a:cs typeface="Arial"/>
              </a:rPr>
              <a:t>d?</a:t>
            </a:r>
            <a:endParaRPr sz="3200">
              <a:latin typeface="Arial"/>
              <a:cs typeface="Arial"/>
            </a:endParaRPr>
          </a:p>
          <a:p>
            <a:pPr algn="ctr">
              <a:lnSpc>
                <a:spcPts val="4045"/>
              </a:lnSpc>
              <a:spcBef>
                <a:spcPts val="5"/>
              </a:spcBef>
            </a:pPr>
            <a:r>
              <a:rPr sz="3400" spc="-20" dirty="0">
                <a:latin typeface="Arial"/>
                <a:cs typeface="Arial"/>
              </a:rPr>
              <a:t>Mainten</a:t>
            </a:r>
            <a:r>
              <a:rPr sz="3400" spc="-35" dirty="0">
                <a:latin typeface="Arial"/>
                <a:cs typeface="Arial"/>
              </a:rPr>
              <a:t>a</a:t>
            </a:r>
            <a:r>
              <a:rPr sz="3400" spc="-20" dirty="0">
                <a:latin typeface="Arial"/>
                <a:cs typeface="Arial"/>
              </a:rPr>
              <a:t>nce</a:t>
            </a:r>
            <a:r>
              <a:rPr sz="3400" spc="20" dirty="0">
                <a:latin typeface="Arial"/>
                <a:cs typeface="Arial"/>
              </a:rPr>
              <a:t> </a:t>
            </a:r>
            <a:r>
              <a:rPr sz="3400" spc="-15" dirty="0">
                <a:latin typeface="Arial"/>
                <a:cs typeface="Arial"/>
              </a:rPr>
              <a:t>of</a:t>
            </a:r>
            <a:r>
              <a:rPr sz="3400" spc="10" dirty="0">
                <a:latin typeface="Arial"/>
                <a:cs typeface="Arial"/>
              </a:rPr>
              <a:t> </a:t>
            </a:r>
            <a:r>
              <a:rPr sz="3400" spc="-25" dirty="0">
                <a:latin typeface="Arial"/>
                <a:cs typeface="Arial"/>
              </a:rPr>
              <a:t>Ce</a:t>
            </a:r>
            <a:r>
              <a:rPr sz="3400" spc="-30" dirty="0">
                <a:latin typeface="Arial"/>
                <a:cs typeface="Arial"/>
              </a:rPr>
              <a:t>r</a:t>
            </a:r>
            <a:r>
              <a:rPr sz="3400" spc="-10" dirty="0">
                <a:latin typeface="Arial"/>
                <a:cs typeface="Arial"/>
              </a:rPr>
              <a:t>tif</a:t>
            </a:r>
            <a:r>
              <a:rPr sz="3400" dirty="0">
                <a:latin typeface="Arial"/>
                <a:cs typeface="Arial"/>
              </a:rPr>
              <a:t>i</a:t>
            </a:r>
            <a:r>
              <a:rPr sz="3400" spc="-20" dirty="0">
                <a:latin typeface="Arial"/>
                <a:cs typeface="Arial"/>
              </a:rPr>
              <a:t>cation</a:t>
            </a:r>
            <a:endParaRPr sz="3400">
              <a:latin typeface="Arial"/>
              <a:cs typeface="Arial"/>
            </a:endParaRPr>
          </a:p>
        </p:txBody>
      </p:sp>
    </p:spTree>
    <p:extLst>
      <p:ext uri="{BB962C8B-B14F-4D97-AF65-F5344CB8AC3E}">
        <p14:creationId xmlns:p14="http://schemas.microsoft.com/office/powerpoint/2010/main" val="20260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088" y="1381328"/>
            <a:ext cx="7772400" cy="2215991"/>
          </a:xfrm>
        </p:spPr>
        <p:txBody>
          <a:bodyPr>
            <a:normAutofit fontScale="90000"/>
          </a:bodyPr>
          <a:lstStyle/>
          <a:p>
            <a:r>
              <a:rPr lang="en-US" sz="3600" b="1" dirty="0" smtClean="0"/>
              <a:t>Part I:</a:t>
            </a:r>
            <a:br>
              <a:rPr lang="en-US" sz="3600" b="1" dirty="0" smtClean="0"/>
            </a:br>
            <a:r>
              <a:rPr lang="en-US" sz="3600" b="1" dirty="0" smtClean="0"/>
              <a:t/>
            </a:r>
            <a:br>
              <a:rPr lang="en-US" sz="3600" b="1" dirty="0" smtClean="0"/>
            </a:br>
            <a:r>
              <a:rPr lang="en-US" sz="3600" b="1" dirty="0" smtClean="0"/>
              <a:t>The National Board Process:        </a:t>
            </a:r>
            <a:br>
              <a:rPr lang="en-US" sz="3600" b="1" dirty="0" smtClean="0"/>
            </a:br>
            <a:r>
              <a:rPr lang="en-US" sz="3600" b="1" dirty="0" smtClean="0"/>
              <a:t> What is it?</a:t>
            </a:r>
            <a:endParaRPr lang="en-US" sz="3600" b="1" dirty="0"/>
          </a:p>
        </p:txBody>
      </p:sp>
    </p:spTree>
    <p:extLst>
      <p:ext uri="{BB962C8B-B14F-4D97-AF65-F5344CB8AC3E}">
        <p14:creationId xmlns:p14="http://schemas.microsoft.com/office/powerpoint/2010/main" val="207899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Part </a:t>
            </a:r>
            <a:r>
              <a:rPr lang="en-US" b="1" dirty="0" smtClean="0"/>
              <a:t>II:</a:t>
            </a:r>
            <a:r>
              <a:rPr lang="en-US" b="1" dirty="0"/>
              <a:t/>
            </a:r>
            <a:br>
              <a:rPr lang="en-US" b="1" dirty="0"/>
            </a:br>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we certified 59% of the state’s candidates</a:t>
            </a:r>
          </a:p>
          <a:p>
            <a:pPr marL="342900" indent="-342900">
              <a:buFont typeface="Arial"/>
              <a:buChar char="•"/>
            </a:pPr>
            <a:r>
              <a:rPr lang="en-US" dirty="0" smtClean="0"/>
              <a:t>Our certification rate is 70%.                                                  The national rate is ~45%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77500" lnSpcReduction="2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Alcorn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a:t>
            </a:r>
            <a:endParaRPr lang="en-US" sz="2000" b="1" dirty="0">
              <a:solidFill>
                <a:srgbClr val="FF0000"/>
              </a:solidFill>
            </a:endParaRPr>
          </a:p>
          <a:p>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WCTP 601 Self-paced Blackboard Course </a:t>
            </a:r>
            <a:br>
              <a:rPr lang="en-US" sz="2000" b="1" dirty="0" smtClean="0">
                <a:solidFill>
                  <a:srgbClr val="FF0000"/>
                </a:solidFill>
              </a:rPr>
            </a:br>
            <a:endParaRPr lang="en-US" sz="2000" b="1" dirty="0" smtClean="0">
              <a:solidFill>
                <a:srgbClr val="FF0000"/>
              </a:solidFill>
            </a:endParaRPr>
          </a:p>
          <a:p>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a:t>
            </a:r>
            <a:br>
              <a:rPr lang="en-US" sz="2000" b="1" dirty="0" smtClean="0">
                <a:solidFill>
                  <a:srgbClr val="000000"/>
                </a:solidFill>
              </a:rPr>
            </a:br>
            <a:r>
              <a:rPr lang="en-US" sz="2000" b="1" dirty="0" smtClean="0">
                <a:solidFill>
                  <a:srgbClr val="000000"/>
                </a:solidFill>
              </a:rPr>
              <a:t>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887069" y="1696751"/>
            <a:ext cx="7369860" cy="3954749"/>
          </a:xfrm>
        </p:spPr>
        <p:txBody>
          <a:bodyPr>
            <a:normAutofit fontScale="85000" lnSpcReduction="20000"/>
          </a:bodyPr>
          <a:lstStyle/>
          <a:p>
            <a:pPr marL="342900" indent="-342900">
              <a:buFont typeface="Arial"/>
              <a:buChar char="•"/>
            </a:pPr>
            <a:r>
              <a:rPr lang="en-US" dirty="0" smtClean="0"/>
              <a:t>Blackboard Course</a:t>
            </a:r>
          </a:p>
          <a:p>
            <a:pPr marL="342900" indent="-342900">
              <a:buFont typeface="Arial"/>
              <a:buChar char="•"/>
            </a:pPr>
            <a:r>
              <a:rPr lang="en-US" dirty="0" smtClean="0"/>
              <a:t>Step-by-Step</a:t>
            </a:r>
          </a:p>
          <a:p>
            <a:pPr marL="342900" indent="-342900">
              <a:buFont typeface="Arial"/>
              <a:buChar char="•"/>
            </a:pPr>
            <a:r>
              <a:rPr lang="en-US" dirty="0" smtClean="0"/>
              <a:t>Self-paced</a:t>
            </a:r>
          </a:p>
          <a:p>
            <a:pPr marL="342900" indent="-342900">
              <a:buFont typeface="Arial"/>
              <a:buChar char="•"/>
            </a:pPr>
            <a:r>
              <a:rPr lang="en-US" dirty="0" smtClean="0"/>
              <a:t>Includes a module on each component</a:t>
            </a:r>
          </a:p>
          <a:p>
            <a:pPr marL="342900" indent="-342900">
              <a:buFont typeface="Arial"/>
              <a:buChar char="•"/>
            </a:pPr>
            <a:r>
              <a:rPr lang="en-US" dirty="0" smtClean="0"/>
              <a:t>Includes embedded: Professional development, </a:t>
            </a:r>
            <a:r>
              <a:rPr lang="en-US" dirty="0" err="1" smtClean="0"/>
              <a:t>Powerpoints</a:t>
            </a:r>
            <a:r>
              <a:rPr lang="en-US" dirty="0" smtClean="0"/>
              <a:t>, Videos, Pedagogical building activities, Semester timelines, Suggested assignments, suggested deadlines, and more</a:t>
            </a:r>
          </a:p>
          <a:p>
            <a:pPr marL="342900" indent="-342900">
              <a:buFont typeface="Arial"/>
              <a:buChar char="•"/>
            </a:pPr>
            <a:r>
              <a:rPr lang="en-US" dirty="0" smtClean="0"/>
              <a:t>FREE to ALL our candidates</a:t>
            </a:r>
          </a:p>
          <a:p>
            <a:pPr marL="342900" indent="-342900">
              <a:buFont typeface="Arial"/>
              <a:buChar char="•"/>
            </a:pPr>
            <a:r>
              <a:rPr lang="en-US" dirty="0" smtClean="0"/>
              <a:t>Only available at The University of Mississippi</a:t>
            </a:r>
            <a:endParaRPr lang="en-US" dirty="0"/>
          </a:p>
        </p:txBody>
      </p:sp>
    </p:spTree>
    <p:extLst>
      <p:ext uri="{BB962C8B-B14F-4D97-AF65-F5344CB8AC3E}">
        <p14:creationId xmlns:p14="http://schemas.microsoft.com/office/powerpoint/2010/main" val="217947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Tree>
    <p:extLst>
      <p:ext uri="{BB962C8B-B14F-4D97-AF65-F5344CB8AC3E}">
        <p14:creationId xmlns:p14="http://schemas.microsoft.com/office/powerpoint/2010/main" val="3343407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23830"/>
            <a:ext cx="8741460" cy="4801315"/>
          </a:xfrm>
        </p:spPr>
        <p:txBody>
          <a:bodyPr>
            <a:normAutofit fontScale="90000"/>
          </a:bodyPr>
          <a:lstStyle/>
          <a:p>
            <a:pPr algn="ctr"/>
            <a:r>
              <a:rPr lang="en-US" sz="3600" b="1" dirty="0" smtClean="0">
                <a:solidFill>
                  <a:srgbClr val="008000"/>
                </a:solidFill>
              </a:rPr>
              <a:t>Cost of mentoring is </a:t>
            </a:r>
            <a:br>
              <a:rPr lang="en-US" sz="3600" b="1" dirty="0" smtClean="0">
                <a:solidFill>
                  <a:srgbClr val="008000"/>
                </a:solidFill>
              </a:rPr>
            </a:br>
            <a:r>
              <a:rPr lang="en-US" sz="9600" b="1" dirty="0" smtClean="0">
                <a:solidFill>
                  <a:srgbClr val="008000"/>
                </a:solidFill>
              </a:rPr>
              <a:t>FREE</a:t>
            </a:r>
            <a:r>
              <a:rPr lang="en-US" sz="3600" b="1" dirty="0" smtClean="0">
                <a:solidFill>
                  <a:srgbClr val="008000"/>
                </a:solidFill>
              </a:rPr>
              <a:t> </a:t>
            </a:r>
            <a:br>
              <a:rPr lang="en-US" sz="3600" b="1" dirty="0" smtClean="0">
                <a:solidFill>
                  <a:srgbClr val="008000"/>
                </a:solidFill>
              </a:rPr>
            </a:br>
            <a:r>
              <a:rPr lang="en-US" sz="3600" b="1" dirty="0" smtClean="0">
                <a:solidFill>
                  <a:srgbClr val="008000"/>
                </a:solidFill>
              </a:rPr>
              <a:t>at the University of Mississippi!</a:t>
            </a:r>
            <a:br>
              <a:rPr lang="en-US" sz="3600" b="1" dirty="0" smtClean="0">
                <a:solidFill>
                  <a:srgbClr val="008000"/>
                </a:solidFill>
              </a:rPr>
            </a:br>
            <a:r>
              <a:rPr lang="en-US" sz="3600" b="1" dirty="0">
                <a:solidFill>
                  <a:srgbClr val="008000"/>
                </a:solidFill>
              </a:rPr>
              <a:t/>
            </a:r>
            <a:br>
              <a:rPr lang="en-US" sz="3600" b="1" dirty="0">
                <a:solidFill>
                  <a:srgbClr val="008000"/>
                </a:solidFill>
              </a:rPr>
            </a:br>
            <a:r>
              <a:rPr lang="en-US" sz="3600" b="1" dirty="0" smtClean="0">
                <a:solidFill>
                  <a:srgbClr val="008000"/>
                </a:solidFill>
              </a:rPr>
              <a:t>Join us at any time of the year!</a:t>
            </a:r>
            <a:br>
              <a:rPr lang="en-US" sz="3600" b="1" dirty="0" smtClean="0">
                <a:solidFill>
                  <a:srgbClr val="008000"/>
                </a:solidFill>
              </a:rPr>
            </a:br>
            <a:r>
              <a:rPr lang="en-US" sz="3600" b="1" dirty="0" smtClean="0"/>
              <a:t>There is a place for you.</a:t>
            </a:r>
            <a:br>
              <a:rPr lang="en-US" sz="3600" b="1" dirty="0" smtClean="0"/>
            </a:br>
            <a:r>
              <a:rPr lang="en-US" sz="3600" b="1" dirty="0" smtClean="0"/>
              <a:t>Help and support are waiting.</a:t>
            </a:r>
            <a:endParaRPr lang="en-US" sz="3600" b="1" dirty="0"/>
          </a:p>
        </p:txBody>
      </p:sp>
    </p:spTree>
    <p:extLst>
      <p:ext uri="{BB962C8B-B14F-4D97-AF65-F5344CB8AC3E}">
        <p14:creationId xmlns:p14="http://schemas.microsoft.com/office/powerpoint/2010/main" val="315458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06" y="914394"/>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520131" y="1776168"/>
            <a:ext cx="8186687" cy="3564733"/>
          </a:xfrm>
        </p:spPr>
        <p:txBody>
          <a:bodyPr>
            <a:normAutofit/>
          </a:bodyPr>
          <a:lstStyle/>
          <a:p>
            <a:r>
              <a:rPr lang="en-US" dirty="0" smtClean="0"/>
              <a:t>Created by teachers, for teachers, National Board Certification is the profession’s mark of accomplished teaching it is: Built upon the National Board Standards and the Five Core Propositions, rigorous and performance-based, based on multiple measure, peer-reviewed, voluntary, valid and reliable</a:t>
            </a:r>
            <a:endParaRPr lang="en-US" dirty="0"/>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fontScale="77500" lnSpcReduction="20000"/>
          </a:bodyPr>
          <a:lstStyle/>
          <a:p>
            <a:r>
              <a:rPr lang="en-US" dirty="0" smtClean="0"/>
              <a:t>Attend a Summer Standard Workshop. Workshops will be </a:t>
            </a:r>
          </a:p>
          <a:p>
            <a:r>
              <a:rPr lang="en-US" dirty="0" smtClean="0"/>
              <a:t>offered at Tupelo, Oxford, </a:t>
            </a:r>
          </a:p>
          <a:p>
            <a:r>
              <a:rPr lang="en-US" dirty="0" smtClean="0"/>
              <a:t>Southaven, and Madison. Registration information will be posted in late spring on the WCTP website/Workshops or visit the </a:t>
            </a:r>
          </a:p>
          <a:p>
            <a:r>
              <a:rPr lang="en-US" dirty="0" smtClean="0"/>
              <a:t>WCTP website and use the interactive graphic to learn more about the certification process and us.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591502"/>
            <a:ext cx="7344833" cy="1569660"/>
          </a:xfrm>
          <a:prstGeom prst="rect">
            <a:avLst/>
          </a:prstGeom>
          <a:noFill/>
        </p:spPr>
        <p:txBody>
          <a:bodyPr wrap="square" rtlCol="0">
            <a:spAutoFit/>
          </a:bodyPr>
          <a:lstStyle/>
          <a:p>
            <a:pPr algn="ctr"/>
            <a:r>
              <a:rPr lang="en-US" sz="2400" dirty="0" smtClean="0"/>
              <a:t>Lo</a:t>
            </a:r>
            <a:r>
              <a:rPr lang="en-US" sz="2400" b="1" u="sng" dirty="0" smtClean="0"/>
              <a:t>cated on the WCTP website, lower right-hand corner</a:t>
            </a:r>
            <a:r>
              <a:rPr lang="en-US" sz="2400" dirty="0" smtClean="0"/>
              <a:t>. Includes: Standards, Components, Guide to National Board Certification, Scoring Guide, Timelines, Assignments with Deadlines, and more!</a:t>
            </a:r>
            <a:endParaRPr lang="en-US" sz="2400" dirty="0"/>
          </a:p>
        </p:txBody>
      </p:sp>
    </p:spTree>
    <p:extLst>
      <p:ext uri="{BB962C8B-B14F-4D97-AF65-F5344CB8AC3E}">
        <p14:creationId xmlns:p14="http://schemas.microsoft.com/office/powerpoint/2010/main" val="1844714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738664"/>
          </a:xfrm>
        </p:spPr>
        <p:txBody>
          <a:bodyPr>
            <a:normAutofit fontScale="90000"/>
          </a:bodyPr>
          <a:lstStyle/>
          <a:p>
            <a:r>
              <a:rPr lang="en-US" sz="2400" dirty="0" smtClean="0"/>
              <a:t>Our WCTP application is available on our website</a:t>
            </a:r>
            <a:br>
              <a:rPr lang="en-US" sz="2400" dirty="0" smtClean="0"/>
            </a:br>
            <a:r>
              <a:rPr lang="en-US" sz="2400" dirty="0" smtClean="0"/>
              <a:t>Contact us for additional information</a:t>
            </a:r>
            <a:endParaRPr lang="en-US" sz="24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p:txBody>
      </p:sp>
    </p:spTree>
    <p:extLst>
      <p:ext uri="{BB962C8B-B14F-4D97-AF65-F5344CB8AC3E}">
        <p14:creationId xmlns:p14="http://schemas.microsoft.com/office/powerpoint/2010/main" val="2611690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693893"/>
            <a:ext cx="8741460" cy="615553"/>
          </a:xfrm>
        </p:spPr>
        <p:txBody>
          <a:bodyPr>
            <a:normAutofit fontScale="90000"/>
          </a:bodyPr>
          <a:lstStyle/>
          <a:p>
            <a:pPr algn="ctr"/>
            <a:r>
              <a:rPr lang="en-US" sz="4000" dirty="0" smtClean="0"/>
              <a:t>WCTP Website Tour</a:t>
            </a:r>
            <a:endParaRPr lang="en-US" sz="4000" dirty="0"/>
          </a:p>
        </p:txBody>
      </p:sp>
      <p:sp>
        <p:nvSpPr>
          <p:cNvPr id="3" name="Text Placeholder 2"/>
          <p:cNvSpPr>
            <a:spLocks noGrp="1"/>
          </p:cNvSpPr>
          <p:nvPr>
            <p:ph idx="1"/>
          </p:nvPr>
        </p:nvSpPr>
        <p:spPr>
          <a:xfrm>
            <a:off x="1712569" y="2873609"/>
            <a:ext cx="6034431" cy="1046440"/>
          </a:xfrm>
        </p:spPr>
        <p:txBody>
          <a:bodyPr/>
          <a:lstStyle/>
          <a:p>
            <a:pPr marL="0" indent="0">
              <a:buNone/>
            </a:pPr>
            <a:r>
              <a:rPr lang="en-US" sz="4400" dirty="0">
                <a:hlinkClick r:id="rId2"/>
              </a:rPr>
              <a:t>http://</a:t>
            </a:r>
            <a:r>
              <a:rPr lang="en-US" sz="4400" dirty="0" smtClean="0">
                <a:hlinkClick r:id="rId2"/>
              </a:rPr>
              <a:t>wctp.olemiss.edu</a:t>
            </a:r>
            <a:endParaRPr lang="en-US" sz="4400" dirty="0" smtClean="0"/>
          </a:p>
          <a:p>
            <a:endParaRPr lang="en-US" dirty="0"/>
          </a:p>
        </p:txBody>
      </p:sp>
    </p:spTree>
    <p:extLst>
      <p:ext uri="{BB962C8B-B14F-4D97-AF65-F5344CB8AC3E}">
        <p14:creationId xmlns:p14="http://schemas.microsoft.com/office/powerpoint/2010/main" val="198818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3" y="1412557"/>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4790" y="509503"/>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92500" lnSpcReduction="2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609600"/>
            <a:ext cx="6364288" cy="1231900"/>
          </a:xfrm>
          <a:prstGeom prst="rect">
            <a:avLst/>
          </a:prstGeom>
          <a:noFill/>
          <a:ln w="9525">
            <a:noFill/>
            <a:miter lim="800000"/>
            <a:headEnd/>
            <a:tailEnd/>
          </a:ln>
        </p:spPr>
        <p:txBody>
          <a:bodyPr wrap="none">
            <a:spAutoFit/>
          </a:bodyPr>
          <a:lstStyle/>
          <a:p>
            <a:pPr>
              <a:lnSpc>
                <a:spcPct val="85000"/>
              </a:lnSpc>
            </a:pPr>
            <a:r>
              <a:rPr lang="en-US" sz="4400">
                <a:solidFill>
                  <a:schemeClr val="folHlink"/>
                </a:solidFill>
                <a:latin typeface="Impact" pitchFamily="34" charset="0"/>
              </a:rPr>
              <a:t>At the Center of it All: </a:t>
            </a:r>
            <a:br>
              <a:rPr lang="en-US" sz="4400">
                <a:solidFill>
                  <a:schemeClr val="folHlink"/>
                </a:solidFill>
                <a:latin typeface="Impact" pitchFamily="34" charset="0"/>
              </a:rPr>
            </a:br>
            <a:r>
              <a:rPr lang="en-US" sz="440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509588"/>
            <a:ext cx="8915400" cy="5032147"/>
          </a:xfrm>
          <a:prstGeom prst="rect">
            <a:avLst/>
          </a:prstGeom>
          <a:noFill/>
          <a:ln w="9525">
            <a:noFill/>
            <a:miter lim="800000"/>
            <a:headEnd/>
            <a:tailEnd/>
          </a:ln>
        </p:spPr>
        <p:txBody>
          <a:bodyPr>
            <a:spAutoFit/>
          </a:bodyPr>
          <a:lstStyle/>
          <a:p>
            <a:pPr>
              <a:lnSpc>
                <a:spcPct val="90000"/>
              </a:lnSpc>
              <a:spcBef>
                <a:spcPct val="50000"/>
              </a:spcBef>
            </a:pPr>
            <a:r>
              <a:rPr lang="en-US" sz="4000" dirty="0">
                <a:solidFill>
                  <a:schemeClr val="tx2"/>
                </a:solidFill>
                <a:latin typeface="Impact" pitchFamily="34" charset="0"/>
              </a:rPr>
              <a:t>How Can National Board Certification</a:t>
            </a:r>
            <a:r>
              <a:rPr lang="en-US" sz="3200" b="1" baseline="50000" dirty="0">
                <a:solidFill>
                  <a:schemeClr val="tx2"/>
                </a:solidFill>
                <a:latin typeface="Impact" pitchFamily="34" charset="0"/>
              </a:rPr>
              <a:t>®</a:t>
            </a:r>
            <a:r>
              <a:rPr lang="en-US" sz="4000" dirty="0">
                <a:solidFill>
                  <a:schemeClr val="tx2"/>
                </a:solidFill>
                <a:latin typeface="Impact" pitchFamily="34" charset="0"/>
              </a:rPr>
              <a:t> </a:t>
            </a:r>
            <a:br>
              <a:rPr lang="en-US" sz="4000" dirty="0">
                <a:solidFill>
                  <a:schemeClr val="tx2"/>
                </a:solidFill>
                <a:latin typeface="Impact" pitchFamily="34" charset="0"/>
              </a:rPr>
            </a:br>
            <a:r>
              <a:rPr lang="en-US" sz="4000" dirty="0">
                <a:solidFill>
                  <a:schemeClr val="tx2"/>
                </a:solidFill>
                <a:latin typeface="Impact" pitchFamily="34" charset="0"/>
              </a:rPr>
              <a:t>Help Teachers </a:t>
            </a:r>
            <a:r>
              <a:rPr lang="en-US" sz="4000" dirty="0" smtClean="0">
                <a:solidFill>
                  <a:schemeClr val="tx2"/>
                </a:solidFill>
                <a:latin typeface="Impact" pitchFamily="34" charset="0"/>
              </a:rPr>
              <a:t>?</a:t>
            </a:r>
            <a:endParaRPr lang="en-US" sz="4800" dirty="0">
              <a:solidFill>
                <a:schemeClr val="tx2"/>
              </a:solidFill>
              <a:latin typeface="Impact" pitchFamily="34" charset="0"/>
            </a:endParaRPr>
          </a:p>
          <a:p>
            <a:pPr algn="l">
              <a:lnSpc>
                <a:spcPct val="90000"/>
              </a:lnSpc>
              <a:spcBef>
                <a:spcPct val="50000"/>
              </a:spcBef>
              <a:buClr>
                <a:srgbClr val="CC3300"/>
              </a:buClr>
              <a:buFont typeface="Wingdings" pitchFamily="2" charset="2"/>
              <a:buChar char="Ø"/>
            </a:pPr>
            <a:r>
              <a:rPr lang="en-US" sz="3600" b="1" dirty="0">
                <a:latin typeface="Arial" charset="0"/>
              </a:rPr>
              <a:t>The highest acknowledgement of accomplished teaching</a:t>
            </a:r>
          </a:p>
          <a:p>
            <a:pPr algn="l">
              <a:lnSpc>
                <a:spcPct val="90000"/>
              </a:lnSpc>
              <a:spcBef>
                <a:spcPct val="50000"/>
              </a:spcBef>
              <a:buClr>
                <a:srgbClr val="CC3300"/>
              </a:buClr>
              <a:buFont typeface="Wingdings" pitchFamily="2" charset="2"/>
              <a:buChar char="Ø"/>
            </a:pPr>
            <a:r>
              <a:rPr lang="en-US" sz="3600" b="1" dirty="0">
                <a:latin typeface="Arial" charset="0"/>
              </a:rPr>
              <a:t>An opportunity to grow and be challenged as a professional</a:t>
            </a:r>
          </a:p>
          <a:p>
            <a:pPr algn="l">
              <a:lnSpc>
                <a:spcPct val="90000"/>
              </a:lnSpc>
              <a:spcBef>
                <a:spcPct val="50000"/>
              </a:spcBef>
              <a:buClr>
                <a:srgbClr val="CC3300"/>
              </a:buClr>
              <a:buFont typeface="Wingdings" pitchFamily="2" charset="2"/>
              <a:buChar char="Ø"/>
            </a:pPr>
            <a:r>
              <a:rPr lang="en-US" sz="3600" b="1" dirty="0">
                <a:latin typeface="Arial" charset="0"/>
              </a:rPr>
              <a:t>An opportunity for teachers to affirm that they are accomplished teachers</a:t>
            </a:r>
          </a:p>
        </p:txBody>
      </p:sp>
    </p:spTree>
    <p:extLst>
      <p:ext uri="{BB962C8B-B14F-4D97-AF65-F5344CB8AC3E}">
        <p14:creationId xmlns:p14="http://schemas.microsoft.com/office/powerpoint/2010/main" val="248294395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i="1" smtClean="0"/>
              <a:t>Eligibility Prerequisites</a:t>
            </a:r>
            <a:endParaRPr lang="en-US" smtClean="0"/>
          </a:p>
        </p:txBody>
      </p:sp>
      <p:sp>
        <p:nvSpPr>
          <p:cNvPr id="13315" name="Rectangle 3"/>
          <p:cNvSpPr>
            <a:spLocks noGrp="1" noChangeArrowheads="1"/>
          </p:cNvSpPr>
          <p:nvPr>
            <p:ph idx="1"/>
          </p:nvPr>
        </p:nvSpPr>
        <p:spPr>
          <a:xfrm>
            <a:off x="685800" y="1905000"/>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Arial" charset="0"/>
              </a:rPr>
              <a:t>The Candidate must:</a:t>
            </a:r>
          </a:p>
          <a:p>
            <a:pPr eaLnBrk="1" hangingPunct="1">
              <a:lnSpc>
                <a:spcPct val="90000"/>
              </a:lnSpc>
            </a:pPr>
            <a:r>
              <a:rPr lang="en-US" b="1" dirty="0" smtClean="0">
                <a:latin typeface="Arial" charset="0"/>
              </a:rPr>
              <a:t>Possess a baccalaureate degree from an accredited institution.</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Have completed three years of successful teaching at one or more early childhood, elementary, middle or secondary school(s).</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Hold a valid state teaching license for each of these three years.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30205</TotalTime>
  <Words>1300</Words>
  <Application>Microsoft Macintosh PowerPoint</Application>
  <PresentationFormat>On-screen Show (4:3)</PresentationFormat>
  <Paragraphs>178</Paragraphs>
  <Slides>43</Slides>
  <Notes>6</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Custom Design</vt:lpstr>
      <vt:lpstr>Ole Miss</vt:lpstr>
      <vt:lpstr>National Boards</vt:lpstr>
      <vt:lpstr>PowerPoint Presentation</vt:lpstr>
      <vt:lpstr>Curious About National Boards?</vt:lpstr>
      <vt:lpstr>Part I:  The National Board Process:          What is it?</vt:lpstr>
      <vt:lpstr>What is The National Boards Certification Process?</vt:lpstr>
      <vt:lpstr>The Professional Career Continuum </vt:lpstr>
      <vt:lpstr>The Mission of NBPTS</vt:lpstr>
      <vt:lpstr>PowerPoint Presentation</vt:lpstr>
      <vt:lpstr>PowerPoint Presentation</vt:lpstr>
      <vt:lpstr>Eligibility Prerequisites</vt:lpstr>
      <vt:lpstr>25 Certificate Areas  Elementary  Middle  High School  Specific Developmental Ages  </vt:lpstr>
      <vt:lpstr>PowerPoint Presentation</vt:lpstr>
      <vt:lpstr>This year, you will have the the ability to choose which Components you complete. </vt:lpstr>
      <vt:lpstr>PowerPoint Presentation</vt:lpstr>
      <vt:lpstr>PowerPoint Presentation</vt:lpstr>
      <vt:lpstr>PowerPoint Presentation</vt:lpstr>
      <vt:lpstr>PowerPoint Presentation</vt:lpstr>
      <vt:lpstr>PowerPoint Presentation</vt:lpstr>
      <vt:lpstr>Common Names Across ALL Four Components</vt:lpstr>
      <vt:lpstr>PowerPoint Presentation</vt:lpstr>
      <vt:lpstr>Financial Help and Assistance</vt:lpstr>
      <vt:lpstr>Other Avenues of Financial Support</vt:lpstr>
      <vt:lpstr>The Components</vt:lpstr>
      <vt:lpstr>The Standards</vt:lpstr>
      <vt:lpstr>PowerPoint Presentation</vt:lpstr>
      <vt:lpstr>Component 2 Differentiation in Instruction</vt:lpstr>
      <vt:lpstr>Component 3 Teaching Practice &amp; Learning Environment</vt:lpstr>
      <vt:lpstr>Component 4 Effective and Reflective Practitioner</vt:lpstr>
      <vt:lpstr>Completing National Board  1 to 5 years</vt:lpstr>
      <vt:lpstr>PowerPoint Presentation</vt:lpstr>
      <vt:lpstr>Part II:  The World Class Teaching Program:  How Can We Help You? </vt:lpstr>
      <vt:lpstr>Who are we?</vt:lpstr>
      <vt:lpstr>World Class Teacher Program A Candidate Support System</vt:lpstr>
      <vt:lpstr>The Mission of the WCTP</vt:lpstr>
      <vt:lpstr>You don’t want to do this alone!</vt:lpstr>
      <vt:lpstr>Mentoring – Two Types</vt:lpstr>
      <vt:lpstr>WCTP 601</vt:lpstr>
      <vt:lpstr>WCTP 601</vt:lpstr>
      <vt:lpstr>PowerPoint Presentation</vt:lpstr>
      <vt:lpstr>Cost of mentoring is  FREE  at the University of Mississippi!  Join us at any time of the year! There is a place for you. Help and support are waiting.</vt:lpstr>
      <vt:lpstr>What Next? Now What?</vt:lpstr>
      <vt:lpstr>All Your Resources in One Place</vt:lpstr>
      <vt:lpstr>Our WCTP application is available on our website Contact us for additional information</vt:lpstr>
      <vt:lpstr>WCTP Website Tour</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403</cp:revision>
  <cp:lastPrinted>2016-08-19T20:39:31Z</cp:lastPrinted>
  <dcterms:created xsi:type="dcterms:W3CDTF">2010-01-07T12:27:42Z</dcterms:created>
  <dcterms:modified xsi:type="dcterms:W3CDTF">2018-07-26T19:31:23Z</dcterms:modified>
</cp:coreProperties>
</file>