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45"/>
  </p:notesMasterIdLst>
  <p:handoutMasterIdLst>
    <p:handoutMasterId r:id="rId46"/>
  </p:handoutMasterIdLst>
  <p:sldIdLst>
    <p:sldId id="256" r:id="rId2"/>
    <p:sldId id="257" r:id="rId3"/>
    <p:sldId id="298" r:id="rId4"/>
    <p:sldId id="299" r:id="rId5"/>
    <p:sldId id="303" r:id="rId6"/>
    <p:sldId id="304" r:id="rId7"/>
    <p:sldId id="276" r:id="rId8"/>
    <p:sldId id="258" r:id="rId9"/>
    <p:sldId id="259" r:id="rId10"/>
    <p:sldId id="300" r:id="rId11"/>
    <p:sldId id="277" r:id="rId12"/>
    <p:sldId id="278" r:id="rId13"/>
    <p:sldId id="279" r:id="rId14"/>
    <p:sldId id="281" r:id="rId15"/>
    <p:sldId id="280" r:id="rId16"/>
    <p:sldId id="268" r:id="rId17"/>
    <p:sldId id="261" r:id="rId18"/>
    <p:sldId id="269" r:id="rId19"/>
    <p:sldId id="270" r:id="rId20"/>
    <p:sldId id="288" r:id="rId21"/>
    <p:sldId id="263" r:id="rId22"/>
    <p:sldId id="282" r:id="rId23"/>
    <p:sldId id="284" r:id="rId24"/>
    <p:sldId id="287" r:id="rId25"/>
    <p:sldId id="285" r:id="rId26"/>
    <p:sldId id="293" r:id="rId27"/>
    <p:sldId id="292" r:id="rId28"/>
    <p:sldId id="294" r:id="rId29"/>
    <p:sldId id="310" r:id="rId30"/>
    <p:sldId id="295" r:id="rId31"/>
    <p:sldId id="296" r:id="rId32"/>
    <p:sldId id="286" r:id="rId33"/>
    <p:sldId id="297" r:id="rId34"/>
    <p:sldId id="305" r:id="rId35"/>
    <p:sldId id="306" r:id="rId36"/>
    <p:sldId id="307" r:id="rId37"/>
    <p:sldId id="308" r:id="rId38"/>
    <p:sldId id="309" r:id="rId39"/>
    <p:sldId id="272" r:id="rId40"/>
    <p:sldId id="301" r:id="rId41"/>
    <p:sldId id="302" r:id="rId42"/>
    <p:sldId id="289" r:id="rId43"/>
    <p:sldId id="26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140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CDE2F4-D5F0-D54E-A041-0AC56E27B282}" type="datetimeFigureOut">
              <a:rPr lang="en-US" smtClean="0"/>
              <a:t>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B3B46B-EA3D-9946-9F74-678B7091C7AD}" type="slidenum">
              <a:rPr lang="en-US" smtClean="0"/>
              <a:t>‹#›</a:t>
            </a:fld>
            <a:endParaRPr lang="en-US"/>
          </a:p>
        </p:txBody>
      </p:sp>
    </p:spTree>
    <p:extLst>
      <p:ext uri="{BB962C8B-B14F-4D97-AF65-F5344CB8AC3E}">
        <p14:creationId xmlns:p14="http://schemas.microsoft.com/office/powerpoint/2010/main" val="1957821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95943-6F86-444D-9B75-C35C69886A80}" type="datetimeFigureOut">
              <a:rPr lang="en-US" smtClean="0"/>
              <a:t>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1797A-A4E7-3446-89F8-F36C94A0C627}" type="slidenum">
              <a:rPr lang="en-US" smtClean="0"/>
              <a:t>‹#›</a:t>
            </a:fld>
            <a:endParaRPr lang="en-US"/>
          </a:p>
        </p:txBody>
      </p:sp>
    </p:spTree>
    <p:extLst>
      <p:ext uri="{BB962C8B-B14F-4D97-AF65-F5344CB8AC3E}">
        <p14:creationId xmlns:p14="http://schemas.microsoft.com/office/powerpoint/2010/main" val="1511483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1797A-A4E7-3446-89F8-F36C94A0C627}" type="slidenum">
              <a:rPr lang="en-US" smtClean="0"/>
              <a:t>1</a:t>
            </a:fld>
            <a:endParaRPr lang="en-US"/>
          </a:p>
        </p:txBody>
      </p:sp>
    </p:spTree>
    <p:extLst>
      <p:ext uri="{BB962C8B-B14F-4D97-AF65-F5344CB8AC3E}">
        <p14:creationId xmlns:p14="http://schemas.microsoft.com/office/powerpoint/2010/main" val="46091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1797A-A4E7-3446-89F8-F36C94A0C627}" type="slidenum">
              <a:rPr lang="en-US" smtClean="0"/>
              <a:t>2</a:t>
            </a:fld>
            <a:endParaRPr lang="en-US"/>
          </a:p>
        </p:txBody>
      </p:sp>
    </p:spTree>
    <p:extLst>
      <p:ext uri="{BB962C8B-B14F-4D97-AF65-F5344CB8AC3E}">
        <p14:creationId xmlns:p14="http://schemas.microsoft.com/office/powerpoint/2010/main" val="401202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1797A-A4E7-3446-89F8-F36C94A0C627}" type="slidenum">
              <a:rPr lang="en-US" smtClean="0"/>
              <a:t>3</a:t>
            </a:fld>
            <a:endParaRPr lang="en-US"/>
          </a:p>
        </p:txBody>
      </p:sp>
    </p:spTree>
    <p:extLst>
      <p:ext uri="{BB962C8B-B14F-4D97-AF65-F5344CB8AC3E}">
        <p14:creationId xmlns:p14="http://schemas.microsoft.com/office/powerpoint/2010/main" val="64345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86116-1C30-164F-9BA8-6B27C420E041}" type="slidenum">
              <a:rPr lang="en-US" smtClean="0"/>
              <a:t>14</a:t>
            </a:fld>
            <a:endParaRPr lang="en-US"/>
          </a:p>
        </p:txBody>
      </p:sp>
    </p:spTree>
    <p:extLst>
      <p:ext uri="{BB962C8B-B14F-4D97-AF65-F5344CB8AC3E}">
        <p14:creationId xmlns:p14="http://schemas.microsoft.com/office/powerpoint/2010/main" val="402316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EEC9131-1EF6-4C42-BE43-743F02B04CCC}" type="datetimeFigureOut">
              <a:rPr lang="en-US" smtClean="0"/>
              <a:t>7/20/18</a:t>
            </a:fld>
            <a:endParaRPr lang="en-US"/>
          </a:p>
        </p:txBody>
      </p:sp>
      <p:sp>
        <p:nvSpPr>
          <p:cNvPr id="8" name="Slide Number Placeholder 7"/>
          <p:cNvSpPr>
            <a:spLocks noGrp="1"/>
          </p:cNvSpPr>
          <p:nvPr>
            <p:ph type="sldNum" sz="quarter" idx="11"/>
          </p:nvPr>
        </p:nvSpPr>
        <p:spPr/>
        <p:txBody>
          <a:bodyPr/>
          <a:lstStyle/>
          <a:p>
            <a:fld id="{7F5CE407-6216-4202-80E4-A30DC2F709B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C9131-1EF6-4C42-BE43-743F02B04C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EC9131-1EF6-4C42-BE43-743F02B04C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EEC9131-1EF6-4C42-BE43-743F02B04C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C9131-1EF6-4C42-BE43-743F02B04CCC}" type="datetimeFigureOut">
              <a:rPr lang="en-US" smtClean="0"/>
              <a:t>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EEC9131-1EF6-4C42-BE43-743F02B04CCC}"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EEC9131-1EF6-4C42-BE43-743F02B04CCC}" type="datetimeFigureOut">
              <a:rPr lang="en-US" smtClean="0"/>
              <a:t>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EC9131-1EF6-4C42-BE43-743F02B04CCC}" type="datetimeFigureOut">
              <a:rPr lang="en-US" smtClean="0"/>
              <a:t>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C9131-1EF6-4C42-BE43-743F02B04CCC}" type="datetimeFigureOut">
              <a:rPr lang="en-US" smtClean="0"/>
              <a:t>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C9131-1EF6-4C42-BE43-743F02B04CCC}"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EC9131-1EF6-4C42-BE43-743F02B04CCC}" type="datetimeFigureOut">
              <a:rPr lang="en-US" smtClean="0"/>
              <a:t>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EEC9131-1EF6-4C42-BE43-743F02B04CCC}" type="datetimeFigureOut">
              <a:rPr lang="en-US" smtClean="0"/>
              <a:t>7/20/18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F5CE407-6216-4202-80E4-A30DC2F709B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ctp.olemiss.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ctp.olemiss.edu"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ctp.olemiss.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ctp.olemiss.edu/password-hel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ctp.olemiss.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ctp.olemiss.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ctp.olemiss.edu/pay-as-you-go-2/" TargetMode="External"/><Relationship Id="rId3" Type="http://schemas.openxmlformats.org/officeDocument/2006/relationships/hyperlink" Target="http://wctp.olemiss.edu/pay-as-you-go-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9214"/>
            <a:ext cx="7772400" cy="2664213"/>
          </a:xfrm>
        </p:spPr>
        <p:txBody>
          <a:bodyPr>
            <a:normAutofit/>
          </a:bodyPr>
          <a:lstStyle/>
          <a:p>
            <a:r>
              <a:rPr lang="en-US" dirty="0" smtClean="0"/>
              <a:t>Mentor Training 2018</a:t>
            </a:r>
            <a:endParaRPr lang="en-US" dirty="0"/>
          </a:p>
        </p:txBody>
      </p:sp>
      <p:sp>
        <p:nvSpPr>
          <p:cNvPr id="3" name="Subtitle 2"/>
          <p:cNvSpPr>
            <a:spLocks noGrp="1"/>
          </p:cNvSpPr>
          <p:nvPr>
            <p:ph type="subTitle" idx="1"/>
          </p:nvPr>
        </p:nvSpPr>
        <p:spPr/>
        <p:txBody>
          <a:bodyPr/>
          <a:lstStyle/>
          <a:p>
            <a:r>
              <a:rPr lang="en-US" dirty="0" smtClean="0"/>
              <a:t>By: Tammy Kirkland, NBCT</a:t>
            </a:r>
            <a:endParaRPr lang="en-US" dirty="0"/>
          </a:p>
        </p:txBody>
      </p:sp>
    </p:spTree>
    <p:extLst>
      <p:ext uri="{BB962C8B-B14F-4D97-AF65-F5344CB8AC3E}">
        <p14:creationId xmlns:p14="http://schemas.microsoft.com/office/powerpoint/2010/main" val="117330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1600200"/>
          </a:xfrm>
        </p:spPr>
        <p:txBody>
          <a:bodyPr/>
          <a:lstStyle/>
          <a:p>
            <a:r>
              <a:rPr lang="en-US" dirty="0" err="1" smtClean="0"/>
              <a:t>wctp.olemiss.edu</a:t>
            </a:r>
            <a:r>
              <a:rPr lang="en-US" dirty="0" smtClean="0"/>
              <a:t/>
            </a:r>
            <a:br>
              <a:rPr lang="en-US" dirty="0" smtClean="0"/>
            </a:br>
            <a:endParaRPr lang="en-US" dirty="0"/>
          </a:p>
        </p:txBody>
      </p:sp>
      <p:sp>
        <p:nvSpPr>
          <p:cNvPr id="3" name="Content Placeholder 2"/>
          <p:cNvSpPr>
            <a:spLocks noGrp="1"/>
          </p:cNvSpPr>
          <p:nvPr>
            <p:ph idx="1"/>
          </p:nvPr>
        </p:nvSpPr>
        <p:spPr>
          <a:xfrm>
            <a:off x="457200" y="2398079"/>
            <a:ext cx="8229600" cy="3973355"/>
          </a:xfrm>
        </p:spPr>
        <p:txBody>
          <a:bodyPr>
            <a:normAutofit/>
          </a:bodyPr>
          <a:lstStyle/>
          <a:p>
            <a:pPr marL="0" indent="0">
              <a:buNone/>
            </a:pPr>
            <a:r>
              <a:rPr lang="en-US" dirty="0" smtClean="0"/>
              <a:t>New pages added to help with:</a:t>
            </a:r>
          </a:p>
          <a:p>
            <a:r>
              <a:rPr lang="en-US" dirty="0" smtClean="0"/>
              <a:t>WCTP application process</a:t>
            </a:r>
          </a:p>
          <a:p>
            <a:r>
              <a:rPr lang="en-US" dirty="0" smtClean="0"/>
              <a:t>WCTP 601</a:t>
            </a:r>
          </a:p>
          <a:p>
            <a:r>
              <a:rPr lang="en-US" dirty="0">
                <a:hlinkClick r:id="rId2"/>
              </a:rPr>
              <a:t>http://</a:t>
            </a:r>
            <a:r>
              <a:rPr lang="en-US" dirty="0" smtClean="0">
                <a:hlinkClick r:id="rId2"/>
              </a:rPr>
              <a:t>wctp.olemiss.edu</a:t>
            </a:r>
            <a:endParaRPr lang="en-US" dirty="0" smtClean="0"/>
          </a:p>
          <a:p>
            <a:endParaRPr lang="en-US" dirty="0"/>
          </a:p>
          <a:p>
            <a:endParaRPr lang="en-US" dirty="0"/>
          </a:p>
        </p:txBody>
      </p:sp>
    </p:spTree>
    <p:extLst>
      <p:ext uri="{BB962C8B-B14F-4D97-AF65-F5344CB8AC3E}">
        <p14:creationId xmlns:p14="http://schemas.microsoft.com/office/powerpoint/2010/main" val="425889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rd-Party-Release-1.png"/>
          <p:cNvPicPr>
            <a:picLocks noGrp="1" noChangeAspect="1"/>
          </p:cNvPicPr>
          <p:nvPr>
            <p:ph idx="1"/>
          </p:nvPr>
        </p:nvPicPr>
        <p:blipFill>
          <a:blip r:embed="rId2">
            <a:extLst>
              <a:ext uri="{28A0092B-C50C-407E-A947-70E740481C1C}">
                <a14:useLocalDpi xmlns:a14="http://schemas.microsoft.com/office/drawing/2010/main" val="0"/>
              </a:ext>
            </a:extLst>
          </a:blip>
          <a:srcRect t="-2207" b="-2207"/>
          <a:stretch>
            <a:fillRect/>
          </a:stretch>
        </p:blipFill>
        <p:spPr>
          <a:xfrm>
            <a:off x="0" y="0"/>
            <a:ext cx="9144000" cy="6535738"/>
          </a:xfrm>
        </p:spPr>
      </p:pic>
    </p:spTree>
    <p:extLst>
      <p:ext uri="{BB962C8B-B14F-4D97-AF65-F5344CB8AC3E}">
        <p14:creationId xmlns:p14="http://schemas.microsoft.com/office/powerpoint/2010/main" val="219402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5-18 at 2.58.06 PM.png"/>
          <p:cNvPicPr>
            <a:picLocks noGrp="1" noChangeAspect="1"/>
          </p:cNvPicPr>
          <p:nvPr>
            <p:ph idx="1"/>
          </p:nvPr>
        </p:nvPicPr>
        <p:blipFill>
          <a:blip r:embed="rId2">
            <a:extLst>
              <a:ext uri="{28A0092B-C50C-407E-A947-70E740481C1C}">
                <a14:useLocalDpi xmlns:a14="http://schemas.microsoft.com/office/drawing/2010/main" val="0"/>
              </a:ext>
            </a:extLst>
          </a:blip>
          <a:srcRect l="-8648" r="-8648"/>
          <a:stretch>
            <a:fillRect/>
          </a:stretch>
        </p:blipFill>
        <p:spPr>
          <a:xfrm>
            <a:off x="0" y="327025"/>
            <a:ext cx="9791700" cy="6167438"/>
          </a:xfrm>
        </p:spPr>
      </p:pic>
    </p:spTree>
    <p:extLst>
      <p:ext uri="{BB962C8B-B14F-4D97-AF65-F5344CB8AC3E}">
        <p14:creationId xmlns:p14="http://schemas.microsoft.com/office/powerpoint/2010/main" val="79256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5-18 at 2.58.17 PM.png"/>
          <p:cNvPicPr>
            <a:picLocks noGrp="1" noChangeAspect="1"/>
          </p:cNvPicPr>
          <p:nvPr>
            <p:ph idx="1"/>
          </p:nvPr>
        </p:nvPicPr>
        <p:blipFill>
          <a:blip r:embed="rId2">
            <a:extLst>
              <a:ext uri="{28A0092B-C50C-407E-A947-70E740481C1C}">
                <a14:useLocalDpi xmlns:a14="http://schemas.microsoft.com/office/drawing/2010/main" val="0"/>
              </a:ext>
            </a:extLst>
          </a:blip>
          <a:srcRect l="-9" r="-9"/>
          <a:stretch>
            <a:fillRect/>
          </a:stretch>
        </p:blipFill>
        <p:spPr>
          <a:xfrm>
            <a:off x="0" y="450850"/>
            <a:ext cx="8229600" cy="5675313"/>
          </a:xfrm>
        </p:spPr>
      </p:pic>
    </p:spTree>
    <p:extLst>
      <p:ext uri="{BB962C8B-B14F-4D97-AF65-F5344CB8AC3E}">
        <p14:creationId xmlns:p14="http://schemas.microsoft.com/office/powerpoint/2010/main" val="64266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965" y="1113454"/>
            <a:ext cx="2830513" cy="1371600"/>
          </a:xfrm>
        </p:spPr>
        <p:txBody>
          <a:bodyPr>
            <a:normAutofit fontScale="90000"/>
          </a:bodyPr>
          <a:lstStyle/>
          <a:p>
            <a:r>
              <a:rPr lang="en-US" sz="3600" dirty="0" smtClean="0"/>
              <a:t>Online Application Only</a:t>
            </a:r>
            <a:br>
              <a:rPr lang="en-US" sz="3600" dirty="0" smtClean="0"/>
            </a:br>
            <a:r>
              <a:rPr lang="en-US" sz="3600" dirty="0" smtClean="0"/>
              <a:t/>
            </a:r>
            <a:br>
              <a:rPr lang="en-US" sz="3600" dirty="0" smtClean="0"/>
            </a:br>
            <a:r>
              <a:rPr lang="en-US" sz="2000" dirty="0" smtClean="0"/>
              <a:t>with Electronic Signature</a:t>
            </a:r>
            <a:r>
              <a:rPr lang="en-US" sz="3600" dirty="0"/>
              <a:t/>
            </a:r>
            <a:br>
              <a:rPr lang="en-US" sz="3600" dirty="0"/>
            </a:br>
            <a:r>
              <a:rPr lang="en-US" sz="3600" dirty="0"/>
              <a:t/>
            </a:r>
            <a:br>
              <a:rPr lang="en-US" sz="3600" dirty="0"/>
            </a:br>
            <a:r>
              <a:rPr lang="en-US" sz="2000" dirty="0">
                <a:hlinkClick r:id="rId3"/>
              </a:rPr>
              <a:t>http://</a:t>
            </a:r>
            <a:r>
              <a:rPr lang="en-US" sz="2000" dirty="0" smtClean="0">
                <a:hlinkClick r:id="rId3"/>
              </a:rPr>
              <a:t>wctp.olemiss.edu</a:t>
            </a:r>
            <a:r>
              <a:rPr lang="en-US" sz="2000" dirty="0" smtClean="0"/>
              <a:t> </a:t>
            </a:r>
            <a:endParaRPr lang="en-US" sz="2000" dirty="0"/>
          </a:p>
        </p:txBody>
      </p:sp>
      <p:sp>
        <p:nvSpPr>
          <p:cNvPr id="5" name="TextBox 4"/>
          <p:cNvSpPr txBox="1"/>
          <p:nvPr/>
        </p:nvSpPr>
        <p:spPr>
          <a:xfrm>
            <a:off x="6157913" y="4334934"/>
            <a:ext cx="2489200" cy="2031325"/>
          </a:xfrm>
          <a:prstGeom prst="rect">
            <a:avLst/>
          </a:prstGeom>
          <a:noFill/>
        </p:spPr>
        <p:txBody>
          <a:bodyPr wrap="square" rtlCol="0">
            <a:spAutoFit/>
          </a:bodyPr>
          <a:lstStyle/>
          <a:p>
            <a:r>
              <a:rPr lang="en-US" dirty="0" smtClean="0"/>
              <a:t>WCTP will still provide FREE candidate support, but all WCTP Participation Terms must be agreed to prior to receiving candidate support.</a:t>
            </a:r>
            <a:endParaRPr lang="en-US" dirty="0"/>
          </a:p>
        </p:txBody>
      </p:sp>
      <p:pic>
        <p:nvPicPr>
          <p:cNvPr id="8" name="Picture 7" descr="screencapture-wctp-olemiss-edu-application-2018-04-04-09_30_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816600" cy="6858000"/>
          </a:xfrm>
          <a:prstGeom prst="rect">
            <a:avLst/>
          </a:prstGeom>
        </p:spPr>
      </p:pic>
    </p:spTree>
    <p:extLst>
      <p:ext uri="{BB962C8B-B14F-4D97-AF65-F5344CB8AC3E}">
        <p14:creationId xmlns:p14="http://schemas.microsoft.com/office/powerpoint/2010/main" val="269694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8992"/>
            <a:ext cx="8229600" cy="1143000"/>
          </a:xfrm>
        </p:spPr>
        <p:txBody>
          <a:bodyPr>
            <a:noAutofit/>
          </a:bodyPr>
          <a:lstStyle/>
          <a:p>
            <a:r>
              <a:rPr lang="en-US" sz="4000" b="1" u="sng" dirty="0" smtClean="0"/>
              <a:t>NO</a:t>
            </a:r>
            <a:r>
              <a:rPr lang="en-US" sz="4000" dirty="0" smtClean="0"/>
              <a:t> candidate can attend a mentoring session without completing this application. </a:t>
            </a:r>
            <a:br>
              <a:rPr lang="en-US" sz="4000" dirty="0" smtClean="0"/>
            </a:br>
            <a:r>
              <a:rPr lang="en-US" sz="4000" dirty="0" smtClean="0"/>
              <a:t>If they do, they will be considered </a:t>
            </a:r>
            <a:br>
              <a:rPr lang="en-US" sz="4000" dirty="0" smtClean="0"/>
            </a:br>
            <a:r>
              <a:rPr lang="en-US" sz="4000" dirty="0" smtClean="0"/>
              <a:t>a “pro-bono” candidate.</a:t>
            </a:r>
            <a:endParaRPr lang="en-US" sz="4000" dirty="0"/>
          </a:p>
        </p:txBody>
      </p:sp>
    </p:spTree>
    <p:extLst>
      <p:ext uri="{BB962C8B-B14F-4D97-AF65-F5344CB8AC3E}">
        <p14:creationId xmlns:p14="http://schemas.microsoft.com/office/powerpoint/2010/main" val="212261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457200" y="1927991"/>
            <a:ext cx="8229600" cy="4525963"/>
          </a:xfrm>
        </p:spPr>
        <p:txBody>
          <a:bodyPr>
            <a:normAutofit/>
          </a:bodyPr>
          <a:lstStyle/>
          <a:p>
            <a:r>
              <a:rPr lang="en-US" dirty="0" smtClean="0"/>
              <a:t>Remind worked well</a:t>
            </a:r>
          </a:p>
          <a:p>
            <a:r>
              <a:rPr lang="en-US" dirty="0" smtClean="0"/>
              <a:t>Remind will continue to be used with mentors. Candidates will be enrolled next year.</a:t>
            </a:r>
          </a:p>
          <a:p>
            <a:r>
              <a:rPr lang="en-US" dirty="0" smtClean="0"/>
              <a:t>Facebook, Ole Miss – World Class Teaching Program</a:t>
            </a:r>
          </a:p>
          <a:p>
            <a:r>
              <a:rPr lang="en-US" dirty="0" smtClean="0"/>
              <a:t>New NB Survival Guide is being passed out to all candidates this summer. </a:t>
            </a:r>
          </a:p>
          <a:p>
            <a:r>
              <a:rPr lang="en-US" dirty="0" smtClean="0"/>
              <a:t>We will email you your contracts and new W9s (if you need one) in the fall</a:t>
            </a:r>
          </a:p>
          <a:p>
            <a:r>
              <a:rPr lang="en-US" dirty="0" smtClean="0"/>
              <a:t>I am ALWAYS available to you!!!</a:t>
            </a:r>
            <a:endParaRPr lang="en-US" dirty="0"/>
          </a:p>
        </p:txBody>
      </p:sp>
    </p:spTree>
    <p:extLst>
      <p:ext uri="{BB962C8B-B14F-4D97-AF65-F5344CB8AC3E}">
        <p14:creationId xmlns:p14="http://schemas.microsoft.com/office/powerpoint/2010/main" val="352278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CEU’s</a:t>
            </a:r>
            <a:endParaRPr lang="en-US" dirty="0"/>
          </a:p>
        </p:txBody>
      </p:sp>
      <p:sp>
        <p:nvSpPr>
          <p:cNvPr id="3" name="Content Placeholder 2"/>
          <p:cNvSpPr>
            <a:spLocks noGrp="1"/>
          </p:cNvSpPr>
          <p:nvPr>
            <p:ph idx="1"/>
          </p:nvPr>
        </p:nvSpPr>
        <p:spPr>
          <a:xfrm>
            <a:off x="457200" y="2354744"/>
            <a:ext cx="8229600" cy="3381598"/>
          </a:xfrm>
        </p:spPr>
        <p:txBody>
          <a:bodyPr>
            <a:normAutofit/>
          </a:bodyPr>
          <a:lstStyle/>
          <a:p>
            <a:r>
              <a:rPr lang="en-US" dirty="0"/>
              <a:t>Website Link </a:t>
            </a:r>
            <a:r>
              <a:rPr lang="en-US" dirty="0">
                <a:hlinkClick r:id="rId2"/>
              </a:rPr>
              <a:t>http://</a:t>
            </a:r>
            <a:r>
              <a:rPr lang="en-US" dirty="0" smtClean="0">
                <a:hlinkClick r:id="rId2"/>
              </a:rPr>
              <a:t>wctp.olemiss.edu</a:t>
            </a:r>
            <a:r>
              <a:rPr lang="en-US" dirty="0" smtClean="0"/>
              <a:t> </a:t>
            </a:r>
          </a:p>
          <a:p>
            <a:r>
              <a:rPr lang="en-US" dirty="0" smtClean="0"/>
              <a:t>North Mississippi Consortium Change of Policy: </a:t>
            </a:r>
            <a:br>
              <a:rPr lang="en-US" dirty="0" smtClean="0"/>
            </a:br>
            <a:r>
              <a:rPr lang="en-US" dirty="0" smtClean="0"/>
              <a:t>CEUs must be purchased within </a:t>
            </a:r>
            <a:r>
              <a:rPr lang="en-US" b="1" u="sng" dirty="0" smtClean="0"/>
              <a:t>6 months </a:t>
            </a:r>
            <a:r>
              <a:rPr lang="en-US" dirty="0" smtClean="0"/>
              <a:t>of the training. </a:t>
            </a:r>
          </a:p>
          <a:p>
            <a:r>
              <a:rPr lang="en-US" dirty="0" smtClean="0"/>
              <a:t>CEUs will be offered after each semester (fall and spring) rather than the end of the year</a:t>
            </a:r>
          </a:p>
          <a:p>
            <a:r>
              <a:rPr lang="en-US" dirty="0" smtClean="0"/>
              <a:t>CEUs can be earned by using WCTP 601</a:t>
            </a:r>
          </a:p>
          <a:p>
            <a:endParaRPr lang="en-US" dirty="0"/>
          </a:p>
        </p:txBody>
      </p:sp>
    </p:spTree>
    <p:extLst>
      <p:ext uri="{BB962C8B-B14F-4D97-AF65-F5344CB8AC3E}">
        <p14:creationId xmlns:p14="http://schemas.microsoft.com/office/powerpoint/2010/main" val="126228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Campaign</a:t>
            </a:r>
            <a:endParaRPr lang="en-US" dirty="0"/>
          </a:p>
        </p:txBody>
      </p:sp>
      <p:pic>
        <p:nvPicPr>
          <p:cNvPr id="4" name="Content Placeholder 3" descr="Education-FacebookAd1-WCTP-PowderBlue.jpg"/>
          <p:cNvPicPr>
            <a:picLocks noGrp="1" noChangeAspect="1"/>
          </p:cNvPicPr>
          <p:nvPr>
            <p:ph idx="1"/>
          </p:nvPr>
        </p:nvPicPr>
        <p:blipFill>
          <a:blip r:embed="rId2">
            <a:extLst>
              <a:ext uri="{28A0092B-C50C-407E-A947-70E740481C1C}">
                <a14:useLocalDpi xmlns:a14="http://schemas.microsoft.com/office/drawing/2010/main" val="0"/>
              </a:ext>
            </a:extLst>
          </a:blip>
          <a:srcRect l="462" r="462"/>
          <a:stretch>
            <a:fillRect/>
          </a:stretch>
        </p:blipFill>
        <p:spPr>
          <a:xfrm>
            <a:off x="737460" y="1981200"/>
            <a:ext cx="7772400" cy="4114800"/>
          </a:xfrm>
        </p:spPr>
      </p:pic>
    </p:spTree>
    <p:extLst>
      <p:ext uri="{BB962C8B-B14F-4D97-AF65-F5344CB8AC3E}">
        <p14:creationId xmlns:p14="http://schemas.microsoft.com/office/powerpoint/2010/main" val="46932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Feedback</a:t>
            </a:r>
            <a:endParaRPr lang="en-US" dirty="0"/>
          </a:p>
        </p:txBody>
      </p:sp>
      <p:sp>
        <p:nvSpPr>
          <p:cNvPr id="3" name="Content Placeholder 2"/>
          <p:cNvSpPr>
            <a:spLocks noGrp="1"/>
          </p:cNvSpPr>
          <p:nvPr>
            <p:ph idx="1"/>
          </p:nvPr>
        </p:nvSpPr>
        <p:spPr>
          <a:xfrm>
            <a:off x="1097280" y="1655548"/>
            <a:ext cx="6949440" cy="4546893"/>
          </a:xfrm>
        </p:spPr>
        <p:txBody>
          <a:bodyPr>
            <a:normAutofit lnSpcReduction="10000"/>
          </a:bodyPr>
          <a:lstStyle/>
          <a:p>
            <a:r>
              <a:rPr lang="en-US" dirty="0" smtClean="0"/>
              <a:t>5 to 15 times is the average number a mentor reads for a candidate</a:t>
            </a:r>
          </a:p>
          <a:p>
            <a:r>
              <a:rPr lang="en-US" dirty="0" smtClean="0"/>
              <a:t>MOST (not all) ask the mentor to read for them</a:t>
            </a:r>
          </a:p>
          <a:p>
            <a:r>
              <a:rPr lang="en-US" dirty="0" smtClean="0"/>
              <a:t>Attendance is pretty good </a:t>
            </a:r>
          </a:p>
          <a:p>
            <a:r>
              <a:rPr lang="en-US" dirty="0" smtClean="0"/>
              <a:t>1</a:t>
            </a:r>
            <a:r>
              <a:rPr lang="en-US" b="1" dirty="0" smtClean="0"/>
              <a:t>00% of the mentors had excellent communication.</a:t>
            </a:r>
          </a:p>
          <a:p>
            <a:r>
              <a:rPr lang="en-US" dirty="0" smtClean="0"/>
              <a:t>93% of mentors provided feedback within a week. Candidates are begging for help with the Assessment Center (1/3)</a:t>
            </a:r>
          </a:p>
          <a:p>
            <a:r>
              <a:rPr lang="en-US" dirty="0" smtClean="0"/>
              <a:t>57% did NOT attended a Summer Standard Workshop</a:t>
            </a:r>
          </a:p>
          <a:p>
            <a:endParaRPr lang="en-US" dirty="0"/>
          </a:p>
          <a:p>
            <a:pPr marL="0" indent="0">
              <a:buNone/>
            </a:pPr>
            <a:endParaRPr lang="en-US" dirty="0" smtClean="0"/>
          </a:p>
        </p:txBody>
      </p:sp>
    </p:spTree>
    <p:extLst>
      <p:ext uri="{BB962C8B-B14F-4D97-AF65-F5344CB8AC3E}">
        <p14:creationId xmlns:p14="http://schemas.microsoft.com/office/powerpoint/2010/main" val="213807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942311" y="1600200"/>
            <a:ext cx="7104409" cy="4477767"/>
          </a:xfrm>
        </p:spPr>
        <p:txBody>
          <a:bodyPr>
            <a:normAutofit/>
          </a:bodyPr>
          <a:lstStyle/>
          <a:p>
            <a:pPr marL="0" indent="0">
              <a:buNone/>
            </a:pPr>
            <a:r>
              <a:rPr lang="en-US" dirty="0" smtClean="0"/>
              <a:t>Welcome</a:t>
            </a:r>
          </a:p>
          <a:p>
            <a:r>
              <a:rPr lang="en-US" dirty="0" smtClean="0"/>
              <a:t>Mentoring Handbook/WCTP National Board Survival Guide/WCTP 601 At a Glance</a:t>
            </a:r>
          </a:p>
          <a:p>
            <a:r>
              <a:rPr lang="en-US" dirty="0" smtClean="0"/>
              <a:t>Changes (WCTP application/MDE Funding/WCTP Participation Terms)</a:t>
            </a:r>
          </a:p>
          <a:p>
            <a:r>
              <a:rPr lang="en-US" dirty="0" smtClean="0"/>
              <a:t>Feedback</a:t>
            </a:r>
          </a:p>
          <a:p>
            <a:r>
              <a:rPr lang="en-US" dirty="0" smtClean="0"/>
              <a:t>WCTP 601 Mentoring  	</a:t>
            </a:r>
          </a:p>
          <a:p>
            <a:r>
              <a:rPr lang="en-US" dirty="0" smtClean="0"/>
              <a:t>Grand Discussion</a:t>
            </a:r>
          </a:p>
          <a:p>
            <a:pPr marL="0" indent="0">
              <a:buNone/>
            </a:pPr>
            <a:r>
              <a:rPr lang="en-US" dirty="0" smtClean="0"/>
              <a:t> </a:t>
            </a:r>
          </a:p>
          <a:p>
            <a:pPr marL="0" indent="0">
              <a:buNone/>
            </a:pPr>
            <a:r>
              <a:rPr lang="en-US" dirty="0" smtClean="0"/>
              <a:t>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06797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Candidate Request</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Can the login process to WCTP 601 be made easier?</a:t>
            </a:r>
          </a:p>
          <a:p>
            <a:pPr marL="0" indent="0">
              <a:buNone/>
            </a:pPr>
            <a:endParaRPr lang="en-US" dirty="0" smtClean="0"/>
          </a:p>
          <a:p>
            <a:pPr marL="0" indent="0">
              <a:buNone/>
            </a:pPr>
            <a:r>
              <a:rPr lang="en-US" dirty="0" smtClean="0"/>
              <a:t>No</a:t>
            </a:r>
            <a:r>
              <a:rPr lang="en-US" dirty="0"/>
              <a:t>, the login process cannot be changed or simplified. The entire University of Mississippi’s faculty, staff, and students follow the same protocol of updating their password every 90 days.</a:t>
            </a:r>
            <a:r>
              <a:rPr lang="en-US" b="1" dirty="0"/>
              <a:t> It is simple and takes less than a minute.</a:t>
            </a:r>
            <a:r>
              <a:rPr lang="en-US" dirty="0"/>
              <a:t> The WCTP cannot update passwords. Each individual associated with the university is responsible for keeping their own password updated. Here are the instructions: </a:t>
            </a:r>
            <a:r>
              <a:rPr lang="en-US" b="1" dirty="0">
                <a:hlinkClick r:id="rId2"/>
              </a:rPr>
              <a:t>http://wctp.olemiss.edu/password-help/</a:t>
            </a:r>
            <a:endParaRPr lang="en-US" dirty="0"/>
          </a:p>
          <a:p>
            <a:pPr marL="0" indent="0">
              <a:buNone/>
            </a:pPr>
            <a:endParaRPr lang="en-US" dirty="0"/>
          </a:p>
        </p:txBody>
      </p:sp>
    </p:spTree>
    <p:extLst>
      <p:ext uri="{BB962C8B-B14F-4D97-AF65-F5344CB8AC3E}">
        <p14:creationId xmlns:p14="http://schemas.microsoft.com/office/powerpoint/2010/main" val="2295575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WCTP 601 Changes</a:t>
            </a:r>
            <a:endParaRPr lang="en-US" dirty="0"/>
          </a:p>
        </p:txBody>
      </p:sp>
      <p:sp>
        <p:nvSpPr>
          <p:cNvPr id="3" name="Content Placeholder 2"/>
          <p:cNvSpPr>
            <a:spLocks noGrp="1"/>
          </p:cNvSpPr>
          <p:nvPr>
            <p:ph idx="1"/>
          </p:nvPr>
        </p:nvSpPr>
        <p:spPr>
          <a:xfrm>
            <a:off x="457200" y="2091886"/>
            <a:ext cx="8229600" cy="3664941"/>
          </a:xfrm>
        </p:spPr>
        <p:txBody>
          <a:bodyPr>
            <a:normAutofit/>
          </a:bodyPr>
          <a:lstStyle/>
          <a:p>
            <a:r>
              <a:rPr lang="en-US" dirty="0" smtClean="0"/>
              <a:t>Components 2, 3, &amp; 4 will be reorganized so that Forms, How To Instructions, and Assignments will be in the front of the module. Support material will follow.</a:t>
            </a:r>
          </a:p>
          <a:p>
            <a:r>
              <a:rPr lang="en-US" dirty="0" smtClean="0"/>
              <a:t>A separate 10 minute video for Online and            Face-to-Face Candidates on how to use the course</a:t>
            </a:r>
          </a:p>
          <a:p>
            <a:r>
              <a:rPr lang="en-US" i="1" dirty="0" smtClean="0"/>
              <a:t>WCTP 601 at a Glance </a:t>
            </a:r>
            <a:r>
              <a:rPr lang="en-US" dirty="0" smtClean="0"/>
              <a:t>Document</a:t>
            </a:r>
          </a:p>
          <a:p>
            <a:pPr marL="0" indent="0">
              <a:buNone/>
            </a:pPr>
            <a:endParaRPr lang="en-US" dirty="0"/>
          </a:p>
        </p:txBody>
      </p:sp>
    </p:spTree>
    <p:extLst>
      <p:ext uri="{BB962C8B-B14F-4D97-AF65-F5344CB8AC3E}">
        <p14:creationId xmlns:p14="http://schemas.microsoft.com/office/powerpoint/2010/main" val="101336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50" y="297060"/>
            <a:ext cx="8229600" cy="1044833"/>
          </a:xfrm>
        </p:spPr>
        <p:txBody>
          <a:bodyPr>
            <a:normAutofit/>
          </a:bodyPr>
          <a:lstStyle/>
          <a:p>
            <a:r>
              <a:rPr lang="en-US" sz="6000" dirty="0" smtClean="0">
                <a:solidFill>
                  <a:srgbClr val="008000"/>
                </a:solidFill>
                <a:latin typeface="Chalkduster"/>
                <a:cs typeface="Chalkduster"/>
              </a:rPr>
              <a:t>Meet Cade</a:t>
            </a:r>
            <a:endParaRPr lang="en-US" sz="6000" dirty="0">
              <a:solidFill>
                <a:srgbClr val="008000"/>
              </a:solidFill>
              <a:latin typeface="Chalkduster"/>
              <a:cs typeface="Chalkduster"/>
            </a:endParaRPr>
          </a:p>
        </p:txBody>
      </p:sp>
      <p:pic>
        <p:nvPicPr>
          <p:cNvPr id="4" name="Content Placeholder 3" descr="IMG_8926.JPG"/>
          <p:cNvPicPr>
            <a:picLocks noGrp="1" noChangeAspect="1"/>
          </p:cNvPicPr>
          <p:nvPr>
            <p:ph idx="1"/>
          </p:nvPr>
        </p:nvPicPr>
        <p:blipFill>
          <a:blip r:embed="rId2">
            <a:extLst>
              <a:ext uri="{28A0092B-C50C-407E-A947-70E740481C1C}">
                <a14:useLocalDpi xmlns:a14="http://schemas.microsoft.com/office/drawing/2010/main" val="0"/>
              </a:ext>
            </a:extLst>
          </a:blip>
          <a:srcRect l="-75926" r="-75926"/>
          <a:stretch>
            <a:fillRect/>
          </a:stretch>
        </p:blipFill>
        <p:spPr>
          <a:xfrm>
            <a:off x="252350" y="1501173"/>
            <a:ext cx="8679118" cy="4594827"/>
          </a:xfrm>
        </p:spPr>
      </p:pic>
    </p:spTree>
    <p:extLst>
      <p:ext uri="{BB962C8B-B14F-4D97-AF65-F5344CB8AC3E}">
        <p14:creationId xmlns:p14="http://schemas.microsoft.com/office/powerpoint/2010/main" val="128465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4510"/>
            <a:ext cx="8229600" cy="1411379"/>
          </a:xfrm>
        </p:spPr>
        <p:txBody>
          <a:bodyPr>
            <a:noAutofit/>
          </a:bodyPr>
          <a:lstStyle/>
          <a:p>
            <a:pPr marL="0" indent="0" algn="ctr">
              <a:buNone/>
            </a:pPr>
            <a:r>
              <a:rPr lang="en-US" sz="3600" dirty="0" smtClean="0"/>
              <a:t>57% of candidates said their mentors did not prepare them for </a:t>
            </a:r>
          </a:p>
          <a:p>
            <a:pPr marL="0" indent="0" algn="ctr">
              <a:buNone/>
            </a:pPr>
            <a:r>
              <a:rPr lang="en-US" sz="3600" dirty="0" smtClean="0"/>
              <a:t>the assessment center</a:t>
            </a:r>
          </a:p>
          <a:p>
            <a:pPr marL="0" indent="0" algn="ctr">
              <a:buNone/>
            </a:pPr>
            <a:endParaRPr lang="en-US" sz="3600" dirty="0" smtClean="0">
              <a:solidFill>
                <a:srgbClr val="008000"/>
              </a:solidFill>
            </a:endParaRPr>
          </a:p>
          <a:p>
            <a:pPr marL="0" indent="0" algn="ctr">
              <a:buNone/>
            </a:pPr>
            <a:r>
              <a:rPr lang="en-US" sz="3600" dirty="0" smtClean="0">
                <a:solidFill>
                  <a:srgbClr val="008000"/>
                </a:solidFill>
              </a:rPr>
              <a:t>So how should you do this? </a:t>
            </a:r>
          </a:p>
          <a:p>
            <a:pPr marL="0" indent="0" algn="ctr">
              <a:buNone/>
            </a:pPr>
            <a:r>
              <a:rPr lang="en-US" sz="3600" dirty="0" smtClean="0">
                <a:solidFill>
                  <a:srgbClr val="008000"/>
                </a:solidFill>
              </a:rPr>
              <a:t>When should you do this?</a:t>
            </a:r>
            <a:br>
              <a:rPr lang="en-US" sz="3600" dirty="0" smtClean="0">
                <a:solidFill>
                  <a:srgbClr val="008000"/>
                </a:solidFill>
              </a:rPr>
            </a:br>
            <a:endParaRPr lang="en-US" sz="3600" dirty="0" smtClean="0">
              <a:solidFill>
                <a:srgbClr val="008000"/>
              </a:solidFill>
            </a:endParaRPr>
          </a:p>
          <a:p>
            <a:pPr marL="0" indent="0" algn="ctr">
              <a:buNone/>
            </a:pPr>
            <a:r>
              <a:rPr lang="en-US" sz="3600" dirty="0" smtClean="0">
                <a:solidFill>
                  <a:srgbClr val="008000"/>
                </a:solidFill>
              </a:rPr>
              <a:t>(Handout)</a:t>
            </a:r>
            <a:endParaRPr lang="en-US" sz="3600" dirty="0">
              <a:solidFill>
                <a:srgbClr val="008000"/>
              </a:solidFill>
            </a:endParaRPr>
          </a:p>
        </p:txBody>
      </p:sp>
    </p:spTree>
    <p:extLst>
      <p:ext uri="{BB962C8B-B14F-4D97-AF65-F5344CB8AC3E}">
        <p14:creationId xmlns:p14="http://schemas.microsoft.com/office/powerpoint/2010/main" val="2504227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444"/>
            <a:ext cx="8229600" cy="1600200"/>
          </a:xfrm>
        </p:spPr>
        <p:txBody>
          <a:bodyPr>
            <a:normAutofit/>
          </a:bodyPr>
          <a:lstStyle/>
          <a:p>
            <a:r>
              <a:rPr lang="en-US" dirty="0" smtClean="0"/>
              <a:t>How Candidates Should Use WCTP 601</a:t>
            </a:r>
            <a:endParaRPr lang="en-US" dirty="0"/>
          </a:p>
        </p:txBody>
      </p:sp>
      <p:sp>
        <p:nvSpPr>
          <p:cNvPr id="3" name="Content Placeholder 2"/>
          <p:cNvSpPr>
            <a:spLocks noGrp="1"/>
          </p:cNvSpPr>
          <p:nvPr>
            <p:ph idx="1"/>
          </p:nvPr>
        </p:nvSpPr>
        <p:spPr>
          <a:xfrm>
            <a:off x="457200" y="2356963"/>
            <a:ext cx="8229600" cy="2580388"/>
          </a:xfrm>
        </p:spPr>
        <p:txBody>
          <a:bodyPr>
            <a:normAutofit lnSpcReduction="10000"/>
          </a:bodyPr>
          <a:lstStyle/>
          <a:p>
            <a:pPr marL="0" indent="0">
              <a:buNone/>
            </a:pPr>
            <a:r>
              <a:rPr lang="en-US" b="1" dirty="0" smtClean="0"/>
              <a:t>See Survival Guide</a:t>
            </a:r>
          </a:p>
          <a:p>
            <a:pPr marL="0" indent="0">
              <a:buNone/>
            </a:pPr>
            <a:endParaRPr lang="en-US" dirty="0" smtClean="0"/>
          </a:p>
          <a:p>
            <a:r>
              <a:rPr lang="en-US" dirty="0" smtClean="0"/>
              <a:t>Face-to-Face</a:t>
            </a:r>
          </a:p>
          <a:p>
            <a:r>
              <a:rPr lang="en-US" dirty="0" smtClean="0"/>
              <a:t>Online</a:t>
            </a:r>
          </a:p>
          <a:p>
            <a:endParaRPr lang="en-US" dirty="0"/>
          </a:p>
          <a:p>
            <a:pPr marL="0" indent="0">
              <a:buNone/>
            </a:pPr>
            <a:r>
              <a:rPr lang="en-US" dirty="0">
                <a:hlinkClick r:id="rId2"/>
              </a:rPr>
              <a:t>http://</a:t>
            </a:r>
            <a:r>
              <a:rPr lang="en-US" dirty="0" smtClean="0">
                <a:hlinkClick r:id="rId2"/>
              </a:rPr>
              <a:t>wctp.olemiss.edu</a:t>
            </a:r>
            <a:endParaRPr lang="en-US" dirty="0" smtClean="0"/>
          </a:p>
          <a:p>
            <a:pPr marL="0" indent="0">
              <a:buNone/>
            </a:pPr>
            <a:endParaRPr lang="en-US" dirty="0"/>
          </a:p>
        </p:txBody>
      </p:sp>
    </p:spTree>
    <p:extLst>
      <p:ext uri="{BB962C8B-B14F-4D97-AF65-F5344CB8AC3E}">
        <p14:creationId xmlns:p14="http://schemas.microsoft.com/office/powerpoint/2010/main" val="2926277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Time Lines</a:t>
            </a:r>
            <a:endParaRPr lang="en-US" dirty="0"/>
          </a:p>
        </p:txBody>
      </p:sp>
      <p:sp>
        <p:nvSpPr>
          <p:cNvPr id="3" name="Content Placeholder 2"/>
          <p:cNvSpPr>
            <a:spLocks noGrp="1"/>
          </p:cNvSpPr>
          <p:nvPr>
            <p:ph idx="1"/>
          </p:nvPr>
        </p:nvSpPr>
        <p:spPr>
          <a:xfrm>
            <a:off x="457200" y="2173835"/>
            <a:ext cx="8229600" cy="2230856"/>
          </a:xfrm>
        </p:spPr>
        <p:txBody>
          <a:bodyPr/>
          <a:lstStyle/>
          <a:p>
            <a:r>
              <a:rPr lang="en-US" dirty="0" smtClean="0"/>
              <a:t>Use WCTP 601  </a:t>
            </a:r>
          </a:p>
          <a:p>
            <a:r>
              <a:rPr lang="en-US" dirty="0" smtClean="0"/>
              <a:t>Discussion</a:t>
            </a:r>
          </a:p>
          <a:p>
            <a:r>
              <a:rPr lang="en-US" dirty="0" smtClean="0"/>
              <a:t>Contribute items for your certificate page</a:t>
            </a:r>
          </a:p>
          <a:p>
            <a:pPr marL="0" indent="0">
              <a:buNone/>
            </a:pPr>
            <a:endParaRPr lang="en-US" dirty="0"/>
          </a:p>
        </p:txBody>
      </p:sp>
    </p:spTree>
    <p:extLst>
      <p:ext uri="{BB962C8B-B14F-4D97-AF65-F5344CB8AC3E}">
        <p14:creationId xmlns:p14="http://schemas.microsoft.com/office/powerpoint/2010/main" val="87037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onal Board Process Timelines.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4170363" y="0"/>
            <a:ext cx="15478093" cy="6858000"/>
          </a:xfrm>
        </p:spPr>
      </p:pic>
    </p:spTree>
    <p:extLst>
      <p:ext uri="{BB962C8B-B14F-4D97-AF65-F5344CB8AC3E}">
        <p14:creationId xmlns:p14="http://schemas.microsoft.com/office/powerpoint/2010/main" val="4022536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mmer &amp; Fall Timeline.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3678238" y="0"/>
            <a:ext cx="15026938" cy="6858000"/>
          </a:xfrm>
        </p:spPr>
      </p:pic>
    </p:spTree>
    <p:extLst>
      <p:ext uri="{BB962C8B-B14F-4D97-AF65-F5344CB8AC3E}">
        <p14:creationId xmlns:p14="http://schemas.microsoft.com/office/powerpoint/2010/main" val="5794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pring Timeline.jpg"/>
          <p:cNvPicPr>
            <a:picLocks noGrp="1" noChangeAspect="1"/>
          </p:cNvPicPr>
          <p:nvPr>
            <p:ph idx="1"/>
          </p:nvPr>
        </p:nvPicPr>
        <p:blipFill>
          <a:blip r:embed="rId2">
            <a:extLst>
              <a:ext uri="{28A0092B-C50C-407E-A947-70E740481C1C}">
                <a14:useLocalDpi xmlns:a14="http://schemas.microsoft.com/office/drawing/2010/main" val="0"/>
              </a:ext>
            </a:extLst>
          </a:blip>
          <a:srcRect l="-7690" r="-7690"/>
          <a:stretch>
            <a:fillRect/>
          </a:stretch>
        </p:blipFill>
        <p:spPr>
          <a:xfrm>
            <a:off x="-1489075" y="0"/>
            <a:ext cx="11403824" cy="6858000"/>
          </a:xfrm>
        </p:spPr>
      </p:pic>
    </p:spTree>
    <p:extLst>
      <p:ext uri="{BB962C8B-B14F-4D97-AF65-F5344CB8AC3E}">
        <p14:creationId xmlns:p14="http://schemas.microsoft.com/office/powerpoint/2010/main" val="215916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7-20 at 9.09.48 AM.png"/>
          <p:cNvPicPr>
            <a:picLocks noGrp="1" noChangeAspect="1"/>
          </p:cNvPicPr>
          <p:nvPr>
            <p:ph idx="1"/>
          </p:nvPr>
        </p:nvPicPr>
        <p:blipFill>
          <a:blip r:embed="rId2">
            <a:extLst>
              <a:ext uri="{28A0092B-C50C-407E-A947-70E740481C1C}">
                <a14:useLocalDpi xmlns:a14="http://schemas.microsoft.com/office/drawing/2010/main" val="0"/>
              </a:ext>
            </a:extLst>
          </a:blip>
          <a:srcRect l="83" r="83"/>
          <a:stretch>
            <a:fillRect/>
          </a:stretch>
        </p:blipFill>
        <p:spPr>
          <a:xfrm>
            <a:off x="457200" y="327792"/>
            <a:ext cx="8229600" cy="6187052"/>
          </a:xfrm>
        </p:spPr>
      </p:pic>
    </p:spTree>
    <p:extLst>
      <p:ext uri="{BB962C8B-B14F-4D97-AF65-F5344CB8AC3E}">
        <p14:creationId xmlns:p14="http://schemas.microsoft.com/office/powerpoint/2010/main" val="177908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966"/>
            <a:ext cx="8077200" cy="1143000"/>
          </a:xfrm>
        </p:spPr>
        <p:txBody>
          <a:bodyPr/>
          <a:lstStyle/>
          <a:p>
            <a:r>
              <a:rPr lang="en-US" dirty="0" smtClean="0"/>
              <a:t>Mentor Handbook</a:t>
            </a:r>
            <a:endParaRPr lang="en-US" dirty="0"/>
          </a:p>
        </p:txBody>
      </p:sp>
      <p:sp>
        <p:nvSpPr>
          <p:cNvPr id="3" name="Content Placeholder 2"/>
          <p:cNvSpPr>
            <a:spLocks noGrp="1"/>
          </p:cNvSpPr>
          <p:nvPr>
            <p:ph idx="1"/>
          </p:nvPr>
        </p:nvSpPr>
        <p:spPr>
          <a:xfrm>
            <a:off x="838200" y="1623646"/>
            <a:ext cx="7772400" cy="4114800"/>
          </a:xfrm>
        </p:spPr>
        <p:txBody>
          <a:bodyPr>
            <a:normAutofit/>
          </a:bodyPr>
          <a:lstStyle/>
          <a:p>
            <a:r>
              <a:rPr lang="en-US" b="1" dirty="0" smtClean="0"/>
              <a:t>Checklist/Password</a:t>
            </a:r>
          </a:p>
          <a:p>
            <a:r>
              <a:rPr lang="en-US" b="1" dirty="0" smtClean="0"/>
              <a:t>Required Meetings</a:t>
            </a:r>
          </a:p>
          <a:p>
            <a:r>
              <a:rPr lang="en-US" b="1" dirty="0" smtClean="0"/>
              <a:t>Documenting Attendance</a:t>
            </a:r>
          </a:p>
          <a:p>
            <a:r>
              <a:rPr lang="en-US" b="1" dirty="0" smtClean="0"/>
              <a:t>Scope of Work</a:t>
            </a:r>
          </a:p>
          <a:p>
            <a:r>
              <a:rPr lang="en-US" b="1" dirty="0" smtClean="0"/>
              <a:t>Providing Feedback to Candidates</a:t>
            </a:r>
          </a:p>
          <a:p>
            <a:r>
              <a:rPr lang="en-US" b="1" dirty="0" smtClean="0"/>
              <a:t>Mentoring Online and Face-to-Face Candidates</a:t>
            </a:r>
          </a:p>
          <a:p>
            <a:r>
              <a:rPr lang="en-US" b="1" dirty="0" smtClean="0"/>
              <a:t>WCTP Participation Terms</a:t>
            </a:r>
          </a:p>
          <a:p>
            <a:r>
              <a:rPr lang="en-US" b="1" dirty="0" smtClean="0"/>
              <a:t>Application/Miscellaneous</a:t>
            </a:r>
            <a:endParaRPr lang="en-US" b="1" dirty="0"/>
          </a:p>
        </p:txBody>
      </p:sp>
    </p:spTree>
    <p:extLst>
      <p:ext uri="{BB962C8B-B14F-4D97-AF65-F5344CB8AC3E}">
        <p14:creationId xmlns:p14="http://schemas.microsoft.com/office/powerpoint/2010/main" val="282428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Candidates</a:t>
            </a:r>
            <a:endParaRPr lang="en-US" dirty="0"/>
          </a:p>
        </p:txBody>
      </p:sp>
      <p:sp>
        <p:nvSpPr>
          <p:cNvPr id="3" name="Content Placeholder 2"/>
          <p:cNvSpPr>
            <a:spLocks noGrp="1"/>
          </p:cNvSpPr>
          <p:nvPr>
            <p:ph idx="1"/>
          </p:nvPr>
        </p:nvSpPr>
        <p:spPr>
          <a:xfrm>
            <a:off x="457200" y="2375231"/>
            <a:ext cx="8229600" cy="1681182"/>
          </a:xfrm>
        </p:spPr>
        <p:txBody>
          <a:bodyPr/>
          <a:lstStyle/>
          <a:p>
            <a:r>
              <a:rPr lang="en-US" dirty="0" smtClean="0"/>
              <a:t>What will change</a:t>
            </a:r>
          </a:p>
          <a:p>
            <a:r>
              <a:rPr lang="en-US" dirty="0" smtClean="0"/>
              <a:t>What cannot change</a:t>
            </a:r>
          </a:p>
          <a:p>
            <a:r>
              <a:rPr lang="en-US" dirty="0" smtClean="0"/>
              <a:t>What has to change</a:t>
            </a:r>
            <a:endParaRPr lang="en-US" dirty="0"/>
          </a:p>
        </p:txBody>
      </p:sp>
    </p:spTree>
    <p:extLst>
      <p:ext uri="{BB962C8B-B14F-4D97-AF65-F5344CB8AC3E}">
        <p14:creationId xmlns:p14="http://schemas.microsoft.com/office/powerpoint/2010/main" val="3934005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Reorganized Modules</a:t>
            </a:r>
            <a:endParaRPr lang="en-US" dirty="0"/>
          </a:p>
        </p:txBody>
      </p:sp>
      <p:sp>
        <p:nvSpPr>
          <p:cNvPr id="3" name="Content Placeholder 2"/>
          <p:cNvSpPr>
            <a:spLocks noGrp="1"/>
          </p:cNvSpPr>
          <p:nvPr>
            <p:ph idx="1"/>
          </p:nvPr>
        </p:nvSpPr>
        <p:spPr>
          <a:xfrm>
            <a:off x="457200" y="2173834"/>
            <a:ext cx="8229600" cy="2128421"/>
          </a:xfrm>
        </p:spPr>
        <p:txBody>
          <a:bodyPr/>
          <a:lstStyle/>
          <a:p>
            <a:r>
              <a:rPr lang="en-US" dirty="0" smtClean="0"/>
              <a:t>Assignments will be followed by instructions and explanations on how to complete the component.</a:t>
            </a:r>
          </a:p>
          <a:p>
            <a:r>
              <a:rPr lang="en-US" dirty="0" smtClean="0"/>
              <a:t>Resources will follow the instructions</a:t>
            </a:r>
          </a:p>
          <a:p>
            <a:r>
              <a:rPr lang="en-US" dirty="0" smtClean="0"/>
              <a:t>This should make the modules easier to navigate</a:t>
            </a:r>
            <a:endParaRPr lang="en-US" dirty="0"/>
          </a:p>
        </p:txBody>
      </p:sp>
    </p:spTree>
    <p:extLst>
      <p:ext uri="{BB962C8B-B14F-4D97-AF65-F5344CB8AC3E}">
        <p14:creationId xmlns:p14="http://schemas.microsoft.com/office/powerpoint/2010/main" val="1010495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Not Change</a:t>
            </a:r>
            <a:endParaRPr lang="en-US" dirty="0"/>
          </a:p>
        </p:txBody>
      </p:sp>
      <p:sp>
        <p:nvSpPr>
          <p:cNvPr id="3" name="Content Placeholder 2"/>
          <p:cNvSpPr>
            <a:spLocks noGrp="1"/>
          </p:cNvSpPr>
          <p:nvPr>
            <p:ph idx="1"/>
          </p:nvPr>
        </p:nvSpPr>
        <p:spPr/>
        <p:txBody>
          <a:bodyPr>
            <a:normAutofit/>
          </a:bodyPr>
          <a:lstStyle/>
          <a:p>
            <a:r>
              <a:rPr lang="en-US" dirty="0" smtClean="0"/>
              <a:t>Everyone could have an online candidate</a:t>
            </a:r>
          </a:p>
          <a:p>
            <a:r>
              <a:rPr lang="en-US" dirty="0" smtClean="0"/>
              <a:t>Must use WCTP 601 (Revisions coming based on feedback)</a:t>
            </a:r>
          </a:p>
          <a:p>
            <a:r>
              <a:rPr lang="en-US" dirty="0" smtClean="0"/>
              <a:t>Candidates MUST work their way through the outlined assignments AND submit them to you the way the course is outlined.</a:t>
            </a:r>
          </a:p>
          <a:p>
            <a:pPr marL="0" indent="0">
              <a:buNone/>
            </a:pPr>
            <a:r>
              <a:rPr lang="en-US" dirty="0" smtClean="0">
                <a:solidFill>
                  <a:srgbClr val="FF0000"/>
                </a:solidFill>
              </a:rPr>
              <a:t>Reason: Any change to the structure of WCTP 601 for ONLINE candidates would reduce the level of candidate support, and their odds of certifying.</a:t>
            </a:r>
          </a:p>
          <a:p>
            <a:pPr marL="0" indent="0">
              <a:buNone/>
            </a:pPr>
            <a:r>
              <a:rPr lang="en-US" dirty="0" smtClean="0"/>
              <a:t>Reading commentaries sent by emails is not acceptable online candidate support</a:t>
            </a:r>
          </a:p>
          <a:p>
            <a:endParaRPr lang="en-US" dirty="0"/>
          </a:p>
        </p:txBody>
      </p:sp>
    </p:spTree>
    <p:extLst>
      <p:ext uri="{BB962C8B-B14F-4D97-AF65-F5344CB8AC3E}">
        <p14:creationId xmlns:p14="http://schemas.microsoft.com/office/powerpoint/2010/main" val="2152830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to Change</a:t>
            </a:r>
            <a:endParaRPr lang="en-US" dirty="0"/>
          </a:p>
        </p:txBody>
      </p:sp>
      <p:sp>
        <p:nvSpPr>
          <p:cNvPr id="3" name="Content Placeholder 2"/>
          <p:cNvSpPr>
            <a:spLocks noGrp="1"/>
          </p:cNvSpPr>
          <p:nvPr>
            <p:ph idx="1"/>
          </p:nvPr>
        </p:nvSpPr>
        <p:spPr>
          <a:xfrm>
            <a:off x="457200" y="1600201"/>
            <a:ext cx="8229600" cy="4279548"/>
          </a:xfrm>
        </p:spPr>
        <p:txBody>
          <a:bodyPr>
            <a:normAutofit fontScale="92500" lnSpcReduction="20000"/>
          </a:bodyPr>
          <a:lstStyle/>
          <a:p>
            <a:r>
              <a:rPr lang="en-US" dirty="0" smtClean="0"/>
              <a:t>Mentors must enforce that all work has to be submitted as outlined by the assignments in each Component Module</a:t>
            </a:r>
          </a:p>
          <a:p>
            <a:r>
              <a:rPr lang="en-US" dirty="0" smtClean="0"/>
              <a:t>Do NOT provide feedback if candidates do not follow the instructions.</a:t>
            </a:r>
          </a:p>
          <a:p>
            <a:r>
              <a:rPr lang="en-US" dirty="0" smtClean="0"/>
              <a:t>Send their work unread back to them.</a:t>
            </a:r>
          </a:p>
          <a:p>
            <a:r>
              <a:rPr lang="en-US" dirty="0" smtClean="0"/>
              <a:t>All online candidates are made aware of this before they  begin.</a:t>
            </a:r>
          </a:p>
          <a:p>
            <a:r>
              <a:rPr lang="en-US" dirty="0" smtClean="0"/>
              <a:t>You’re welcome to say, it is WCTP Policy.</a:t>
            </a:r>
          </a:p>
          <a:p>
            <a:endParaRPr lang="en-US" dirty="0"/>
          </a:p>
          <a:p>
            <a:pPr marL="0" indent="0">
              <a:buNone/>
            </a:pPr>
            <a:r>
              <a:rPr lang="en-US" dirty="0">
                <a:solidFill>
                  <a:srgbClr val="FF0000"/>
                </a:solidFill>
              </a:rPr>
              <a:t>Reason: Any change to the structure of WCTP 601 for ONLINE candidates would reduce the level of candidate support, and their odds of certifying</a:t>
            </a:r>
            <a:endParaRPr lang="en-US" dirty="0" smtClean="0"/>
          </a:p>
          <a:p>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93174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6-08 at 10.52.59 AM.png"/>
          <p:cNvPicPr>
            <a:picLocks noGrp="1" noChangeAspect="1"/>
          </p:cNvPicPr>
          <p:nvPr>
            <p:ph idx="1"/>
          </p:nvPr>
        </p:nvPicPr>
        <p:blipFill>
          <a:blip r:embed="rId2">
            <a:extLst>
              <a:ext uri="{28A0092B-C50C-407E-A947-70E740481C1C}">
                <a14:useLocalDpi xmlns:a14="http://schemas.microsoft.com/office/drawing/2010/main" val="0"/>
              </a:ext>
            </a:extLst>
          </a:blip>
          <a:srcRect l="-61155" r="-61155"/>
          <a:stretch>
            <a:fillRect/>
          </a:stretch>
        </p:blipFill>
        <p:spPr>
          <a:xfrm>
            <a:off x="-4322339" y="204869"/>
            <a:ext cx="17903906" cy="6207539"/>
          </a:xfrm>
        </p:spPr>
      </p:pic>
    </p:spTree>
    <p:extLst>
      <p:ext uri="{BB962C8B-B14F-4D97-AF65-F5344CB8AC3E}">
        <p14:creationId xmlns:p14="http://schemas.microsoft.com/office/powerpoint/2010/main" val="492370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6-08 at 10.55.43 AM.png"/>
          <p:cNvPicPr>
            <a:picLocks noGrp="1" noChangeAspect="1"/>
          </p:cNvPicPr>
          <p:nvPr>
            <p:ph idx="1"/>
          </p:nvPr>
        </p:nvPicPr>
        <p:blipFill>
          <a:blip r:embed="rId2">
            <a:extLst>
              <a:ext uri="{28A0092B-C50C-407E-A947-70E740481C1C}">
                <a14:useLocalDpi xmlns:a14="http://schemas.microsoft.com/office/drawing/2010/main" val="0"/>
              </a:ext>
            </a:extLst>
          </a:blip>
          <a:srcRect t="24859" b="24859"/>
          <a:stretch>
            <a:fillRect/>
          </a:stretch>
        </p:blipFill>
        <p:spPr>
          <a:xfrm>
            <a:off x="457200" y="163896"/>
            <a:ext cx="8229600" cy="6350948"/>
          </a:xfrm>
        </p:spPr>
      </p:pic>
    </p:spTree>
    <p:extLst>
      <p:ext uri="{BB962C8B-B14F-4D97-AF65-F5344CB8AC3E}">
        <p14:creationId xmlns:p14="http://schemas.microsoft.com/office/powerpoint/2010/main" val="649808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6-08 at 10.55.50 AM.png"/>
          <p:cNvPicPr>
            <a:picLocks noGrp="1" noChangeAspect="1"/>
          </p:cNvPicPr>
          <p:nvPr>
            <p:ph idx="1"/>
          </p:nvPr>
        </p:nvPicPr>
        <p:blipFill>
          <a:blip r:embed="rId2">
            <a:extLst>
              <a:ext uri="{28A0092B-C50C-407E-A947-70E740481C1C}">
                <a14:useLocalDpi xmlns:a14="http://schemas.microsoft.com/office/drawing/2010/main" val="0"/>
              </a:ext>
            </a:extLst>
          </a:blip>
          <a:srcRect l="-51196" r="-51196"/>
          <a:stretch>
            <a:fillRect/>
          </a:stretch>
        </p:blipFill>
        <p:spPr>
          <a:xfrm>
            <a:off x="-3359543" y="225356"/>
            <a:ext cx="15527644" cy="6632644"/>
          </a:xfrm>
        </p:spPr>
      </p:pic>
    </p:spTree>
    <p:extLst>
      <p:ext uri="{BB962C8B-B14F-4D97-AF65-F5344CB8AC3E}">
        <p14:creationId xmlns:p14="http://schemas.microsoft.com/office/powerpoint/2010/main" val="176437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6-08 at 10.57.20 AM.png"/>
          <p:cNvPicPr>
            <a:picLocks noGrp="1" noChangeAspect="1"/>
          </p:cNvPicPr>
          <p:nvPr>
            <p:ph idx="1"/>
          </p:nvPr>
        </p:nvPicPr>
        <p:blipFill>
          <a:blip r:embed="rId2">
            <a:extLst>
              <a:ext uri="{28A0092B-C50C-407E-A947-70E740481C1C}">
                <a14:useLocalDpi xmlns:a14="http://schemas.microsoft.com/office/drawing/2010/main" val="0"/>
              </a:ext>
            </a:extLst>
          </a:blip>
          <a:srcRect l="-24591" r="-24591"/>
          <a:stretch>
            <a:fillRect/>
          </a:stretch>
        </p:blipFill>
        <p:spPr>
          <a:xfrm>
            <a:off x="-1413466" y="594122"/>
            <a:ext cx="12311496" cy="5532042"/>
          </a:xfrm>
        </p:spPr>
      </p:pic>
    </p:spTree>
    <p:extLst>
      <p:ext uri="{BB962C8B-B14F-4D97-AF65-F5344CB8AC3E}">
        <p14:creationId xmlns:p14="http://schemas.microsoft.com/office/powerpoint/2010/main" val="3887570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6-08 at 11.08.03 AM.png"/>
          <p:cNvPicPr>
            <a:picLocks noGrp="1" noChangeAspect="1"/>
          </p:cNvPicPr>
          <p:nvPr>
            <p:ph idx="1"/>
          </p:nvPr>
        </p:nvPicPr>
        <p:blipFill>
          <a:blip r:embed="rId2">
            <a:extLst>
              <a:ext uri="{28A0092B-C50C-407E-A947-70E740481C1C}">
                <a14:useLocalDpi xmlns:a14="http://schemas.microsoft.com/office/drawing/2010/main" val="0"/>
              </a:ext>
            </a:extLst>
          </a:blip>
          <a:srcRect t="16349" b="16349"/>
          <a:stretch>
            <a:fillRect/>
          </a:stretch>
        </p:blipFill>
        <p:spPr>
          <a:xfrm>
            <a:off x="457200" y="245844"/>
            <a:ext cx="8686800" cy="6228026"/>
          </a:xfrm>
        </p:spPr>
      </p:pic>
    </p:spTree>
    <p:extLst>
      <p:ext uri="{BB962C8B-B14F-4D97-AF65-F5344CB8AC3E}">
        <p14:creationId xmlns:p14="http://schemas.microsoft.com/office/powerpoint/2010/main" val="3810958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Serving Electronic Candidates</a:t>
            </a:r>
            <a:endParaRPr lang="en-US" dirty="0"/>
          </a:p>
        </p:txBody>
      </p:sp>
      <p:sp>
        <p:nvSpPr>
          <p:cNvPr id="3" name="Content Placeholder 2"/>
          <p:cNvSpPr>
            <a:spLocks noGrp="1"/>
          </p:cNvSpPr>
          <p:nvPr>
            <p:ph idx="1"/>
          </p:nvPr>
        </p:nvSpPr>
        <p:spPr>
          <a:xfrm>
            <a:off x="457200" y="1600200"/>
            <a:ext cx="8229600" cy="5017079"/>
          </a:xfrm>
        </p:spPr>
        <p:txBody>
          <a:bodyPr>
            <a:normAutofit fontScale="92500" lnSpcReduction="10000"/>
          </a:bodyPr>
          <a:lstStyle/>
          <a:p>
            <a:r>
              <a:rPr lang="en-US" dirty="0" smtClean="0"/>
              <a:t>Mentors will have a list of the electronic candidates</a:t>
            </a:r>
          </a:p>
          <a:p>
            <a:r>
              <a:rPr lang="en-US" dirty="0" smtClean="0"/>
              <a:t>Candidates will submit everything via Email</a:t>
            </a:r>
          </a:p>
          <a:p>
            <a:r>
              <a:rPr lang="en-US" dirty="0" smtClean="0"/>
              <a:t>Candidates will ONLY submit a set number of times</a:t>
            </a:r>
          </a:p>
          <a:p>
            <a:r>
              <a:rPr lang="en-US" dirty="0" smtClean="0"/>
              <a:t>Candidates will submit predetermined materials as “Assignments”</a:t>
            </a:r>
          </a:p>
          <a:p>
            <a:r>
              <a:rPr lang="en-US" dirty="0" smtClean="0"/>
              <a:t>Mentors will have a sheet to record the dates assignments are submitted</a:t>
            </a:r>
          </a:p>
          <a:p>
            <a:r>
              <a:rPr lang="en-US" dirty="0" smtClean="0"/>
              <a:t>Mentors will be provided feedback forms (Word documents) to complete with each submitted assignment</a:t>
            </a:r>
          </a:p>
          <a:p>
            <a:r>
              <a:rPr lang="en-US" dirty="0" smtClean="0"/>
              <a:t>Mentors may and are encouraged to use these feedback forms in face-to-face mentoring </a:t>
            </a:r>
          </a:p>
          <a:p>
            <a:r>
              <a:rPr lang="en-US" dirty="0" smtClean="0"/>
              <a:t>Feedback forms were created based on discussions held with Jackie Parker and Dr. Cathy Stewart. (Melissa Luna)</a:t>
            </a:r>
            <a:endParaRPr lang="en-US" dirty="0"/>
          </a:p>
        </p:txBody>
      </p:sp>
    </p:spTree>
    <p:extLst>
      <p:ext uri="{BB962C8B-B14F-4D97-AF65-F5344CB8AC3E}">
        <p14:creationId xmlns:p14="http://schemas.microsoft.com/office/powerpoint/2010/main" val="217897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605"/>
            <a:ext cx="8077200" cy="1143000"/>
          </a:xfrm>
        </p:spPr>
        <p:txBody>
          <a:bodyPr/>
          <a:lstStyle/>
          <a:p>
            <a:r>
              <a:rPr lang="en-US" dirty="0" smtClean="0"/>
              <a:t>NB Survival Guide</a:t>
            </a:r>
            <a:endParaRPr lang="en-US" dirty="0"/>
          </a:p>
        </p:txBody>
      </p:sp>
      <p:sp>
        <p:nvSpPr>
          <p:cNvPr id="3" name="Content Placeholder 2"/>
          <p:cNvSpPr>
            <a:spLocks noGrp="1"/>
          </p:cNvSpPr>
          <p:nvPr>
            <p:ph idx="1"/>
          </p:nvPr>
        </p:nvSpPr>
        <p:spPr>
          <a:xfrm>
            <a:off x="533400" y="1632923"/>
            <a:ext cx="7772400" cy="4943382"/>
          </a:xfrm>
        </p:spPr>
        <p:txBody>
          <a:bodyPr>
            <a:normAutofit fontScale="92500" lnSpcReduction="10000"/>
          </a:bodyPr>
          <a:lstStyle/>
          <a:p>
            <a:r>
              <a:rPr lang="en-US" sz="1800" b="1" dirty="0"/>
              <a:t>WCTP Registration, two </a:t>
            </a:r>
            <a:r>
              <a:rPr lang="en-US" sz="1800" b="1" dirty="0" smtClean="0"/>
              <a:t>pages</a:t>
            </a:r>
            <a:endParaRPr lang="en-US" sz="1800" b="1" dirty="0"/>
          </a:p>
          <a:p>
            <a:r>
              <a:rPr lang="en-US" sz="1800" b="1" dirty="0"/>
              <a:t>Candidate Protocol for Face-to-Face </a:t>
            </a:r>
            <a:r>
              <a:rPr lang="en-US" sz="1800" b="1" dirty="0" smtClean="0"/>
              <a:t>Candidates</a:t>
            </a:r>
            <a:endParaRPr lang="en-US" sz="1800" b="1" dirty="0"/>
          </a:p>
          <a:p>
            <a:r>
              <a:rPr lang="en-US" sz="1800" b="1" dirty="0"/>
              <a:t>Candidate Protocol for Online Candidates, two </a:t>
            </a:r>
            <a:r>
              <a:rPr lang="en-US" sz="1800" b="1" dirty="0" smtClean="0"/>
              <a:t>pages</a:t>
            </a:r>
            <a:endParaRPr lang="en-US" sz="1800" b="1" dirty="0"/>
          </a:p>
          <a:p>
            <a:r>
              <a:rPr lang="en-US" sz="1800" b="1" dirty="0"/>
              <a:t>National Board Process Planning </a:t>
            </a:r>
            <a:r>
              <a:rPr lang="en-US" sz="1800" b="1" dirty="0" smtClean="0"/>
              <a:t>Timeline</a:t>
            </a:r>
            <a:endParaRPr lang="en-US" sz="1800" b="1" dirty="0"/>
          </a:p>
          <a:p>
            <a:r>
              <a:rPr lang="en-US" sz="1800" b="1" dirty="0"/>
              <a:t>Summer &amp; Fall National Board Component </a:t>
            </a:r>
            <a:r>
              <a:rPr lang="en-US" sz="1800" b="1" dirty="0" smtClean="0"/>
              <a:t>Timeline</a:t>
            </a:r>
            <a:endParaRPr lang="en-US" sz="1800" b="1" dirty="0"/>
          </a:p>
          <a:p>
            <a:r>
              <a:rPr lang="en-US" sz="1800" b="1" dirty="0"/>
              <a:t>Winter &amp; Spring National Board </a:t>
            </a:r>
            <a:r>
              <a:rPr lang="en-US" sz="1800" b="1" dirty="0" smtClean="0"/>
              <a:t>Timeline</a:t>
            </a:r>
            <a:endParaRPr lang="en-US" sz="1800" b="1" dirty="0"/>
          </a:p>
          <a:p>
            <a:r>
              <a:rPr lang="en-US" sz="1800" b="1" dirty="0"/>
              <a:t>Using All Your </a:t>
            </a:r>
            <a:r>
              <a:rPr lang="en-US" sz="1800" b="1" dirty="0" smtClean="0"/>
              <a:t>Tools</a:t>
            </a:r>
            <a:endParaRPr lang="en-US" sz="1800" b="1" dirty="0"/>
          </a:p>
          <a:p>
            <a:r>
              <a:rPr lang="en-US" sz="1800" b="1" dirty="0"/>
              <a:t>Component 1: Content </a:t>
            </a:r>
            <a:r>
              <a:rPr lang="en-US" sz="1800" b="1" dirty="0" smtClean="0"/>
              <a:t>Knowledge</a:t>
            </a:r>
            <a:endParaRPr lang="en-US" sz="1800" b="1" dirty="0"/>
          </a:p>
          <a:p>
            <a:r>
              <a:rPr lang="en-US" sz="1800" b="1" dirty="0"/>
              <a:t>Component 2: Differentiation in </a:t>
            </a:r>
            <a:r>
              <a:rPr lang="en-US" sz="1800" b="1" dirty="0" smtClean="0"/>
              <a:t>Instruction</a:t>
            </a:r>
            <a:endParaRPr lang="en-US" sz="1800" b="1" dirty="0"/>
          </a:p>
          <a:p>
            <a:r>
              <a:rPr lang="en-US" sz="1800" b="1" dirty="0"/>
              <a:t>Component 3: Teaching Practice &amp; Learning </a:t>
            </a:r>
            <a:r>
              <a:rPr lang="en-US" sz="1800" b="1" dirty="0" smtClean="0"/>
              <a:t>Environment</a:t>
            </a:r>
            <a:endParaRPr lang="en-US" sz="1800" b="1" dirty="0"/>
          </a:p>
          <a:p>
            <a:r>
              <a:rPr lang="en-US" sz="1800" b="1" dirty="0"/>
              <a:t>Component 4: Effective &amp; Reflective </a:t>
            </a:r>
            <a:r>
              <a:rPr lang="en-US" sz="1800" b="1" dirty="0" smtClean="0"/>
              <a:t>Practitioner</a:t>
            </a:r>
            <a:r>
              <a:rPr lang="en-US" sz="1800" b="1" dirty="0"/>
              <a:t> </a:t>
            </a:r>
          </a:p>
          <a:p>
            <a:r>
              <a:rPr lang="en-US" sz="1800" b="1" dirty="0"/>
              <a:t>WCTP </a:t>
            </a:r>
            <a:r>
              <a:rPr lang="en-US" sz="1800" b="1" dirty="0" smtClean="0"/>
              <a:t>601</a:t>
            </a:r>
            <a:endParaRPr lang="en-US" sz="1800" b="1" dirty="0"/>
          </a:p>
          <a:p>
            <a:r>
              <a:rPr lang="en-US" sz="1800" b="1" dirty="0"/>
              <a:t>Writing for National </a:t>
            </a:r>
            <a:r>
              <a:rPr lang="en-US" sz="1800" b="1" dirty="0" smtClean="0"/>
              <a:t>Boards</a:t>
            </a:r>
            <a:endParaRPr lang="en-US" sz="1800" b="1" dirty="0"/>
          </a:p>
          <a:p>
            <a:r>
              <a:rPr lang="en-US" sz="1800" b="1" dirty="0"/>
              <a:t>Achieving Your Highest Score: Standards, Commentary Questions, and </a:t>
            </a:r>
            <a:r>
              <a:rPr lang="en-US" sz="1800" b="1" dirty="0" smtClean="0"/>
              <a:t>Rubrics</a:t>
            </a:r>
            <a:endParaRPr lang="en-US" sz="1800" b="1" dirty="0"/>
          </a:p>
          <a:p>
            <a:r>
              <a:rPr lang="en-US" sz="1800" b="1" dirty="0"/>
              <a:t>Electronic </a:t>
            </a:r>
            <a:r>
              <a:rPr lang="en-US" sz="1800" b="1" dirty="0" smtClean="0"/>
              <a:t>Submission</a:t>
            </a:r>
            <a:endParaRPr lang="en-US" sz="1800" b="1" dirty="0"/>
          </a:p>
          <a:p>
            <a:r>
              <a:rPr lang="en-US" sz="1800" b="1" dirty="0"/>
              <a:t>Wrap it </a:t>
            </a:r>
            <a:r>
              <a:rPr lang="en-US" sz="1800" b="1" dirty="0" smtClean="0"/>
              <a:t>Up</a:t>
            </a:r>
            <a:endParaRPr lang="en-US" sz="1800" b="1" dirty="0"/>
          </a:p>
          <a:p>
            <a:pPr marL="0" indent="0">
              <a:buNone/>
            </a:pPr>
            <a:endParaRPr lang="en-US" sz="1800" dirty="0"/>
          </a:p>
          <a:p>
            <a:endParaRPr lang="en-US" dirty="0"/>
          </a:p>
        </p:txBody>
      </p:sp>
    </p:spTree>
    <p:extLst>
      <p:ext uri="{BB962C8B-B14F-4D97-AF65-F5344CB8AC3E}">
        <p14:creationId xmlns:p14="http://schemas.microsoft.com/office/powerpoint/2010/main" val="255909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phone call away. </a:t>
            </a:r>
            <a:endParaRPr lang="en-US" dirty="0"/>
          </a:p>
        </p:txBody>
      </p:sp>
      <p:sp>
        <p:nvSpPr>
          <p:cNvPr id="3" name="Content Placeholder 2"/>
          <p:cNvSpPr>
            <a:spLocks noGrp="1"/>
          </p:cNvSpPr>
          <p:nvPr>
            <p:ph idx="1"/>
          </p:nvPr>
        </p:nvSpPr>
        <p:spPr>
          <a:xfrm>
            <a:off x="457200" y="2012158"/>
            <a:ext cx="8229600" cy="4525963"/>
          </a:xfrm>
        </p:spPr>
        <p:txBody>
          <a:bodyPr/>
          <a:lstStyle/>
          <a:p>
            <a:r>
              <a:rPr lang="en-US" dirty="0" smtClean="0"/>
              <a:t>If you need me, CALL!</a:t>
            </a:r>
          </a:p>
          <a:p>
            <a:endParaRPr lang="en-US" dirty="0"/>
          </a:p>
          <a:p>
            <a:r>
              <a:rPr lang="en-US" dirty="0" smtClean="0"/>
              <a:t>If you have any kind of question, call.</a:t>
            </a:r>
          </a:p>
          <a:p>
            <a:endParaRPr lang="en-US" dirty="0"/>
          </a:p>
          <a:p>
            <a:r>
              <a:rPr lang="en-US" dirty="0" smtClean="0"/>
              <a:t>If a candidate is giving you problems, call.</a:t>
            </a:r>
          </a:p>
          <a:p>
            <a:endParaRPr lang="en-US" dirty="0"/>
          </a:p>
          <a:p>
            <a:r>
              <a:rPr lang="en-US" dirty="0" smtClean="0"/>
              <a:t>If you need any other kind of resource, call.</a:t>
            </a:r>
          </a:p>
          <a:p>
            <a:endParaRPr lang="en-US" dirty="0"/>
          </a:p>
          <a:p>
            <a:r>
              <a:rPr lang="en-US" dirty="0" smtClean="0"/>
              <a:t>If you have a suggestion, call!</a:t>
            </a:r>
            <a:endParaRPr lang="en-US" dirty="0"/>
          </a:p>
        </p:txBody>
      </p:sp>
    </p:spTree>
    <p:extLst>
      <p:ext uri="{BB962C8B-B14F-4D97-AF65-F5344CB8AC3E}">
        <p14:creationId xmlns:p14="http://schemas.microsoft.com/office/powerpoint/2010/main" val="2032846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thing…</a:t>
            </a:r>
            <a:endParaRPr lang="en-US" dirty="0"/>
          </a:p>
        </p:txBody>
      </p:sp>
      <p:sp>
        <p:nvSpPr>
          <p:cNvPr id="3" name="Content Placeholder 2"/>
          <p:cNvSpPr>
            <a:spLocks noGrp="1"/>
          </p:cNvSpPr>
          <p:nvPr>
            <p:ph idx="1"/>
          </p:nvPr>
        </p:nvSpPr>
        <p:spPr>
          <a:xfrm>
            <a:off x="457200" y="2173834"/>
            <a:ext cx="8229600" cy="2743029"/>
          </a:xfrm>
        </p:spPr>
        <p:txBody>
          <a:bodyPr/>
          <a:lstStyle/>
          <a:p>
            <a:r>
              <a:rPr lang="en-US" dirty="0" smtClean="0"/>
              <a:t>Lesson Plan for first Face-to-Face meeting</a:t>
            </a:r>
          </a:p>
          <a:p>
            <a:r>
              <a:rPr lang="en-US" dirty="0" smtClean="0"/>
              <a:t>Why? So we clearly communicate and share the important “stuff”</a:t>
            </a:r>
          </a:p>
          <a:p>
            <a:r>
              <a:rPr lang="en-US" dirty="0" smtClean="0"/>
              <a:t>Set the stage for our expectations</a:t>
            </a:r>
          </a:p>
          <a:p>
            <a:r>
              <a:rPr lang="en-US" dirty="0" smtClean="0"/>
              <a:t>Just a guideline of things to include</a:t>
            </a:r>
          </a:p>
          <a:p>
            <a:r>
              <a:rPr lang="en-US" dirty="0" smtClean="0"/>
              <a:t>Not all inclusive</a:t>
            </a:r>
          </a:p>
          <a:p>
            <a:endParaRPr lang="en-US" dirty="0"/>
          </a:p>
        </p:txBody>
      </p:sp>
    </p:spTree>
    <p:extLst>
      <p:ext uri="{BB962C8B-B14F-4D97-AF65-F5344CB8AC3E}">
        <p14:creationId xmlns:p14="http://schemas.microsoft.com/office/powerpoint/2010/main" val="3445649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5995"/>
            <a:ext cx="8229600" cy="1143000"/>
          </a:xfrm>
        </p:spPr>
        <p:txBody>
          <a:bodyPr>
            <a:noAutofit/>
          </a:bodyPr>
          <a:lstStyle/>
          <a:p>
            <a:r>
              <a:rPr lang="en-US" sz="6000" dirty="0" smtClean="0"/>
              <a:t>Suggestions for…      First Meeting Lesson Plan </a:t>
            </a:r>
            <a:br>
              <a:rPr lang="en-US" sz="6000" dirty="0" smtClean="0"/>
            </a:br>
            <a:r>
              <a:rPr lang="en-US" sz="6000" dirty="0"/>
              <a:t/>
            </a:r>
            <a:br>
              <a:rPr lang="en-US" sz="6000" dirty="0"/>
            </a:br>
            <a:r>
              <a:rPr lang="en-US" sz="3200" dirty="0" smtClean="0"/>
              <a:t>NB Survival Guide</a:t>
            </a:r>
            <a:br>
              <a:rPr lang="en-US" sz="3200" dirty="0" smtClean="0"/>
            </a:br>
            <a:r>
              <a:rPr lang="en-US" sz="3200" dirty="0" smtClean="0"/>
              <a:t>WCTP 601 Tour</a:t>
            </a:r>
            <a:br>
              <a:rPr lang="en-US" sz="3200" dirty="0" smtClean="0"/>
            </a:br>
            <a:r>
              <a:rPr lang="en-US" sz="3200" dirty="0" smtClean="0"/>
              <a:t>WCTP 601, Module 1/Component 1 Tour</a:t>
            </a:r>
            <a:endParaRPr lang="en-US" sz="3200" dirty="0"/>
          </a:p>
        </p:txBody>
      </p:sp>
    </p:spTree>
    <p:extLst>
      <p:ext uri="{BB962C8B-B14F-4D97-AF65-F5344CB8AC3E}">
        <p14:creationId xmlns:p14="http://schemas.microsoft.com/office/powerpoint/2010/main" val="4172076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GREAT Summer!</a:t>
            </a:r>
            <a:br>
              <a:rPr lang="en-US" dirty="0" smtClean="0"/>
            </a:br>
            <a:r>
              <a:rPr lang="en-US" sz="4000" dirty="0" smtClean="0"/>
              <a:t>(What’s left of it!)</a:t>
            </a:r>
            <a:endParaRPr lang="en-US" sz="4000" dirty="0"/>
          </a:p>
        </p:txBody>
      </p:sp>
      <p:sp>
        <p:nvSpPr>
          <p:cNvPr id="3" name="Content Placeholder 2"/>
          <p:cNvSpPr>
            <a:spLocks noGrp="1"/>
          </p:cNvSpPr>
          <p:nvPr>
            <p:ph idx="1"/>
          </p:nvPr>
        </p:nvSpPr>
        <p:spPr/>
        <p:txBody>
          <a:bodyPr/>
          <a:lstStyle/>
          <a:p>
            <a:pPr marL="0" indent="0">
              <a:buNone/>
            </a:pPr>
            <a:r>
              <a:rPr lang="en-US" dirty="0" smtClean="0"/>
              <a:t>!</a:t>
            </a:r>
            <a:endParaRPr lang="en-US" dirty="0"/>
          </a:p>
        </p:txBody>
      </p:sp>
      <p:pic>
        <p:nvPicPr>
          <p:cNvPr id="4" name="Picture 3" descr="summ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732" y="2084294"/>
            <a:ext cx="6156083" cy="4081751"/>
          </a:xfrm>
          <a:prstGeom prst="rect">
            <a:avLst/>
          </a:prstGeom>
        </p:spPr>
      </p:pic>
    </p:spTree>
    <p:extLst>
      <p:ext uri="{BB962C8B-B14F-4D97-AF65-F5344CB8AC3E}">
        <p14:creationId xmlns:p14="http://schemas.microsoft.com/office/powerpoint/2010/main" val="387388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601 At a Glance</a:t>
            </a:r>
            <a:endParaRPr lang="en-US" dirty="0"/>
          </a:p>
        </p:txBody>
      </p:sp>
      <p:sp>
        <p:nvSpPr>
          <p:cNvPr id="3" name="Content Placeholder 2"/>
          <p:cNvSpPr>
            <a:spLocks noGrp="1"/>
          </p:cNvSpPr>
          <p:nvPr>
            <p:ph idx="1"/>
          </p:nvPr>
        </p:nvSpPr>
        <p:spPr/>
        <p:txBody>
          <a:bodyPr/>
          <a:lstStyle/>
          <a:p>
            <a:r>
              <a:rPr lang="en-US" dirty="0" smtClean="0"/>
              <a:t>Basically a Table of Contents for WCTP 601</a:t>
            </a:r>
          </a:p>
          <a:p>
            <a:r>
              <a:rPr lang="en-US" dirty="0" smtClean="0"/>
              <a:t>Quick view of EVERYTHING in the course and where it can be found</a:t>
            </a:r>
          </a:p>
          <a:p>
            <a:r>
              <a:rPr lang="en-US" dirty="0" smtClean="0"/>
              <a:t>WCTP 601 will always be evolving</a:t>
            </a:r>
            <a:endParaRPr lang="en-US" dirty="0"/>
          </a:p>
        </p:txBody>
      </p:sp>
    </p:spTree>
    <p:extLst>
      <p:ext uri="{BB962C8B-B14F-4D97-AF65-F5344CB8AC3E}">
        <p14:creationId xmlns:p14="http://schemas.microsoft.com/office/powerpoint/2010/main" val="411529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WCTP 601</a:t>
            </a:r>
            <a:endParaRPr lang="en-US" dirty="0"/>
          </a:p>
        </p:txBody>
      </p:sp>
      <p:sp>
        <p:nvSpPr>
          <p:cNvPr id="3" name="Content Placeholder 2"/>
          <p:cNvSpPr>
            <a:spLocks noGrp="1"/>
          </p:cNvSpPr>
          <p:nvPr>
            <p:ph idx="1"/>
          </p:nvPr>
        </p:nvSpPr>
        <p:spPr/>
        <p:txBody>
          <a:bodyPr/>
          <a:lstStyle/>
          <a:p>
            <a:r>
              <a:rPr lang="en-US" dirty="0" smtClean="0"/>
              <a:t>New Welcome Videos</a:t>
            </a:r>
          </a:p>
          <a:p>
            <a:r>
              <a:rPr lang="en-US" dirty="0">
                <a:hlinkClick r:id="rId2"/>
              </a:rPr>
              <a:t>http://</a:t>
            </a:r>
            <a:r>
              <a:rPr lang="en-US" dirty="0" smtClean="0">
                <a:hlinkClick r:id="rId2"/>
              </a:rPr>
              <a:t>wctp.olemiss.edu</a:t>
            </a:r>
            <a:endParaRPr lang="en-US" dirty="0" smtClean="0"/>
          </a:p>
          <a:p>
            <a:endParaRPr lang="en-US" dirty="0"/>
          </a:p>
        </p:txBody>
      </p:sp>
    </p:spTree>
    <p:extLst>
      <p:ext uri="{BB962C8B-B14F-4D97-AF65-F5344CB8AC3E}">
        <p14:creationId xmlns:p14="http://schemas.microsoft.com/office/powerpoint/2010/main" val="415188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2050912"/>
            <a:ext cx="8229600" cy="4525963"/>
          </a:xfrm>
        </p:spPr>
        <p:txBody>
          <a:bodyPr>
            <a:normAutofit/>
          </a:bodyPr>
          <a:lstStyle/>
          <a:p>
            <a:r>
              <a:rPr lang="en-US" dirty="0" smtClean="0"/>
              <a:t>211 candidates in 2016-2017                                      </a:t>
            </a:r>
            <a:r>
              <a:rPr lang="en-US" sz="2000" dirty="0" smtClean="0"/>
              <a:t>(46% of the state’s candidates, redacted to 36% reason for WCTP application changes. Lost 40 candidates that attended all fall but did not purchase a component. Lost 13 candidates that did not release to 3</a:t>
            </a:r>
            <a:r>
              <a:rPr lang="en-US" sz="2000" baseline="30000" dirty="0" smtClean="0"/>
              <a:t>rd</a:t>
            </a:r>
            <a:r>
              <a:rPr lang="en-US" sz="2000" dirty="0" smtClean="0"/>
              <a:t> party. Lost 5 candidates that were duel enrolled in another WCTP) = $40,000 loss</a:t>
            </a:r>
          </a:p>
          <a:p>
            <a:r>
              <a:rPr lang="en-US" dirty="0" smtClean="0"/>
              <a:t>70% of our candidates certified in December!</a:t>
            </a:r>
          </a:p>
          <a:p>
            <a:r>
              <a:rPr lang="en-US" dirty="0" smtClean="0"/>
              <a:t>59% of the state’s candidates' participated in OUR program!</a:t>
            </a:r>
          </a:p>
          <a:p>
            <a:pPr marL="0" indent="0">
              <a:buNone/>
            </a:pPr>
            <a:endParaRPr lang="en-US" dirty="0"/>
          </a:p>
        </p:txBody>
      </p:sp>
    </p:spTree>
    <p:extLst>
      <p:ext uri="{BB962C8B-B14F-4D97-AF65-F5344CB8AC3E}">
        <p14:creationId xmlns:p14="http://schemas.microsoft.com/office/powerpoint/2010/main" val="409834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MDE State Funding Changes</a:t>
            </a:r>
            <a:endParaRPr lang="en-US" dirty="0"/>
          </a:p>
        </p:txBody>
      </p:sp>
      <p:sp>
        <p:nvSpPr>
          <p:cNvPr id="3" name="Content Placeholder 2"/>
          <p:cNvSpPr>
            <a:spLocks noGrp="1"/>
          </p:cNvSpPr>
          <p:nvPr>
            <p:ph idx="1"/>
          </p:nvPr>
        </p:nvSpPr>
        <p:spPr>
          <a:xfrm>
            <a:off x="457200" y="1887017"/>
            <a:ext cx="8229600" cy="4525963"/>
          </a:xfrm>
        </p:spPr>
        <p:txBody>
          <a:bodyPr>
            <a:normAutofit fontScale="92500" lnSpcReduction="20000"/>
          </a:bodyPr>
          <a:lstStyle/>
          <a:p>
            <a:pPr marL="0" indent="0">
              <a:buNone/>
            </a:pPr>
            <a:r>
              <a:rPr lang="en-US" b="1" dirty="0" smtClean="0">
                <a:solidFill>
                  <a:srgbClr val="FF0000"/>
                </a:solidFill>
              </a:rPr>
              <a:t>Old System </a:t>
            </a:r>
            <a:r>
              <a:rPr lang="en-US" dirty="0" smtClean="0"/>
              <a:t>– Reimbursed for every candidate who turned in an ID.</a:t>
            </a:r>
          </a:p>
          <a:p>
            <a:pPr marL="0" indent="0">
              <a:buNone/>
            </a:pPr>
            <a:r>
              <a:rPr lang="en-US" b="1" dirty="0" smtClean="0">
                <a:solidFill>
                  <a:srgbClr val="FF0000"/>
                </a:solidFill>
              </a:rPr>
              <a:t>New System </a:t>
            </a:r>
            <a:endParaRPr lang="en-US" b="1" dirty="0">
              <a:solidFill>
                <a:srgbClr val="FF0000"/>
              </a:solidFill>
            </a:endParaRPr>
          </a:p>
          <a:p>
            <a:r>
              <a:rPr lang="en-US" dirty="0" smtClean="0"/>
              <a:t>Candidates name MUST be on </a:t>
            </a:r>
            <a:r>
              <a:rPr lang="en-US" dirty="0" err="1" smtClean="0"/>
              <a:t>NBConnect</a:t>
            </a:r>
            <a:r>
              <a:rPr lang="en-US" dirty="0" smtClean="0"/>
              <a:t> </a:t>
            </a:r>
          </a:p>
          <a:p>
            <a:r>
              <a:rPr lang="en-US" dirty="0" smtClean="0"/>
              <a:t>Candidates must purchase a component</a:t>
            </a:r>
          </a:p>
          <a:p>
            <a:r>
              <a:rPr lang="en-US" dirty="0" smtClean="0"/>
              <a:t>Candidates must release to 3</a:t>
            </a:r>
            <a:r>
              <a:rPr lang="en-US" baseline="30000" dirty="0" smtClean="0"/>
              <a:t>rd</a:t>
            </a:r>
            <a:r>
              <a:rPr lang="en-US" dirty="0" smtClean="0"/>
              <a:t> Party</a:t>
            </a:r>
          </a:p>
          <a:p>
            <a:pPr marL="0" indent="0">
              <a:buNone/>
            </a:pPr>
            <a:r>
              <a:rPr lang="en-US" dirty="0" smtClean="0"/>
              <a:t> </a:t>
            </a:r>
          </a:p>
          <a:p>
            <a:pPr marL="0" indent="0">
              <a:buNone/>
            </a:pPr>
            <a:r>
              <a:rPr lang="en-US" dirty="0" smtClean="0"/>
              <a:t>*</a:t>
            </a:r>
            <a:r>
              <a:rPr lang="en-US" dirty="0" err="1" smtClean="0"/>
              <a:t>NBConnect</a:t>
            </a:r>
            <a:r>
              <a:rPr lang="en-US" dirty="0" smtClean="0"/>
              <a:t> is the OFFICAL National Board database. In order for a candidate’s name to be on this document, they must: Register with the National Board, Pay their $75 non-refundable registration fee, and release to 3</a:t>
            </a:r>
            <a:r>
              <a:rPr lang="en-US" baseline="30000" dirty="0" smtClean="0"/>
              <a:t>rd</a:t>
            </a:r>
            <a:r>
              <a:rPr lang="en-US" dirty="0" smtClean="0"/>
              <a:t> Party.</a:t>
            </a:r>
          </a:p>
          <a:p>
            <a:pPr marL="0" indent="0">
              <a:buNone/>
            </a:pPr>
            <a:r>
              <a:rPr lang="en-US" dirty="0" smtClean="0"/>
              <a:t>*3</a:t>
            </a:r>
            <a:r>
              <a:rPr lang="en-US" baseline="30000" dirty="0" smtClean="0"/>
              <a:t>rd</a:t>
            </a:r>
            <a:r>
              <a:rPr lang="en-US" dirty="0" smtClean="0"/>
              <a:t> Party is ONLY the National Board and the WCTP.</a:t>
            </a:r>
          </a:p>
          <a:p>
            <a:pPr marL="0" indent="0">
              <a:buNone/>
            </a:pPr>
            <a:r>
              <a:rPr lang="en-US" dirty="0" smtClean="0"/>
              <a:t>No personal information is shared.</a:t>
            </a:r>
            <a:endParaRPr lang="en-US" dirty="0"/>
          </a:p>
        </p:txBody>
      </p:sp>
    </p:spTree>
    <p:extLst>
      <p:ext uri="{BB962C8B-B14F-4D97-AF65-F5344CB8AC3E}">
        <p14:creationId xmlns:p14="http://schemas.microsoft.com/office/powerpoint/2010/main" val="40861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02"/>
            <a:ext cx="8229600" cy="924131"/>
          </a:xfrm>
        </p:spPr>
        <p:txBody>
          <a:bodyPr>
            <a:normAutofit/>
          </a:bodyPr>
          <a:lstStyle/>
          <a:p>
            <a:r>
              <a:rPr lang="en-US" sz="4800" dirty="0" smtClean="0"/>
              <a:t>WCTP Participation Terms</a:t>
            </a:r>
            <a:endParaRPr lang="en-US" sz="4800" dirty="0"/>
          </a:p>
        </p:txBody>
      </p:sp>
      <p:sp>
        <p:nvSpPr>
          <p:cNvPr id="3" name="Content Placeholder 2"/>
          <p:cNvSpPr>
            <a:spLocks noGrp="1"/>
          </p:cNvSpPr>
          <p:nvPr>
            <p:ph idx="1"/>
          </p:nvPr>
        </p:nvSpPr>
        <p:spPr>
          <a:xfrm>
            <a:off x="457200" y="1417638"/>
            <a:ext cx="8229600" cy="5078539"/>
          </a:xfrm>
        </p:spPr>
        <p:txBody>
          <a:bodyPr>
            <a:normAutofit fontScale="77500" lnSpcReduction="20000"/>
          </a:bodyPr>
          <a:lstStyle/>
          <a:p>
            <a:r>
              <a:rPr lang="en-US" dirty="0"/>
              <a:t>Due to funding changes at MDE, the World Class Teaching Program, WCTP, no longer receive funds to support candidates who start the process and then withdraw. In order for the WCTP to continue to offer FREE candidate support, we must know our candidates are committed to the process. For this reason, the WCTP is requiring that all candidates make a “Good Faith” down payment on a component before receiving candidate support. Candidates can use </a:t>
            </a:r>
            <a:r>
              <a:rPr lang="en-US" dirty="0">
                <a:solidFill>
                  <a:srgbClr val="008000"/>
                </a:solidFill>
              </a:rPr>
              <a:t>Pay As You Go</a:t>
            </a:r>
            <a:r>
              <a:rPr lang="en-US" dirty="0"/>
              <a:t>.  (</a:t>
            </a:r>
            <a:r>
              <a:rPr lang="en-US" dirty="0">
                <a:hlinkClick r:id="rId2"/>
              </a:rPr>
              <a:t>http://wctp.olemiss.edu/pay-as-you-go-2/</a:t>
            </a:r>
            <a:r>
              <a:rPr lang="en-US" dirty="0"/>
              <a:t>) </a:t>
            </a:r>
          </a:p>
          <a:p>
            <a:pPr marL="0" indent="0">
              <a:buNone/>
            </a:pPr>
            <a:endParaRPr lang="en-US" u="sng" dirty="0">
              <a:hlinkClick r:id="rId3"/>
            </a:endParaRPr>
          </a:p>
          <a:p>
            <a:r>
              <a:rPr lang="en-US" dirty="0"/>
              <a:t>Candidates are not allowed to participate in more than one World Class Teaching Program. Candidates joining The University of Mississippi’s WCTP agree to only participate in our program.</a:t>
            </a:r>
          </a:p>
          <a:p>
            <a:endParaRPr lang="en-US" dirty="0"/>
          </a:p>
          <a:p>
            <a:r>
              <a:rPr lang="en-US" dirty="0">
                <a:solidFill>
                  <a:srgbClr val="FF0000"/>
                </a:solidFill>
              </a:rPr>
              <a:t>Candidates agree to release to 3</a:t>
            </a:r>
            <a:r>
              <a:rPr lang="en-US" baseline="30000" dirty="0">
                <a:solidFill>
                  <a:srgbClr val="FF0000"/>
                </a:solidFill>
              </a:rPr>
              <a:t>rd</a:t>
            </a:r>
            <a:r>
              <a:rPr lang="en-US" dirty="0">
                <a:solidFill>
                  <a:srgbClr val="FF0000"/>
                </a:solidFill>
              </a:rPr>
              <a:t> Party, National Board Database </a:t>
            </a:r>
          </a:p>
          <a:p>
            <a:endParaRPr lang="en-US" dirty="0">
              <a:solidFill>
                <a:srgbClr val="FF0000"/>
              </a:solidFill>
            </a:endParaRPr>
          </a:p>
          <a:p>
            <a:r>
              <a:rPr lang="en-US" dirty="0">
                <a:solidFill>
                  <a:srgbClr val="FF0000"/>
                </a:solidFill>
              </a:rPr>
              <a:t>Candidates agree to pay $75 National Board registration fee before receiving candidate support.</a:t>
            </a:r>
          </a:p>
          <a:p>
            <a:pPr marL="0" indent="0">
              <a:buNone/>
            </a:pPr>
            <a:endParaRPr lang="en-US" dirty="0"/>
          </a:p>
        </p:txBody>
      </p:sp>
    </p:spTree>
    <p:extLst>
      <p:ext uri="{BB962C8B-B14F-4D97-AF65-F5344CB8AC3E}">
        <p14:creationId xmlns:p14="http://schemas.microsoft.com/office/powerpoint/2010/main" val="255376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718</TotalTime>
  <Words>1288</Words>
  <Application>Microsoft Macintosh PowerPoint</Application>
  <PresentationFormat>On-screen Show (4:3)</PresentationFormat>
  <Paragraphs>175</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Executive</vt:lpstr>
      <vt:lpstr>Mentor Training 2018</vt:lpstr>
      <vt:lpstr>Agenda</vt:lpstr>
      <vt:lpstr>Mentor Handbook</vt:lpstr>
      <vt:lpstr>NB Survival Guide</vt:lpstr>
      <vt:lpstr>WCTP 601 At a Glance</vt:lpstr>
      <vt:lpstr>WCTP 601</vt:lpstr>
      <vt:lpstr>Thank YOU!!</vt:lpstr>
      <vt:lpstr>MDE State Funding Changes</vt:lpstr>
      <vt:lpstr>WCTP Participation Terms</vt:lpstr>
      <vt:lpstr>wctp.olemiss.edu </vt:lpstr>
      <vt:lpstr>PowerPoint Presentation</vt:lpstr>
      <vt:lpstr>PowerPoint Presentation</vt:lpstr>
      <vt:lpstr>PowerPoint Presentation</vt:lpstr>
      <vt:lpstr>Online Application Only  with Electronic Signature  http://wctp.olemiss.edu </vt:lpstr>
      <vt:lpstr>NO candidate can attend a mentoring session without completing this application.  If they do, they will be considered  a “pro-bono” candidate.</vt:lpstr>
      <vt:lpstr>Communication</vt:lpstr>
      <vt:lpstr>CEU’s</vt:lpstr>
      <vt:lpstr>Media Campaign</vt:lpstr>
      <vt:lpstr>Candidate Feedback</vt:lpstr>
      <vt:lpstr>#1 Candidate Request</vt:lpstr>
      <vt:lpstr>WCTP 601 Changes</vt:lpstr>
      <vt:lpstr>Meet Cade</vt:lpstr>
      <vt:lpstr>PowerPoint Presentation</vt:lpstr>
      <vt:lpstr>How Candidates Should Use WCTP 601</vt:lpstr>
      <vt:lpstr>Candidate Time Lines</vt:lpstr>
      <vt:lpstr>PowerPoint Presentation</vt:lpstr>
      <vt:lpstr>PowerPoint Presentation</vt:lpstr>
      <vt:lpstr>PowerPoint Presentation</vt:lpstr>
      <vt:lpstr>PowerPoint Presentation</vt:lpstr>
      <vt:lpstr>Online Candidates</vt:lpstr>
      <vt:lpstr>Reorganized Modules</vt:lpstr>
      <vt:lpstr>What Can Not Change</vt:lpstr>
      <vt:lpstr>What Has to Change</vt:lpstr>
      <vt:lpstr>PowerPoint Presentation</vt:lpstr>
      <vt:lpstr>PowerPoint Presentation</vt:lpstr>
      <vt:lpstr>PowerPoint Presentation</vt:lpstr>
      <vt:lpstr>PowerPoint Presentation</vt:lpstr>
      <vt:lpstr>PowerPoint Presentation</vt:lpstr>
      <vt:lpstr>Serving Electronic Candidates</vt:lpstr>
      <vt:lpstr>…just a phone call away. </vt:lpstr>
      <vt:lpstr>Last thing…</vt:lpstr>
      <vt:lpstr>Suggestions for…      First Meeting Lesson Plan   NB Survival Guide WCTP 601 Tour WCTP 601, Module 1/Component 1 Tour</vt:lpstr>
      <vt:lpstr>Have a GREAT Summer! (What’s left of it!)</vt:lpstr>
    </vt:vector>
  </TitlesOfParts>
  <Company>The University of Mississippi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 of Education</dc:creator>
  <cp:lastModifiedBy>School of Education</cp:lastModifiedBy>
  <cp:revision>38</cp:revision>
  <cp:lastPrinted>2018-06-08T17:42:05Z</cp:lastPrinted>
  <dcterms:created xsi:type="dcterms:W3CDTF">2017-06-27T01:38:46Z</dcterms:created>
  <dcterms:modified xsi:type="dcterms:W3CDTF">2018-07-20T14:10:34Z</dcterms:modified>
</cp:coreProperties>
</file>