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0" r:id="rId2"/>
    <p:sldMasterId id="2147483693" r:id="rId3"/>
  </p:sldMasterIdLst>
  <p:notesMasterIdLst>
    <p:notesMasterId r:id="rId57"/>
  </p:notesMasterIdLst>
  <p:sldIdLst>
    <p:sldId id="256" r:id="rId4"/>
    <p:sldId id="357" r:id="rId5"/>
    <p:sldId id="344" r:id="rId6"/>
    <p:sldId id="290" r:id="rId7"/>
    <p:sldId id="391" r:id="rId8"/>
    <p:sldId id="392" r:id="rId9"/>
    <p:sldId id="393" r:id="rId10"/>
    <p:sldId id="394" r:id="rId11"/>
    <p:sldId id="395" r:id="rId12"/>
    <p:sldId id="396" r:id="rId13"/>
    <p:sldId id="361" r:id="rId14"/>
    <p:sldId id="262" r:id="rId15"/>
    <p:sldId id="261" r:id="rId16"/>
    <p:sldId id="360" r:id="rId17"/>
    <p:sldId id="327" r:id="rId18"/>
    <p:sldId id="328" r:id="rId19"/>
    <p:sldId id="370" r:id="rId20"/>
    <p:sldId id="379" r:id="rId21"/>
    <p:sldId id="371" r:id="rId22"/>
    <p:sldId id="365" r:id="rId23"/>
    <p:sldId id="264" r:id="rId24"/>
    <p:sldId id="265" r:id="rId25"/>
    <p:sldId id="352" r:id="rId26"/>
    <p:sldId id="353" r:id="rId27"/>
    <p:sldId id="354" r:id="rId28"/>
    <p:sldId id="355" r:id="rId29"/>
    <p:sldId id="278" r:id="rId30"/>
    <p:sldId id="330" r:id="rId31"/>
    <p:sldId id="323" r:id="rId32"/>
    <p:sldId id="287" r:id="rId33"/>
    <p:sldId id="280" r:id="rId34"/>
    <p:sldId id="281" r:id="rId35"/>
    <p:sldId id="282" r:id="rId36"/>
    <p:sldId id="279" r:id="rId37"/>
    <p:sldId id="298" r:id="rId38"/>
    <p:sldId id="346" r:id="rId39"/>
    <p:sldId id="380" r:id="rId40"/>
    <p:sldId id="386" r:id="rId41"/>
    <p:sldId id="349" r:id="rId42"/>
    <p:sldId id="351" r:id="rId43"/>
    <p:sldId id="372" r:id="rId44"/>
    <p:sldId id="292" r:id="rId45"/>
    <p:sldId id="293" r:id="rId46"/>
    <p:sldId id="312" r:id="rId47"/>
    <p:sldId id="313" r:id="rId48"/>
    <p:sldId id="320" r:id="rId49"/>
    <p:sldId id="263" r:id="rId50"/>
    <p:sldId id="270" r:id="rId51"/>
    <p:sldId id="343" r:id="rId52"/>
    <p:sldId id="294" r:id="rId53"/>
    <p:sldId id="308" r:id="rId54"/>
    <p:sldId id="311" r:id="rId55"/>
    <p:sldId id="30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F2781-9A4D-4F2C-A95E-9F8D9CDF8665}" type="datetimeFigureOut">
              <a:rPr lang="en-US" smtClean="0"/>
              <a:t>4/5/17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0A86-F8B5-4D58-B072-6BF9554E58E7}" type="slidenum">
              <a:rPr lang="en-US" smtClean="0"/>
              <a:t>‹#›</a:t>
            </a:fld>
            <a:endParaRPr lang="en-US"/>
          </a:p>
        </p:txBody>
      </p:sp>
    </p:spTree>
    <p:extLst>
      <p:ext uri="{BB962C8B-B14F-4D97-AF65-F5344CB8AC3E}">
        <p14:creationId xmlns:p14="http://schemas.microsoft.com/office/powerpoint/2010/main" val="41253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EDB72FA-A881-44E9-ABEB-E666D772AF5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Across America, educators, parents and students are swimming in an overload of data, much of which seems unrelated and difficult to use. The real trick is deciding what data is helpful, what data is useless, and how to use the data effectively. </a:t>
            </a:r>
          </a:p>
        </p:txBody>
      </p:sp>
    </p:spTree>
    <p:extLst>
      <p:ext uri="{BB962C8B-B14F-4D97-AF65-F5344CB8AC3E}">
        <p14:creationId xmlns:p14="http://schemas.microsoft.com/office/powerpoint/2010/main" val="267810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scenarios with students</a:t>
            </a:r>
            <a:endParaRPr lang="en-US" dirty="0"/>
          </a:p>
        </p:txBody>
      </p:sp>
      <p:sp>
        <p:nvSpPr>
          <p:cNvPr id="4" name="Slide Number Placeholder 3"/>
          <p:cNvSpPr>
            <a:spLocks noGrp="1"/>
          </p:cNvSpPr>
          <p:nvPr>
            <p:ph type="sldNum" sz="quarter" idx="10"/>
          </p:nvPr>
        </p:nvSpPr>
        <p:spPr/>
        <p:txBody>
          <a:bodyPr/>
          <a:lstStyle/>
          <a:p>
            <a:fld id="{BBD60A86-F8B5-4D58-B072-6BF9554E58E7}" type="slidenum">
              <a:rPr lang="en-US" smtClean="0"/>
              <a:t>11</a:t>
            </a:fld>
            <a:endParaRPr lang="en-US"/>
          </a:p>
        </p:txBody>
      </p:sp>
    </p:spTree>
    <p:extLst>
      <p:ext uri="{BB962C8B-B14F-4D97-AF65-F5344CB8AC3E}">
        <p14:creationId xmlns:p14="http://schemas.microsoft.com/office/powerpoint/2010/main" val="31343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36A5F48-7F4B-4055-BECB-709EC0E99A9B}"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Unused data is useless data. When you look at data, reflecting on own practices helps you make decisions in the classroom. It also may lead you to do some research on new strategies to make decisions. </a:t>
            </a:r>
          </a:p>
        </p:txBody>
      </p:sp>
    </p:spTree>
    <p:extLst>
      <p:ext uri="{BB962C8B-B14F-4D97-AF65-F5344CB8AC3E}">
        <p14:creationId xmlns:p14="http://schemas.microsoft.com/office/powerpoint/2010/main" val="347844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While many people rely highly on formal assessments, informal data probably informs you more about the student as a whole child than formal data can. The trick with informal assessment is to make sure you gather both data that proves instructional need and data that shows growth. </a:t>
            </a:r>
          </a:p>
          <a:p>
            <a:r>
              <a:rPr lang="en-US" altLang="en-US" dirty="0" smtClean="0"/>
              <a:t>Informal data is available right now. </a:t>
            </a:r>
          </a:p>
          <a:p>
            <a:r>
              <a:rPr lang="en-US" altLang="en-US" dirty="0" smtClean="0"/>
              <a:t>Formal data takes longer to access. Certain types of formal data, like reading program tests, can help inform instruction as soon as the next day, but standardized testing normally takes quite a bit of time to access the data.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EB63EC5-A397-44EA-A8AF-94B53F4E011F}" type="slidenum">
              <a:rPr lang="en-US" altLang="en-US">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val="212605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60A86-F8B5-4D58-B072-6BF9554E58E7}" type="slidenum">
              <a:rPr lang="en-US" smtClean="0"/>
              <a:t>32</a:t>
            </a:fld>
            <a:endParaRPr lang="en-US"/>
          </a:p>
        </p:txBody>
      </p:sp>
    </p:spTree>
    <p:extLst>
      <p:ext uri="{BB962C8B-B14F-4D97-AF65-F5344CB8AC3E}">
        <p14:creationId xmlns:p14="http://schemas.microsoft.com/office/powerpoint/2010/main" val="349763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Students that often will not talk in whole group instruction will talk in small group discussion. It is much less daunting to make a mistake in front of 4 or 5 peers than in front of the entire class. </a:t>
            </a:r>
          </a:p>
          <a:p>
            <a:r>
              <a:rPr lang="en-US" altLang="en-US" dirty="0" smtClean="0"/>
              <a:t>Not only can the instruction be targeted, it should be targeted. Small group instruction should not be set up where every group that works with the teacher does the same thing. That type of teaching is no more than round robin and does not meet the needs of the students.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B876978-4091-4B81-9A10-44549BE2B154}" type="slidenum">
              <a:rPr lang="en-US" altLang="en-US">
                <a:latin typeface="Arial" panose="020B0604020202020204" pitchFamily="34" charset="0"/>
              </a:rPr>
              <a:pPr/>
              <a:t>48</a:t>
            </a:fld>
            <a:endParaRPr lang="en-US" altLang="en-US">
              <a:latin typeface="Arial" panose="020B0604020202020204" pitchFamily="34" charset="0"/>
            </a:endParaRPr>
          </a:p>
        </p:txBody>
      </p:sp>
    </p:spTree>
    <p:extLst>
      <p:ext uri="{BB962C8B-B14F-4D97-AF65-F5344CB8AC3E}">
        <p14:creationId xmlns:p14="http://schemas.microsoft.com/office/powerpoint/2010/main" val="403908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butcher paper square for responses </a:t>
            </a:r>
            <a:endParaRPr lang="en-US" dirty="0"/>
          </a:p>
        </p:txBody>
      </p:sp>
      <p:sp>
        <p:nvSpPr>
          <p:cNvPr id="4" name="Slide Number Placeholder 3"/>
          <p:cNvSpPr>
            <a:spLocks noGrp="1"/>
          </p:cNvSpPr>
          <p:nvPr>
            <p:ph type="sldNum" sz="quarter" idx="10"/>
          </p:nvPr>
        </p:nvSpPr>
        <p:spPr/>
        <p:txBody>
          <a:bodyPr/>
          <a:lstStyle/>
          <a:p>
            <a:fld id="{BBD60A86-F8B5-4D58-B072-6BF9554E58E7}" type="slidenum">
              <a:rPr lang="en-US" smtClean="0"/>
              <a:t>49</a:t>
            </a:fld>
            <a:endParaRPr lang="en-US"/>
          </a:p>
        </p:txBody>
      </p:sp>
    </p:spTree>
    <p:extLst>
      <p:ext uri="{BB962C8B-B14F-4D97-AF65-F5344CB8AC3E}">
        <p14:creationId xmlns:p14="http://schemas.microsoft.com/office/powerpoint/2010/main" val="422158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ED239FD-20DE-41B5-9507-BB52E6DCC9DC}" type="slidenum">
              <a:rPr lang="en-US"/>
              <a:pPr>
                <a:defRPr/>
              </a:pPr>
              <a:t>‹#›</a:t>
            </a:fld>
            <a:endParaRPr lang="en-US"/>
          </a:p>
        </p:txBody>
      </p:sp>
    </p:spTree>
    <p:extLst>
      <p:ext uri="{BB962C8B-B14F-4D97-AF65-F5344CB8AC3E}">
        <p14:creationId xmlns:p14="http://schemas.microsoft.com/office/powerpoint/2010/main" val="2843604076"/>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extLst>
      <p:ext uri="{BB962C8B-B14F-4D97-AF65-F5344CB8AC3E}">
        <p14:creationId xmlns:p14="http://schemas.microsoft.com/office/powerpoint/2010/main" val="20327999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1FBDE42B-4831-1340-B796-4DAE59353A00}" type="datetimeFigureOut">
              <a:rPr lang="en-US" smtClean="0"/>
              <a:t>4/5/17</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1459215703"/>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132834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309345956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1FBDE42B-4831-1340-B796-4DAE59353A00}" type="datetimeFigureOut">
              <a:rPr lang="en-US" smtClean="0"/>
              <a:t>4/5/17</a:t>
            </a:fld>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2049146574"/>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extLst>
      <p:ext uri="{BB962C8B-B14F-4D97-AF65-F5344CB8AC3E}">
        <p14:creationId xmlns:p14="http://schemas.microsoft.com/office/powerpoint/2010/main" val="203279996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ED239FD-20DE-41B5-9507-BB52E6DCC9DC}" type="slidenum">
              <a:rPr lang="en-US"/>
              <a:pPr>
                <a:defRPr/>
              </a:pPr>
              <a:t>‹#›</a:t>
            </a:fld>
            <a:endParaRPr lang="en-US"/>
          </a:p>
        </p:txBody>
      </p:sp>
    </p:spTree>
    <p:extLst>
      <p:ext uri="{BB962C8B-B14F-4D97-AF65-F5344CB8AC3E}">
        <p14:creationId xmlns:p14="http://schemas.microsoft.com/office/powerpoint/2010/main" val="2843604076"/>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FBDE42B-4831-1340-B796-4DAE59353A00}" type="datetimeFigureOut">
              <a:rPr lang="en-US" smtClean="0"/>
              <a:t>4/5/17</a:t>
            </a:fld>
            <a:endParaRPr lang="en-US"/>
          </a:p>
        </p:txBody>
      </p:sp>
      <p:sp>
        <p:nvSpPr>
          <p:cNvPr id="8" name="Slide Number Placeholder 7"/>
          <p:cNvSpPr>
            <a:spLocks noGrp="1"/>
          </p:cNvSpPr>
          <p:nvPr>
            <p:ph type="sldNum" sz="quarter" idx="11"/>
          </p:nvPr>
        </p:nvSpPr>
        <p:spPr/>
        <p:txBody>
          <a:bodyPr/>
          <a:lstStyle/>
          <a:p>
            <a:fld id="{9AD948C6-08B4-7C4C-8B85-E7C7496842C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FBDE42B-4831-1340-B796-4DAE59353A00}"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DE42B-4831-1340-B796-4DAE59353A00}"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48C6-08B4-7C4C-8B85-E7C7496842C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FBDE42B-4831-1340-B796-4DAE59353A00}"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948C6-08B4-7C4C-8B85-E7C7496842C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BDE42B-4831-1340-B796-4DAE59353A00}"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948C6-08B4-7C4C-8B85-E7C7496842C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DE42B-4831-1340-B796-4DAE59353A00}"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DE42B-4831-1340-B796-4DAE59353A00}"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DE42B-4831-1340-B796-4DAE59353A00}"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DE42B-4831-1340-B796-4DAE59353A00}"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DE42B-4831-1340-B796-4DAE59353A00}"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DE42B-4831-1340-B796-4DAE59353A00}"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48C6-08B4-7C4C-8B85-E7C7496842CD}"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ED239FD-20DE-41B5-9507-BB52E6DCC9DC}" type="slidenum">
              <a:rPr lang="en-US"/>
              <a:pPr>
                <a:defRPr/>
              </a:pPr>
              <a:t>‹#›</a:t>
            </a:fld>
            <a:endParaRPr lang="en-US"/>
          </a:p>
        </p:txBody>
      </p:sp>
    </p:spTree>
    <p:extLst>
      <p:ext uri="{BB962C8B-B14F-4D97-AF65-F5344CB8AC3E}">
        <p14:creationId xmlns:p14="http://schemas.microsoft.com/office/powerpoint/2010/main" val="2843604076"/>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FBDE42B-4831-1340-B796-4DAE59353A00}" type="datetimeFigureOut">
              <a:rPr lang="en-US" smtClean="0"/>
              <a:t>4/5/17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1FBDE42B-4831-1340-B796-4DAE59353A00}" type="datetimeFigureOut">
              <a:rPr lang="en-US" smtClean="0"/>
              <a:t>4/5/17</a:t>
            </a:fld>
            <a:endParaRPr lang="en-US"/>
          </a:p>
        </p:txBody>
      </p:sp>
      <p:sp>
        <p:nvSpPr>
          <p:cNvPr id="3" name="Rectangle 8"/>
          <p:cNvSpPr>
            <a:spLocks noGrp="1" noChangeArrowheads="1"/>
          </p:cNvSpPr>
          <p:nvPr>
            <p:ph type="ftr" sz="quarter" idx="11"/>
          </p:nvPr>
        </p:nvSpPr>
        <p:spPr>
          <a:ln/>
        </p:spPr>
        <p:txBody>
          <a:bodyPr/>
          <a:lstStyle>
            <a:lvl1pPr>
              <a:defRPr/>
            </a:lvl1pPr>
          </a:lstStyle>
          <a:p>
            <a:endParaRPr lang="en-US"/>
          </a:p>
        </p:txBody>
      </p:sp>
      <p:sp>
        <p:nvSpPr>
          <p:cNvPr id="4" name="Rectangle 9"/>
          <p:cNvSpPr>
            <a:spLocks noGrp="1" noChangeArrowheads="1"/>
          </p:cNvSpPr>
          <p:nvPr>
            <p:ph type="sldNum" sz="quarter" idx="12"/>
          </p:nvPr>
        </p:nvSpPr>
        <p:spPr>
          <a:ln/>
        </p:spPr>
        <p:txBody>
          <a:bodyPr/>
          <a:lstStyle>
            <a:lvl1pPr>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1FBDE42B-4831-1340-B796-4DAE59353A00}" type="datetimeFigureOut">
              <a:rPr lang="en-US" smtClean="0"/>
              <a:t>4/5/17</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1FBDE42B-4831-1340-B796-4DAE59353A00}" type="datetimeFigureOut">
              <a:rPr lang="en-US" smtClean="0"/>
              <a:t>4/5/17</a:t>
            </a:fld>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DE42B-4831-1340-B796-4DAE59353A00}" type="datetimeFigureOut">
              <a:rPr lang="en-US" smtClean="0"/>
              <a:t>4/5/17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DE42B-4831-1340-B796-4DAE59353A00}" type="datetimeFigureOut">
              <a:rPr lang="en-US" smtClean="0"/>
              <a:t>4/5/17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948C6-08B4-7C4C-8B85-E7C7496842CD}"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FBDE42B-4831-1340-B796-4DAE59353A00}" type="datetimeFigureOut">
              <a:rPr lang="en-US" smtClean="0"/>
              <a:t>4/5/17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AD948C6-08B4-7C4C-8B85-E7C7496842C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youtube.com/watch?v=osUwukXSd0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www.teachingchannel.org/videos/data-carousels-improve-instru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073" y="669073"/>
            <a:ext cx="7772400" cy="1405720"/>
          </a:xfrm>
        </p:spPr>
        <p:txBody>
          <a:bodyPr>
            <a:noAutofit/>
          </a:bodyPr>
          <a:lstStyle/>
          <a:p>
            <a:r>
              <a:rPr lang="en-US" sz="6000" b="1" dirty="0" smtClean="0"/>
              <a:t>Using Data to Drive Instruction </a:t>
            </a:r>
            <a:endParaRPr lang="en-US" sz="6000" b="1" dirty="0"/>
          </a:p>
        </p:txBody>
      </p:sp>
      <p:sp>
        <p:nvSpPr>
          <p:cNvPr id="3" name="Subtitle 2"/>
          <p:cNvSpPr>
            <a:spLocks noGrp="1"/>
          </p:cNvSpPr>
          <p:nvPr>
            <p:ph type="subTitle" idx="1"/>
          </p:nvPr>
        </p:nvSpPr>
        <p:spPr>
          <a:xfrm>
            <a:off x="1278673" y="4803487"/>
            <a:ext cx="6400800" cy="1752600"/>
          </a:xfrm>
        </p:spPr>
        <p:txBody>
          <a:bodyPr>
            <a:normAutofit fontScale="85000" lnSpcReduction="20000"/>
          </a:bodyPr>
          <a:lstStyle/>
          <a:p>
            <a:endParaRPr lang="en-US" sz="3400" dirty="0" smtClean="0"/>
          </a:p>
          <a:p>
            <a:endParaRPr lang="en-US" sz="3400" dirty="0" smtClean="0">
              <a:solidFill>
                <a:schemeClr val="bg1">
                  <a:lumMod val="50000"/>
                </a:schemeClr>
              </a:solidFill>
            </a:endParaRPr>
          </a:p>
          <a:p>
            <a:r>
              <a:rPr lang="en-US" sz="3400" dirty="0" smtClean="0">
                <a:solidFill>
                  <a:schemeClr val="bg1">
                    <a:lumMod val="50000"/>
                  </a:schemeClr>
                </a:solidFill>
              </a:rPr>
              <a:t>Presented by </a:t>
            </a:r>
            <a:r>
              <a:rPr lang="en-US" sz="3400" dirty="0" err="1" smtClean="0">
                <a:solidFill>
                  <a:schemeClr val="bg1">
                    <a:lumMod val="50000"/>
                  </a:schemeClr>
                </a:solidFill>
              </a:rPr>
              <a:t>Malisha</a:t>
            </a:r>
            <a:r>
              <a:rPr lang="en-US" sz="3400" dirty="0" smtClean="0">
                <a:solidFill>
                  <a:schemeClr val="bg1">
                    <a:lumMod val="50000"/>
                  </a:schemeClr>
                </a:solidFill>
              </a:rPr>
              <a:t> </a:t>
            </a:r>
            <a:r>
              <a:rPr lang="en-US" sz="3400" dirty="0" smtClean="0">
                <a:solidFill>
                  <a:schemeClr val="bg1">
                    <a:lumMod val="50000"/>
                  </a:schemeClr>
                </a:solidFill>
              </a:rPr>
              <a:t>Siders for MPE </a:t>
            </a:r>
            <a:endParaRPr lang="en-US" sz="3400"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1918011" y="2585028"/>
            <a:ext cx="5166966" cy="29013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8348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646771"/>
            <a:ext cx="8229600" cy="5820936"/>
          </a:xfrm>
        </p:spPr>
        <p:txBody>
          <a:bodyPr>
            <a:normAutofit fontScale="92500" lnSpcReduction="10000"/>
          </a:bodyPr>
          <a:lstStyle/>
          <a:p>
            <a:pPr lvl="0"/>
            <a:r>
              <a:rPr lang="en-US" sz="3400" b="1" dirty="0"/>
              <a:t>Be </a:t>
            </a:r>
            <a:r>
              <a:rPr lang="en-US" sz="3400" b="1" dirty="0" smtClean="0"/>
              <a:t>Transparent </a:t>
            </a:r>
            <a:r>
              <a:rPr lang="en-US" sz="3400" b="1" dirty="0"/>
              <a:t>with </a:t>
            </a:r>
            <a:r>
              <a:rPr lang="en-US" sz="3400" b="1" dirty="0" smtClean="0"/>
              <a:t>Class</a:t>
            </a:r>
            <a:r>
              <a:rPr lang="en-US" sz="3400" b="1" dirty="0"/>
              <a:t>-wide </a:t>
            </a:r>
            <a:r>
              <a:rPr lang="en-US" sz="3400" b="1" dirty="0" smtClean="0"/>
              <a:t>Results</a:t>
            </a:r>
            <a:r>
              <a:rPr lang="en-US" sz="3400" b="1" dirty="0"/>
              <a:t>.</a:t>
            </a:r>
            <a:r>
              <a:rPr lang="en-US" sz="3400" dirty="0"/>
              <a:t> Follow pre-assessments tests, and communicate the results to students. You don’t have to single them out. Simply relay the outcomes, and explain how instruction will be adjusted based on the new information. </a:t>
            </a:r>
            <a:endParaRPr lang="en-US" sz="3400" dirty="0" smtClean="0"/>
          </a:p>
          <a:p>
            <a:pPr lvl="0"/>
            <a:r>
              <a:rPr lang="en-US" sz="3400" dirty="0" smtClean="0"/>
              <a:t>For </a:t>
            </a:r>
            <a:r>
              <a:rPr lang="en-US" sz="3400" dirty="0"/>
              <a:t>example, you could say, “Based on the data from this quiz, we need to revisit phases of the cell cycle, so you’ll see questions on this topic in your warm-ups for the rest of the week.”</a:t>
            </a:r>
          </a:p>
          <a:p>
            <a:endParaRPr lang="en-US" dirty="0"/>
          </a:p>
        </p:txBody>
      </p:sp>
    </p:spTree>
    <p:extLst>
      <p:ext uri="{BB962C8B-B14F-4D97-AF65-F5344CB8AC3E}">
        <p14:creationId xmlns:p14="http://schemas.microsoft.com/office/powerpoint/2010/main" val="139948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ngageny.org/sites/default/files/styles/resource_doc_image/public/view-images/girlwithteacher_26.jpg?itok=FIa3K5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71" y="2724150"/>
            <a:ext cx="5715000" cy="32194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0"/>
            <a:ext cx="7772400" cy="1159705"/>
          </a:xfrm>
        </p:spPr>
        <p:txBody>
          <a:bodyPr/>
          <a:lstStyle/>
          <a:p>
            <a:r>
              <a:rPr lang="en-US" sz="4400" dirty="0" smtClean="0"/>
              <a:t>Responding to Students</a:t>
            </a:r>
            <a:endParaRPr lang="en-US" sz="4400" dirty="0"/>
          </a:p>
        </p:txBody>
      </p:sp>
      <p:sp>
        <p:nvSpPr>
          <p:cNvPr id="3" name="Content Placeholder 2"/>
          <p:cNvSpPr>
            <a:spLocks noGrp="1"/>
          </p:cNvSpPr>
          <p:nvPr>
            <p:ph type="subTitle" idx="1"/>
          </p:nvPr>
        </p:nvSpPr>
        <p:spPr>
          <a:xfrm>
            <a:off x="457200" y="1417638"/>
            <a:ext cx="8229600" cy="4525963"/>
          </a:xfrm>
        </p:spPr>
        <p:txBody>
          <a:bodyPr/>
          <a:lstStyle/>
          <a:p>
            <a:r>
              <a:rPr lang="en-US" dirty="0" smtClean="0"/>
              <a:t>When you reflect on student achievement and make adjustments, you are collecting data!</a:t>
            </a:r>
          </a:p>
          <a:p>
            <a:pPr marL="0" indent="0">
              <a:buNone/>
            </a:pPr>
            <a:endParaRPr lang="en-US" dirty="0"/>
          </a:p>
        </p:txBody>
      </p:sp>
    </p:spTree>
    <p:extLst>
      <p:ext uri="{BB962C8B-B14F-4D97-AF65-F5344CB8AC3E}">
        <p14:creationId xmlns:p14="http://schemas.microsoft.com/office/powerpoint/2010/main" val="3522445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02527" y="473635"/>
            <a:ext cx="7772400" cy="1097349"/>
          </a:xfrm>
        </p:spPr>
        <p:txBody>
          <a:bodyPr>
            <a:normAutofit/>
          </a:bodyPr>
          <a:lstStyle/>
          <a:p>
            <a:pPr>
              <a:defRPr/>
            </a:pPr>
            <a:r>
              <a:rPr lang="en-US" sz="4400" b="1" dirty="0" smtClean="0"/>
              <a:t>Why Spend Time on Data?</a:t>
            </a:r>
          </a:p>
        </p:txBody>
      </p:sp>
      <p:sp>
        <p:nvSpPr>
          <p:cNvPr id="7171" name="Rectangle 3"/>
          <p:cNvSpPr>
            <a:spLocks noGrp="1" noChangeArrowheads="1"/>
          </p:cNvSpPr>
          <p:nvPr>
            <p:ph type="subTitle" idx="1"/>
          </p:nvPr>
        </p:nvSpPr>
        <p:spPr>
          <a:xfrm>
            <a:off x="278957" y="2130157"/>
            <a:ext cx="8698979" cy="4144963"/>
          </a:xfrm>
        </p:spPr>
        <p:txBody>
          <a:bodyPr>
            <a:noAutofit/>
          </a:bodyPr>
          <a:lstStyle/>
          <a:p>
            <a:pPr marL="0" indent="0">
              <a:buNone/>
            </a:pPr>
            <a:r>
              <a:rPr lang="en-US" altLang="en-US" sz="3400" dirty="0"/>
              <a:t>D</a:t>
            </a:r>
            <a:r>
              <a:rPr lang="en-US" altLang="en-US" sz="3400" dirty="0" smtClean="0"/>
              <a:t>ata leads a teacher to:</a:t>
            </a:r>
          </a:p>
          <a:p>
            <a:pPr lvl="1"/>
            <a:r>
              <a:rPr lang="en-US" altLang="en-US" sz="3400" dirty="0" smtClean="0"/>
              <a:t>Reflect on our own practices</a:t>
            </a:r>
          </a:p>
          <a:p>
            <a:pPr lvl="1"/>
            <a:r>
              <a:rPr lang="en-US" altLang="en-US" sz="3400" dirty="0" smtClean="0"/>
              <a:t>Generate new strategies to reach students</a:t>
            </a:r>
          </a:p>
          <a:p>
            <a:pPr lvl="1"/>
            <a:r>
              <a:rPr lang="en-US" altLang="en-US" sz="3400" dirty="0" smtClean="0"/>
              <a:t>Make practical educational decisions</a:t>
            </a:r>
          </a:p>
        </p:txBody>
      </p:sp>
    </p:spTree>
    <p:extLst>
      <p:ext uri="{BB962C8B-B14F-4D97-AF65-F5344CB8AC3E}">
        <p14:creationId xmlns:p14="http://schemas.microsoft.com/office/powerpoint/2010/main" val="83466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1173708"/>
            <a:ext cx="8229600" cy="4952456"/>
          </a:xfrm>
        </p:spPr>
        <p:txBody>
          <a:bodyPr/>
          <a:lstStyle/>
          <a:p>
            <a:pPr lvl="1"/>
            <a:r>
              <a:rPr lang="en-US" altLang="en-US" sz="3400" dirty="0"/>
              <a:t>Meet the needs of individual student’s learning styles</a:t>
            </a:r>
          </a:p>
          <a:p>
            <a:pPr lvl="1"/>
            <a:r>
              <a:rPr lang="en-US" altLang="en-US" sz="3400" dirty="0"/>
              <a:t>Determine and reevaluate previous decisions for effectiveness</a:t>
            </a:r>
          </a:p>
          <a:p>
            <a:pPr lvl="1"/>
            <a:r>
              <a:rPr lang="en-US" altLang="en-US" sz="3400" dirty="0"/>
              <a:t>Be a more engaged, effective and productive educator</a:t>
            </a:r>
          </a:p>
          <a:p>
            <a:pPr marL="0" indent="0">
              <a:buNone/>
            </a:pPr>
            <a:endParaRPr lang="en-US" dirty="0"/>
          </a:p>
        </p:txBody>
      </p:sp>
      <p:sp>
        <p:nvSpPr>
          <p:cNvPr id="4" name="Rectangle 3"/>
          <p:cNvSpPr/>
          <p:nvPr/>
        </p:nvSpPr>
        <p:spPr>
          <a:xfrm>
            <a:off x="791570" y="5260158"/>
            <a:ext cx="7356143" cy="646331"/>
          </a:xfrm>
          <a:prstGeom prst="rect">
            <a:avLst/>
          </a:prstGeom>
        </p:spPr>
        <p:txBody>
          <a:bodyPr wrap="square">
            <a:spAutoFit/>
          </a:bodyPr>
          <a:lstStyle/>
          <a:p>
            <a:pPr>
              <a:spcBef>
                <a:spcPct val="50000"/>
              </a:spcBef>
            </a:pPr>
            <a:r>
              <a:rPr lang="en-US" altLang="en-US" dirty="0"/>
              <a:t>Gall, Joyce P. and M.D., Borg, Walter R. </a:t>
            </a:r>
            <a:r>
              <a:rPr lang="en-US" altLang="en-US" i="1" dirty="0"/>
              <a:t>Applying Educational Research: A Practical Guide. </a:t>
            </a:r>
            <a:r>
              <a:rPr lang="en-US" altLang="en-US" dirty="0"/>
              <a:t>NY: Longman, 1999. </a:t>
            </a:r>
          </a:p>
        </p:txBody>
      </p:sp>
    </p:spTree>
    <p:extLst>
      <p:ext uri="{BB962C8B-B14F-4D97-AF65-F5344CB8AC3E}">
        <p14:creationId xmlns:p14="http://schemas.microsoft.com/office/powerpoint/2010/main" val="1812504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173" y="44059"/>
            <a:ext cx="7772400" cy="1174798"/>
          </a:xfrm>
        </p:spPr>
        <p:txBody>
          <a:bodyPr/>
          <a:lstStyle/>
          <a:p>
            <a:r>
              <a:rPr lang="en-US" sz="4400" dirty="0" smtClean="0"/>
              <a:t>Data Walls</a:t>
            </a:r>
            <a:endParaRPr lang="en-US" sz="4400" dirty="0"/>
          </a:p>
        </p:txBody>
      </p:sp>
      <p:sp>
        <p:nvSpPr>
          <p:cNvPr id="3" name="Content Placeholder 2"/>
          <p:cNvSpPr>
            <a:spLocks noGrp="1"/>
          </p:cNvSpPr>
          <p:nvPr>
            <p:ph type="subTitle" idx="1"/>
          </p:nvPr>
        </p:nvSpPr>
        <p:spPr>
          <a:xfrm>
            <a:off x="527188" y="1469098"/>
            <a:ext cx="8229600" cy="4877226"/>
          </a:xfrm>
        </p:spPr>
        <p:txBody>
          <a:bodyPr>
            <a:noAutofit/>
          </a:bodyPr>
          <a:lstStyle/>
          <a:p>
            <a:r>
              <a:rPr lang="en-US" sz="3400" dirty="0" smtClean="0"/>
              <a:t>What is the purpose of a data wall?</a:t>
            </a:r>
          </a:p>
          <a:p>
            <a:r>
              <a:rPr lang="en-US" sz="3400" dirty="0" smtClean="0"/>
              <a:t>How are data walls beneficial?</a:t>
            </a:r>
          </a:p>
          <a:p>
            <a:r>
              <a:rPr lang="en-US" sz="3400" dirty="0" smtClean="0"/>
              <a:t>How can you use the information from the data to adjust instruction? </a:t>
            </a:r>
          </a:p>
          <a:p>
            <a:r>
              <a:rPr lang="en-US" sz="3400" dirty="0" smtClean="0"/>
              <a:t>What are challenges to creating effective data walls?</a:t>
            </a:r>
          </a:p>
          <a:p>
            <a:r>
              <a:rPr lang="en-US" sz="3400" dirty="0" smtClean="0"/>
              <a:t>Can data walls be used in individual classrooms? If so, how?</a:t>
            </a:r>
          </a:p>
        </p:txBody>
      </p:sp>
    </p:spTree>
    <p:extLst>
      <p:ext uri="{BB962C8B-B14F-4D97-AF65-F5344CB8AC3E}">
        <p14:creationId xmlns:p14="http://schemas.microsoft.com/office/powerpoint/2010/main" val="47803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362983" y="999420"/>
            <a:ext cx="6610350" cy="4381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19503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3511550" y="749300"/>
            <a:ext cx="5632450" cy="368458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758282" y="5012913"/>
            <a:ext cx="7694341" cy="1138773"/>
          </a:xfrm>
          <a:prstGeom prst="rect">
            <a:avLst/>
          </a:prstGeom>
        </p:spPr>
        <p:txBody>
          <a:bodyPr wrap="square">
            <a:spAutoFit/>
          </a:bodyPr>
          <a:lstStyle/>
          <a:p>
            <a:r>
              <a:rPr lang="en-US" sz="3400" dirty="0"/>
              <a:t>https://www.teachingchannel.org/videos/differentiated-instruction-with-data-walls</a:t>
            </a:r>
          </a:p>
        </p:txBody>
      </p:sp>
    </p:spTree>
    <p:extLst>
      <p:ext uri="{BB962C8B-B14F-4D97-AF65-F5344CB8AC3E}">
        <p14:creationId xmlns:p14="http://schemas.microsoft.com/office/powerpoint/2010/main" val="12175273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uGTWzXrCmqk/UlU5ZkyMaNI/AAAAAAAAAzM/f_v0jjvWEb4/s640/blogger-image--37777006.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65684" y="1155929"/>
            <a:ext cx="6035675" cy="45259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85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556458" y="646113"/>
            <a:ext cx="3892550" cy="51958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5287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CuZGhfQhQxY/UC7HmN1NoOI/AAAAAAAAA3I/X7-tPaqmB34/s1600/IMG_2146.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57265" y="319493"/>
            <a:ext cx="6035675" cy="45259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type="subTitle" idx="1"/>
          </p:nvPr>
        </p:nvSpPr>
        <p:spPr>
          <a:xfrm>
            <a:off x="1495508" y="5169854"/>
            <a:ext cx="6400800" cy="1219200"/>
          </a:xfrm>
        </p:spPr>
        <p:txBody>
          <a:bodyPr>
            <a:normAutofit fontScale="70000" lnSpcReduction="20000"/>
          </a:bodyPr>
          <a:lstStyle/>
          <a:p>
            <a:pPr marL="0" indent="0">
              <a:buNone/>
            </a:pPr>
            <a:r>
              <a:rPr lang="en-US" sz="4000" dirty="0" smtClean="0"/>
              <a:t>“School data should be a springboard, not a scoreboard.” </a:t>
            </a:r>
          </a:p>
          <a:p>
            <a:pPr marL="0" indent="0">
              <a:buNone/>
            </a:pPr>
            <a:r>
              <a:rPr lang="en-US" sz="4000" dirty="0"/>
              <a:t>	</a:t>
            </a:r>
            <a:r>
              <a:rPr lang="en-US" sz="4000" dirty="0" smtClean="0"/>
              <a:t>								– Ashley Martin </a:t>
            </a:r>
            <a:endParaRPr lang="en-US" sz="4000" dirty="0"/>
          </a:p>
        </p:txBody>
      </p:sp>
    </p:spTree>
    <p:extLst>
      <p:ext uri="{BB962C8B-B14F-4D97-AF65-F5344CB8AC3E}">
        <p14:creationId xmlns:p14="http://schemas.microsoft.com/office/powerpoint/2010/main" val="2418838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27546" y="441277"/>
            <a:ext cx="867997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dirty="0" smtClean="0">
                <a:latin typeface="+mn-lt"/>
              </a:rPr>
              <a:t>“Data, </a:t>
            </a:r>
            <a:r>
              <a:rPr lang="en-US" altLang="en-US" sz="3200" dirty="0">
                <a:latin typeface="+mn-lt"/>
              </a:rPr>
              <a:t>data </a:t>
            </a:r>
            <a:r>
              <a:rPr lang="en-US" altLang="en-US" sz="3200" dirty="0" smtClean="0">
                <a:latin typeface="+mn-lt"/>
              </a:rPr>
              <a:t>everywhere,                                                 so </a:t>
            </a:r>
            <a:r>
              <a:rPr lang="en-US" altLang="en-US" sz="3200" dirty="0">
                <a:latin typeface="+mn-lt"/>
              </a:rPr>
              <a:t>much it's hard to think</a:t>
            </a:r>
            <a:r>
              <a:rPr lang="en-US" altLang="en-US" sz="3200" dirty="0" smtClean="0">
                <a:latin typeface="+mn-lt"/>
              </a:rPr>
              <a:t>.</a:t>
            </a:r>
            <a:r>
              <a:rPr lang="en-US" altLang="en-US" sz="3200" dirty="0">
                <a:latin typeface="+mn-lt"/>
              </a:rPr>
              <a:t/>
            </a:r>
            <a:br>
              <a:rPr lang="en-US" altLang="en-US" sz="3200" dirty="0">
                <a:latin typeface="+mn-lt"/>
              </a:rPr>
            </a:br>
            <a:r>
              <a:rPr lang="en-US" altLang="en-US" sz="3200" dirty="0" smtClean="0">
                <a:latin typeface="+mn-lt"/>
              </a:rPr>
              <a:t>Data, </a:t>
            </a:r>
            <a:r>
              <a:rPr lang="en-US" altLang="en-US" sz="3200" dirty="0">
                <a:latin typeface="+mn-lt"/>
              </a:rPr>
              <a:t>data </a:t>
            </a:r>
            <a:r>
              <a:rPr lang="en-US" altLang="en-US" sz="3200" dirty="0" smtClean="0">
                <a:latin typeface="+mn-lt"/>
              </a:rPr>
              <a:t>everywhere</a:t>
            </a:r>
            <a:r>
              <a:rPr lang="en-US" altLang="en-US" sz="3200" dirty="0">
                <a:latin typeface="+mn-lt"/>
              </a:rPr>
              <a:t> i</a:t>
            </a:r>
            <a:r>
              <a:rPr lang="en-US" altLang="en-US" sz="3200" dirty="0" smtClean="0">
                <a:latin typeface="+mn-lt"/>
              </a:rPr>
              <a:t>f </a:t>
            </a:r>
            <a:r>
              <a:rPr lang="en-US" altLang="en-US" sz="3200" dirty="0">
                <a:latin typeface="+mn-lt"/>
              </a:rPr>
              <a:t>only it would link</a:t>
            </a:r>
            <a:r>
              <a:rPr lang="en-US" altLang="en-US" sz="3200" dirty="0" smtClean="0">
                <a:latin typeface="+mn-lt"/>
              </a:rPr>
              <a:t>.”             </a:t>
            </a:r>
            <a:r>
              <a:rPr lang="en-US" altLang="en-US" sz="3200" b="1" i="1" dirty="0" smtClean="0">
                <a:latin typeface="+mn-lt"/>
              </a:rPr>
              <a:t>							                       </a:t>
            </a:r>
            <a:r>
              <a:rPr lang="en-US" altLang="en-US" sz="3200" dirty="0" smtClean="0">
                <a:latin typeface="+mn-lt"/>
              </a:rPr>
              <a:t>-James Turner</a:t>
            </a:r>
            <a:endParaRPr lang="en-US" altLang="en-US" sz="3200" dirty="0">
              <a:latin typeface="+mn-lt"/>
            </a:endParaRPr>
          </a:p>
        </p:txBody>
      </p:sp>
      <p:pic>
        <p:nvPicPr>
          <p:cNvPr id="1026" name="Picture 2" descr="https://www.mathsisfun.com/data/images/bar-chart-examp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90" y="2846624"/>
            <a:ext cx="5169794" cy="36911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1848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5569" y="542133"/>
            <a:ext cx="7772400" cy="1469099"/>
          </a:xfrm>
        </p:spPr>
        <p:txBody>
          <a:bodyPr>
            <a:normAutofit/>
          </a:bodyPr>
          <a:lstStyle/>
          <a:p>
            <a:r>
              <a:rPr lang="en-US" sz="4400" dirty="0"/>
              <a:t>How does the cycle for data-driven instruction work?</a:t>
            </a:r>
          </a:p>
        </p:txBody>
      </p:sp>
      <p:sp>
        <p:nvSpPr>
          <p:cNvPr id="3" name="Content Placeholder 2"/>
          <p:cNvSpPr>
            <a:spLocks noGrp="1"/>
          </p:cNvSpPr>
          <p:nvPr>
            <p:ph type="subTitle" idx="1"/>
          </p:nvPr>
        </p:nvSpPr>
        <p:spPr>
          <a:xfrm>
            <a:off x="1371600" y="2273308"/>
            <a:ext cx="6400800" cy="3364890"/>
          </a:xfrm>
        </p:spPr>
        <p:txBody>
          <a:bodyPr>
            <a:normAutofit/>
          </a:bodyPr>
          <a:lstStyle/>
          <a:p>
            <a:r>
              <a:rPr lang="en-US" dirty="0"/>
              <a:t>T</a:t>
            </a:r>
            <a:r>
              <a:rPr lang="en-US" dirty="0" smtClean="0"/>
              <a:t>here </a:t>
            </a:r>
            <a:r>
              <a:rPr lang="en-US" dirty="0"/>
              <a:t>are three distinct steps described within the process of data-driven instruction. </a:t>
            </a:r>
            <a:endParaRPr lang="en-US" dirty="0" smtClean="0"/>
          </a:p>
          <a:p>
            <a:r>
              <a:rPr lang="en-US" b="1" dirty="0" smtClean="0"/>
              <a:t>Target</a:t>
            </a:r>
            <a:r>
              <a:rPr lang="en-US" dirty="0" smtClean="0"/>
              <a:t> </a:t>
            </a:r>
            <a:r>
              <a:rPr lang="en-US" dirty="0"/>
              <a:t>strands where student achievement is low. </a:t>
            </a:r>
            <a:endParaRPr lang="en-US" dirty="0" smtClean="0"/>
          </a:p>
          <a:p>
            <a:r>
              <a:rPr lang="en-US" b="1" dirty="0" smtClean="0"/>
              <a:t>Focus</a:t>
            </a:r>
            <a:r>
              <a:rPr lang="en-US" dirty="0" smtClean="0"/>
              <a:t> </a:t>
            </a:r>
            <a:r>
              <a:rPr lang="en-US" dirty="0"/>
              <a:t>on </a:t>
            </a:r>
            <a:r>
              <a:rPr lang="en-US" dirty="0" smtClean="0"/>
              <a:t>specific </a:t>
            </a:r>
            <a:r>
              <a:rPr lang="en-US" dirty="0"/>
              <a:t>needs within those targeted areas. </a:t>
            </a:r>
            <a:endParaRPr lang="en-US" dirty="0" smtClean="0"/>
          </a:p>
          <a:p>
            <a:r>
              <a:rPr lang="en-US" b="1" dirty="0" smtClean="0"/>
              <a:t>Plan</a:t>
            </a:r>
            <a:r>
              <a:rPr lang="en-US" dirty="0" smtClean="0"/>
              <a:t> </a:t>
            </a:r>
            <a:r>
              <a:rPr lang="en-US" dirty="0"/>
              <a:t>instruction to address those needs.</a:t>
            </a:r>
          </a:p>
        </p:txBody>
      </p:sp>
    </p:spTree>
    <p:extLst>
      <p:ext uri="{BB962C8B-B14F-4D97-AF65-F5344CB8AC3E}">
        <p14:creationId xmlns:p14="http://schemas.microsoft.com/office/powerpoint/2010/main" val="178027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464686"/>
            <a:ext cx="7772400" cy="849517"/>
          </a:xfrm>
        </p:spPr>
        <p:txBody>
          <a:bodyPr>
            <a:normAutofit/>
          </a:bodyPr>
          <a:lstStyle/>
          <a:p>
            <a:pPr>
              <a:defRPr/>
            </a:pPr>
            <a:r>
              <a:rPr lang="en-US" sz="4400" b="1" dirty="0" smtClean="0"/>
              <a:t>Where Do I Get the Data?</a:t>
            </a:r>
          </a:p>
        </p:txBody>
      </p:sp>
      <p:sp>
        <p:nvSpPr>
          <p:cNvPr id="9219" name="Rectangle 3"/>
          <p:cNvSpPr>
            <a:spLocks noGrp="1" noChangeArrowheads="1"/>
          </p:cNvSpPr>
          <p:nvPr>
            <p:ph type="subTitle" idx="1"/>
          </p:nvPr>
        </p:nvSpPr>
        <p:spPr>
          <a:xfrm>
            <a:off x="457200" y="1603514"/>
            <a:ext cx="8569325" cy="4648624"/>
          </a:xfrm>
        </p:spPr>
        <p:txBody>
          <a:bodyPr>
            <a:normAutofit/>
          </a:bodyPr>
          <a:lstStyle/>
          <a:p>
            <a:pPr>
              <a:lnSpc>
                <a:spcPct val="80000"/>
              </a:lnSpc>
            </a:pPr>
            <a:r>
              <a:rPr lang="en-US" altLang="en-US" sz="2800" b="1" dirty="0" smtClean="0"/>
              <a:t>Informal Assessments </a:t>
            </a:r>
          </a:p>
          <a:p>
            <a:pPr lvl="1">
              <a:lnSpc>
                <a:spcPct val="80000"/>
              </a:lnSpc>
            </a:pPr>
            <a:r>
              <a:rPr lang="en-US" altLang="en-US" dirty="0" smtClean="0"/>
              <a:t>Teacher observations, conversations</a:t>
            </a:r>
          </a:p>
          <a:p>
            <a:pPr lvl="1">
              <a:lnSpc>
                <a:spcPct val="80000"/>
              </a:lnSpc>
            </a:pPr>
            <a:r>
              <a:rPr lang="en-US" altLang="en-US" dirty="0" smtClean="0"/>
              <a:t>Anecdotal records, portfolios</a:t>
            </a:r>
          </a:p>
          <a:p>
            <a:pPr marL="457200" lvl="1" indent="0">
              <a:lnSpc>
                <a:spcPct val="80000"/>
              </a:lnSpc>
              <a:buNone/>
            </a:pPr>
            <a:endParaRPr lang="en-US" altLang="en-US" dirty="0" smtClean="0"/>
          </a:p>
          <a:p>
            <a:pPr>
              <a:lnSpc>
                <a:spcPct val="80000"/>
              </a:lnSpc>
            </a:pPr>
            <a:r>
              <a:rPr lang="en-US" altLang="en-US" sz="2800" b="1" dirty="0" smtClean="0"/>
              <a:t>Formal Standardized Testing</a:t>
            </a:r>
          </a:p>
          <a:p>
            <a:pPr marL="0" indent="0">
              <a:lnSpc>
                <a:spcPct val="80000"/>
              </a:lnSpc>
              <a:buNone/>
            </a:pPr>
            <a:endParaRPr lang="en-US" altLang="en-US" sz="2800" b="1" dirty="0" smtClean="0"/>
          </a:p>
          <a:p>
            <a:pPr>
              <a:lnSpc>
                <a:spcPct val="80000"/>
              </a:lnSpc>
            </a:pPr>
            <a:r>
              <a:rPr lang="en-US" altLang="en-US" sz="2800" b="1" dirty="0" smtClean="0"/>
              <a:t>Formal Classroom Testing</a:t>
            </a:r>
          </a:p>
          <a:p>
            <a:pPr lvl="1">
              <a:lnSpc>
                <a:spcPct val="80000"/>
              </a:lnSpc>
            </a:pPr>
            <a:r>
              <a:rPr lang="en-US" altLang="en-US" dirty="0" smtClean="0"/>
              <a:t>Reading program generated tests</a:t>
            </a:r>
          </a:p>
          <a:p>
            <a:pPr lvl="1">
              <a:lnSpc>
                <a:spcPct val="80000"/>
              </a:lnSpc>
            </a:pPr>
            <a:r>
              <a:rPr lang="en-US" altLang="en-US" dirty="0" smtClean="0"/>
              <a:t>Teacher-generated tests</a:t>
            </a:r>
          </a:p>
          <a:p>
            <a:pPr lvl="1">
              <a:lnSpc>
                <a:spcPct val="80000"/>
              </a:lnSpc>
            </a:pPr>
            <a:r>
              <a:rPr lang="en-US" altLang="en-US" dirty="0" smtClean="0"/>
              <a:t>Running Records</a:t>
            </a:r>
          </a:p>
          <a:p>
            <a:pPr marL="457200" lvl="1" indent="0">
              <a:lnSpc>
                <a:spcPct val="80000"/>
              </a:lnSpc>
              <a:buNone/>
            </a:pPr>
            <a:endParaRPr lang="en-US" altLang="en-US" sz="2000" dirty="0" smtClean="0"/>
          </a:p>
        </p:txBody>
      </p:sp>
    </p:spTree>
    <p:extLst>
      <p:ext uri="{BB962C8B-B14F-4D97-AF65-F5344CB8AC3E}">
        <p14:creationId xmlns:p14="http://schemas.microsoft.com/office/powerpoint/2010/main" val="422339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 calcmode="lin" valueType="num">
                                      <p:cBhvr additive="base">
                                        <p:cTn id="2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 calcmode="lin" valueType="num">
                                      <p:cBhvr additive="base">
                                        <p:cTn id="2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anim calcmode="lin" valueType="num">
                                      <p:cBhvr additive="base">
                                        <p:cTn id="31"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 calcmode="lin" valueType="num">
                                      <p:cBhvr additive="base">
                                        <p:cTn id="3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19">
                                            <p:txEl>
                                              <p:pRg st="9" end="9"/>
                                            </p:txEl>
                                          </p:spTgt>
                                        </p:tgtEl>
                                        <p:attrNameLst>
                                          <p:attrName>style.visibility</p:attrName>
                                        </p:attrNameLst>
                                      </p:cBhvr>
                                      <p:to>
                                        <p:strVal val="visible"/>
                                      </p:to>
                                    </p:set>
                                    <p:anim calcmode="lin" valueType="num">
                                      <p:cBhvr additive="base">
                                        <p:cTn id="39"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539344"/>
            <a:ext cx="8229600" cy="5266354"/>
          </a:xfrm>
        </p:spPr>
        <p:txBody>
          <a:bodyPr/>
          <a:lstStyle/>
          <a:p>
            <a:pPr marL="0" indent="0">
              <a:lnSpc>
                <a:spcPct val="80000"/>
              </a:lnSpc>
              <a:buNone/>
            </a:pPr>
            <a:r>
              <a:rPr lang="en-US" altLang="en-US" sz="3400" b="1" dirty="0" smtClean="0"/>
              <a:t>Formal </a:t>
            </a:r>
            <a:r>
              <a:rPr lang="en-US" altLang="en-US" sz="3400" b="1" dirty="0"/>
              <a:t>and Informal Student Surveys </a:t>
            </a:r>
          </a:p>
          <a:p>
            <a:pPr lvl="1">
              <a:lnSpc>
                <a:spcPct val="80000"/>
              </a:lnSpc>
            </a:pPr>
            <a:r>
              <a:rPr lang="en-US" altLang="en-US" sz="3400" dirty="0"/>
              <a:t>Student Interest Surveys</a:t>
            </a:r>
          </a:p>
          <a:p>
            <a:pPr lvl="1">
              <a:lnSpc>
                <a:spcPct val="80000"/>
              </a:lnSpc>
            </a:pPr>
            <a:r>
              <a:rPr lang="en-US" altLang="en-US" sz="3400" dirty="0"/>
              <a:t>Classroom discussions</a:t>
            </a:r>
          </a:p>
          <a:p>
            <a:pPr lvl="1">
              <a:lnSpc>
                <a:spcPct val="80000"/>
              </a:lnSpc>
            </a:pPr>
            <a:r>
              <a:rPr lang="en-US" altLang="en-US" sz="3400" dirty="0"/>
              <a:t>Learning Profiles</a:t>
            </a:r>
          </a:p>
          <a:p>
            <a:pPr lvl="1">
              <a:lnSpc>
                <a:spcPct val="80000"/>
              </a:lnSpc>
            </a:pPr>
            <a:r>
              <a:rPr lang="en-US" altLang="en-US" sz="3400" dirty="0"/>
              <a:t>Teacher-child </a:t>
            </a:r>
            <a:r>
              <a:rPr lang="en-US" altLang="en-US" sz="3400" dirty="0" smtClean="0"/>
              <a:t>interviews</a:t>
            </a:r>
          </a:p>
          <a:p>
            <a:pPr lvl="1">
              <a:lnSpc>
                <a:spcPct val="80000"/>
              </a:lnSpc>
            </a:pPr>
            <a:endParaRPr lang="en-US" altLang="en-US" dirty="0"/>
          </a:p>
          <a:p>
            <a:pPr lvl="1">
              <a:lnSpc>
                <a:spcPct val="80000"/>
              </a:lnSpc>
            </a:pPr>
            <a:endParaRPr lang="en-US" altLang="en-US" dirty="0" smtClean="0"/>
          </a:p>
          <a:p>
            <a:pPr lvl="1">
              <a:lnSpc>
                <a:spcPct val="80000"/>
              </a:lnSpc>
            </a:pPr>
            <a:endParaRPr lang="en-US" altLang="en-US" dirty="0"/>
          </a:p>
          <a:p>
            <a:pPr marL="457200" lvl="1" indent="0">
              <a:lnSpc>
                <a:spcPct val="80000"/>
              </a:lnSpc>
              <a:buNone/>
            </a:pPr>
            <a:endParaRPr lang="en-US" altLang="en-US" dirty="0" smtClean="0"/>
          </a:p>
          <a:p>
            <a:pPr marL="457200" lvl="1" indent="0">
              <a:lnSpc>
                <a:spcPct val="80000"/>
              </a:lnSpc>
              <a:buNone/>
            </a:pPr>
            <a:r>
              <a:rPr lang="en-US" altLang="en-US" dirty="0" smtClean="0"/>
              <a:t> </a:t>
            </a:r>
            <a:endParaRPr lang="en-US" altLang="en-US" dirty="0"/>
          </a:p>
          <a:p>
            <a:pPr marL="0" indent="0">
              <a:buNone/>
            </a:pPr>
            <a:endParaRPr lang="en-US" dirty="0"/>
          </a:p>
        </p:txBody>
      </p:sp>
      <p:pic>
        <p:nvPicPr>
          <p:cNvPr id="1026" name="Picture 2" descr="http://cdn2-b.examiner.com/sites/default/files/styles/image_content_width/hash/86/3b/teacher-with-student.jpg?itok=icMVcF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415" y="3543522"/>
            <a:ext cx="4025589" cy="267862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3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989107" y="0"/>
            <a:ext cx="7247964" cy="1515037"/>
          </a:xfrm>
        </p:spPr>
        <p:txBody>
          <a:bodyPr/>
          <a:lstStyle/>
          <a:p>
            <a:r>
              <a:rPr lang="en-US" altLang="en-US" sz="4400" b="1" dirty="0"/>
              <a:t>What is </a:t>
            </a:r>
            <a:r>
              <a:rPr lang="en-US" altLang="en-US" sz="4400" b="1" dirty="0" smtClean="0"/>
              <a:t>an Assessment</a:t>
            </a:r>
            <a:r>
              <a:rPr lang="en-US" altLang="en-US" sz="4400" b="1" dirty="0"/>
              <a:t>?</a:t>
            </a:r>
          </a:p>
        </p:txBody>
      </p:sp>
      <p:sp>
        <p:nvSpPr>
          <p:cNvPr id="7171" name="Rectangle 3"/>
          <p:cNvSpPr>
            <a:spLocks noGrp="1" noChangeArrowheads="1"/>
          </p:cNvSpPr>
          <p:nvPr>
            <p:ph type="subTitle" idx="1"/>
          </p:nvPr>
        </p:nvSpPr>
        <p:spPr>
          <a:xfrm>
            <a:off x="1104153" y="1672998"/>
            <a:ext cx="7132918" cy="3958234"/>
          </a:xfrm>
        </p:spPr>
        <p:txBody>
          <a:bodyPr>
            <a:normAutofit fontScale="92500" lnSpcReduction="20000"/>
          </a:bodyPr>
          <a:lstStyle/>
          <a:p>
            <a:pPr marL="0" indent="0">
              <a:buFont typeface="Wingdings" panose="05000000000000000000" pitchFamily="2" charset="2"/>
              <a:buNone/>
            </a:pPr>
            <a:endParaRPr lang="en-NZ" altLang="en-US" sz="3400" dirty="0"/>
          </a:p>
          <a:p>
            <a:r>
              <a:rPr lang="en-NZ" altLang="en-US" sz="3400" dirty="0"/>
              <a:t>The word </a:t>
            </a:r>
            <a:r>
              <a:rPr lang="en-NZ" altLang="en-US" sz="3400" dirty="0" smtClean="0"/>
              <a:t>assess </a:t>
            </a:r>
            <a:r>
              <a:rPr lang="en-NZ" altLang="en-US" sz="3400" dirty="0"/>
              <a:t>comes from the Latin verb ‘</a:t>
            </a:r>
            <a:r>
              <a:rPr lang="en-NZ" altLang="en-US" sz="3400" dirty="0" err="1"/>
              <a:t>assidere</a:t>
            </a:r>
            <a:r>
              <a:rPr lang="en-NZ" altLang="en-US" sz="3400" dirty="0"/>
              <a:t>’ meaning ‘to sit with’. </a:t>
            </a:r>
          </a:p>
          <a:p>
            <a:r>
              <a:rPr lang="en-NZ" altLang="en-US" sz="3400" dirty="0" smtClean="0"/>
              <a:t>In </a:t>
            </a:r>
            <a:r>
              <a:rPr lang="en-NZ" altLang="en-US" sz="3400" dirty="0"/>
              <a:t>assessment one is supposed to sit with the learner. </a:t>
            </a:r>
            <a:endParaRPr lang="en-NZ" altLang="en-US" sz="3400" dirty="0" smtClean="0"/>
          </a:p>
          <a:p>
            <a:r>
              <a:rPr lang="en-NZ" altLang="en-US" sz="3400" dirty="0" smtClean="0"/>
              <a:t>This </a:t>
            </a:r>
            <a:r>
              <a:rPr lang="en-NZ" altLang="en-US" sz="3400" dirty="0"/>
              <a:t>implies it is something we do ‘with’ and ‘for’ students and not ‘to’ students (Green, 1999).</a:t>
            </a:r>
            <a:endParaRPr lang="en-US" altLang="en-US" sz="3400" dirty="0"/>
          </a:p>
        </p:txBody>
      </p:sp>
    </p:spTree>
    <p:extLst>
      <p:ext uri="{BB962C8B-B14F-4D97-AF65-F5344CB8AC3E}">
        <p14:creationId xmlns:p14="http://schemas.microsoft.com/office/powerpoint/2010/main" val="21021042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subTitle" idx="1"/>
          </p:nvPr>
        </p:nvSpPr>
        <p:spPr>
          <a:xfrm>
            <a:off x="381000" y="1182030"/>
            <a:ext cx="8229600" cy="5177496"/>
          </a:xfrm>
        </p:spPr>
        <p:txBody>
          <a:bodyPr/>
          <a:lstStyle/>
          <a:p>
            <a:pPr indent="0">
              <a:buFont typeface="Wingdings" panose="05000000000000000000" pitchFamily="2" charset="2"/>
              <a:buNone/>
            </a:pPr>
            <a:r>
              <a:rPr lang="en-US" altLang="en-US" sz="3600" dirty="0" smtClean="0"/>
              <a:t>Assessment and data </a:t>
            </a:r>
            <a:r>
              <a:rPr lang="en-US" altLang="en-US" sz="3600" dirty="0"/>
              <a:t>in education is the process of </a:t>
            </a:r>
            <a:r>
              <a:rPr lang="en-US" altLang="en-US" sz="3600" i="1" dirty="0"/>
              <a:t>gathering</a:t>
            </a:r>
            <a:r>
              <a:rPr lang="en-US" altLang="en-US" sz="3600" dirty="0"/>
              <a:t>, </a:t>
            </a:r>
            <a:r>
              <a:rPr lang="en-US" altLang="en-US" sz="3600" i="1" dirty="0"/>
              <a:t>interpreting</a:t>
            </a:r>
            <a:r>
              <a:rPr lang="en-US" altLang="en-US" sz="3600" dirty="0"/>
              <a:t>, </a:t>
            </a:r>
            <a:r>
              <a:rPr lang="en-US" altLang="en-US" sz="3600" i="1" dirty="0"/>
              <a:t>recording</a:t>
            </a:r>
            <a:r>
              <a:rPr lang="en-US" altLang="en-US" sz="3600" dirty="0"/>
              <a:t>, and </a:t>
            </a:r>
            <a:r>
              <a:rPr lang="en-US" altLang="en-US" sz="3600" i="1" dirty="0"/>
              <a:t>using</a:t>
            </a:r>
            <a:r>
              <a:rPr lang="en-US" altLang="en-US" sz="3600" dirty="0"/>
              <a:t> information about pupils’ responses to an educational task. </a:t>
            </a:r>
          </a:p>
          <a:p>
            <a:pPr indent="0">
              <a:buFont typeface="Wingdings" panose="05000000000000000000" pitchFamily="2" charset="2"/>
              <a:buNone/>
            </a:pPr>
            <a:r>
              <a:rPr lang="en-US" altLang="en-US" sz="3600" dirty="0" smtClean="0"/>
              <a:t>(</a:t>
            </a:r>
            <a:r>
              <a:rPr lang="en-US" altLang="en-US" sz="3600" dirty="0" err="1"/>
              <a:t>Harlen</a:t>
            </a:r>
            <a:r>
              <a:rPr lang="en-US" altLang="en-US" sz="3600" dirty="0"/>
              <a:t>, Gipps, </a:t>
            </a:r>
            <a:r>
              <a:rPr lang="en-US" altLang="en-US" sz="3600" dirty="0" err="1"/>
              <a:t>Broadfoot</a:t>
            </a:r>
            <a:r>
              <a:rPr lang="en-US" altLang="en-US" sz="3600" dirty="0"/>
              <a:t>, Nuttal,1992)</a:t>
            </a:r>
          </a:p>
          <a:p>
            <a:pPr indent="0">
              <a:buFont typeface="Wingdings" panose="05000000000000000000" pitchFamily="2" charset="2"/>
              <a:buNone/>
            </a:pPr>
            <a:endParaRPr lang="en-US" altLang="en-US" dirty="0"/>
          </a:p>
        </p:txBody>
      </p:sp>
    </p:spTree>
    <p:extLst>
      <p:ext uri="{BB962C8B-B14F-4D97-AF65-F5344CB8AC3E}">
        <p14:creationId xmlns:p14="http://schemas.microsoft.com/office/powerpoint/2010/main" val="41585731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ctrTitle"/>
          </p:nvPr>
        </p:nvSpPr>
        <p:spPr>
          <a:xfrm>
            <a:off x="767137" y="48030"/>
            <a:ext cx="7591612" cy="1153678"/>
          </a:xfrm>
        </p:spPr>
        <p:txBody>
          <a:bodyPr/>
          <a:lstStyle/>
          <a:p>
            <a:r>
              <a:rPr lang="en-US" altLang="en-US" sz="4400" b="1" dirty="0"/>
              <a:t>The Garden Analogy</a:t>
            </a:r>
          </a:p>
        </p:txBody>
      </p:sp>
      <p:sp>
        <p:nvSpPr>
          <p:cNvPr id="15363" name="Rectangle 3"/>
          <p:cNvSpPr>
            <a:spLocks noGrp="1" noChangeArrowheads="1"/>
          </p:cNvSpPr>
          <p:nvPr>
            <p:ph type="subTitle" idx="1"/>
          </p:nvPr>
        </p:nvSpPr>
        <p:spPr>
          <a:xfrm>
            <a:off x="587842" y="1616854"/>
            <a:ext cx="7920037" cy="5151863"/>
          </a:xfrm>
        </p:spPr>
        <p:txBody>
          <a:bodyPr>
            <a:normAutofit fontScale="92500"/>
          </a:bodyPr>
          <a:lstStyle/>
          <a:p>
            <a:pPr marL="0" indent="0">
              <a:lnSpc>
                <a:spcPct val="90000"/>
              </a:lnSpc>
              <a:spcAft>
                <a:spcPct val="50000"/>
              </a:spcAft>
              <a:buFont typeface="Wingdings" panose="05000000000000000000" pitchFamily="2" charset="2"/>
              <a:buNone/>
            </a:pPr>
            <a:r>
              <a:rPr lang="en-US" altLang="en-US" sz="2800" dirty="0"/>
              <a:t>If we think of our children as plants …  </a:t>
            </a:r>
          </a:p>
          <a:p>
            <a:pPr marL="0" indent="0">
              <a:lnSpc>
                <a:spcPct val="120000"/>
              </a:lnSpc>
              <a:spcAft>
                <a:spcPct val="50000"/>
              </a:spcAft>
              <a:buFont typeface="Wingdings" panose="05000000000000000000" pitchFamily="2" charset="2"/>
              <a:buNone/>
            </a:pPr>
            <a:r>
              <a:rPr lang="en-US" altLang="en-US" sz="2800" b="1" i="1" dirty="0"/>
              <a:t>Summative assessment</a:t>
            </a:r>
            <a:r>
              <a:rPr lang="en-US" altLang="en-US" sz="2800" b="1" dirty="0"/>
              <a:t> </a:t>
            </a:r>
            <a:r>
              <a:rPr lang="en-US" altLang="en-US" sz="2800" dirty="0"/>
              <a:t>of the plants is the process of simply measuring them. It might be interesting to compare and analyze measurements but, in themselves, these do not affect the growth of the plants.</a:t>
            </a:r>
          </a:p>
          <a:p>
            <a:pPr marL="0" indent="0">
              <a:lnSpc>
                <a:spcPct val="120000"/>
              </a:lnSpc>
              <a:buFont typeface="Wingdings" panose="05000000000000000000" pitchFamily="2" charset="2"/>
              <a:buNone/>
            </a:pPr>
            <a:r>
              <a:rPr lang="en-US" altLang="en-US" sz="2800" b="1" i="1" dirty="0"/>
              <a:t>Formative </a:t>
            </a:r>
            <a:r>
              <a:rPr lang="en-US" altLang="en-US" sz="2800" b="1" i="1" dirty="0" smtClean="0"/>
              <a:t>assessment</a:t>
            </a:r>
            <a:r>
              <a:rPr lang="en-US" altLang="en-US" sz="2800" b="1" dirty="0"/>
              <a:t> </a:t>
            </a:r>
            <a:r>
              <a:rPr lang="en-US" altLang="en-US" sz="2800" dirty="0" smtClean="0"/>
              <a:t>is </a:t>
            </a:r>
            <a:r>
              <a:rPr lang="en-US" altLang="en-US" sz="2800" dirty="0"/>
              <a:t>the equivalent of feeding and watering the plants appropriate to their needs - directly affecting their growth.</a:t>
            </a:r>
            <a:endParaRPr lang="en-AU" altLang="en-US" sz="2800" dirty="0"/>
          </a:p>
          <a:p>
            <a:pPr marL="0" indent="0">
              <a:lnSpc>
                <a:spcPct val="90000"/>
              </a:lnSpc>
              <a:spcAft>
                <a:spcPct val="50000"/>
              </a:spcAft>
              <a:buFont typeface="Wingdings" panose="05000000000000000000" pitchFamily="2" charset="2"/>
              <a:buNone/>
            </a:pPr>
            <a:endParaRPr lang="en-AU" altLang="en-US" sz="2400" dirty="0"/>
          </a:p>
        </p:txBody>
      </p:sp>
    </p:spTree>
    <p:extLst>
      <p:ext uri="{BB962C8B-B14F-4D97-AF65-F5344CB8AC3E}">
        <p14:creationId xmlns:p14="http://schemas.microsoft.com/office/powerpoint/2010/main" val="2109131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702234"/>
            <a:ext cx="7772400" cy="1036919"/>
          </a:xfrm>
        </p:spPr>
        <p:txBody>
          <a:bodyPr/>
          <a:lstStyle/>
          <a:p>
            <a:r>
              <a:rPr lang="en-US" altLang="en-US" sz="4400" b="1" dirty="0"/>
              <a:t>Summative Assessment</a:t>
            </a:r>
          </a:p>
        </p:txBody>
      </p:sp>
      <p:sp>
        <p:nvSpPr>
          <p:cNvPr id="8195" name="Rectangle 3"/>
          <p:cNvSpPr>
            <a:spLocks noGrp="1" noChangeArrowheads="1"/>
          </p:cNvSpPr>
          <p:nvPr>
            <p:ph type="subTitle" idx="1"/>
          </p:nvPr>
        </p:nvSpPr>
        <p:spPr>
          <a:xfrm>
            <a:off x="685800" y="1970462"/>
            <a:ext cx="8229600" cy="4708525"/>
          </a:xfrm>
        </p:spPr>
        <p:txBody>
          <a:bodyPr>
            <a:normAutofit/>
          </a:bodyPr>
          <a:lstStyle/>
          <a:p>
            <a:pPr>
              <a:lnSpc>
                <a:spcPct val="90000"/>
              </a:lnSpc>
            </a:pPr>
            <a:r>
              <a:rPr lang="en-US" altLang="en-US" dirty="0" smtClean="0"/>
              <a:t>A </a:t>
            </a:r>
            <a:r>
              <a:rPr lang="en-US" altLang="en-US" dirty="0"/>
              <a:t>process that </a:t>
            </a:r>
            <a:r>
              <a:rPr lang="en-US" altLang="en-US" dirty="0" smtClean="0"/>
              <a:t>focuses on </a:t>
            </a:r>
            <a:r>
              <a:rPr lang="en-US" altLang="en-US" dirty="0"/>
              <a:t>final </a:t>
            </a:r>
            <a:r>
              <a:rPr lang="en-US" altLang="en-US" dirty="0" smtClean="0"/>
              <a:t>evaluation.</a:t>
            </a:r>
          </a:p>
          <a:p>
            <a:pPr marL="0" indent="0">
              <a:lnSpc>
                <a:spcPct val="90000"/>
              </a:lnSpc>
              <a:buNone/>
            </a:pPr>
            <a:endParaRPr lang="en-US" altLang="en-US" dirty="0"/>
          </a:p>
          <a:p>
            <a:pPr>
              <a:lnSpc>
                <a:spcPct val="90000"/>
              </a:lnSpc>
              <a:buFont typeface="Arial" panose="020B0604020202020204" pitchFamily="34" charset="0"/>
              <a:buChar char="•"/>
            </a:pPr>
            <a:r>
              <a:rPr lang="en-US" altLang="en-US" dirty="0"/>
              <a:t>T</a:t>
            </a:r>
            <a:r>
              <a:rPr lang="en-US" altLang="en-US" dirty="0" smtClean="0"/>
              <a:t>he </a:t>
            </a:r>
            <a:r>
              <a:rPr lang="en-US" altLang="en-US" dirty="0"/>
              <a:t>summative evaluation concentrates on learner </a:t>
            </a:r>
            <a:r>
              <a:rPr lang="en-US" altLang="en-US" i="1" dirty="0"/>
              <a:t>outcomes</a:t>
            </a:r>
            <a:r>
              <a:rPr lang="en-US" altLang="en-US" dirty="0"/>
              <a:t> rather than only the </a:t>
            </a:r>
            <a:r>
              <a:rPr lang="en-US" altLang="en-US" i="1" dirty="0"/>
              <a:t>program of instruction</a:t>
            </a:r>
            <a:r>
              <a:rPr lang="en-US" altLang="en-US" dirty="0" smtClean="0"/>
              <a:t>.</a:t>
            </a:r>
          </a:p>
          <a:p>
            <a:pPr marL="0" indent="0">
              <a:lnSpc>
                <a:spcPct val="90000"/>
              </a:lnSpc>
              <a:buNone/>
            </a:pPr>
            <a:endParaRPr lang="en-US" altLang="en-US" dirty="0"/>
          </a:p>
          <a:p>
            <a:pPr>
              <a:lnSpc>
                <a:spcPct val="90000"/>
              </a:lnSpc>
            </a:pPr>
            <a:r>
              <a:rPr lang="en-US" altLang="en-US" dirty="0" smtClean="0"/>
              <a:t>It </a:t>
            </a:r>
            <a:r>
              <a:rPr lang="en-US" altLang="en-US" dirty="0"/>
              <a:t>is a means to determine a student’s mastery and understanding of information, skills, concepts, or processes. </a:t>
            </a:r>
          </a:p>
        </p:txBody>
      </p:sp>
    </p:spTree>
    <p:extLst>
      <p:ext uri="{BB962C8B-B14F-4D97-AF65-F5344CB8AC3E}">
        <p14:creationId xmlns:p14="http://schemas.microsoft.com/office/powerpoint/2010/main" val="2878101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143000"/>
          </a:xfrm>
        </p:spPr>
        <p:txBody>
          <a:bodyPr/>
          <a:lstStyle/>
          <a:p>
            <a:r>
              <a:rPr lang="en-US" sz="4400" b="1" dirty="0" smtClean="0">
                <a:latin typeface="+mj-lt"/>
              </a:rPr>
              <a:t>What’s the Difference?</a:t>
            </a:r>
            <a:endParaRPr lang="en-US" sz="4400" b="1" dirty="0">
              <a:latin typeface="+mj-lt"/>
            </a:endParaRPr>
          </a:p>
        </p:txBody>
      </p:sp>
      <p:sp>
        <p:nvSpPr>
          <p:cNvPr id="3" name="Content Placeholder 2"/>
          <p:cNvSpPr>
            <a:spLocks noGrp="1"/>
          </p:cNvSpPr>
          <p:nvPr>
            <p:ph type="subTitle" idx="1"/>
          </p:nvPr>
        </p:nvSpPr>
        <p:spPr>
          <a:xfrm>
            <a:off x="457200" y="1600200"/>
            <a:ext cx="8229600" cy="4711390"/>
          </a:xfrm>
        </p:spPr>
        <p:txBody>
          <a:bodyPr>
            <a:normAutofit lnSpcReduction="10000"/>
          </a:bodyPr>
          <a:lstStyle/>
          <a:p>
            <a:r>
              <a:rPr lang="en-US" sz="3400" dirty="0" smtClean="0"/>
              <a:t>Formative Assessment (</a:t>
            </a:r>
            <a:r>
              <a:rPr lang="en-US" sz="3400" i="1" dirty="0" smtClean="0"/>
              <a:t>for</a:t>
            </a:r>
            <a:r>
              <a:rPr lang="en-US" sz="3400" dirty="0" smtClean="0"/>
              <a:t> learning)</a:t>
            </a:r>
          </a:p>
          <a:p>
            <a:r>
              <a:rPr lang="en-US" sz="3400" dirty="0" smtClean="0"/>
              <a:t>Summative Assessment (</a:t>
            </a:r>
            <a:r>
              <a:rPr lang="en-US" sz="3400" i="1" dirty="0" smtClean="0"/>
              <a:t>of</a:t>
            </a:r>
            <a:r>
              <a:rPr lang="en-US" sz="3400" dirty="0" smtClean="0"/>
              <a:t> learning)</a:t>
            </a:r>
          </a:p>
          <a:p>
            <a:pPr>
              <a:buNone/>
            </a:pPr>
            <a:endParaRPr lang="en-US" sz="3400" dirty="0" smtClean="0"/>
          </a:p>
          <a:p>
            <a:pPr>
              <a:buNone/>
            </a:pPr>
            <a:r>
              <a:rPr lang="en-US" sz="3400" dirty="0" smtClean="0"/>
              <a:t>	</a:t>
            </a:r>
            <a:r>
              <a:rPr lang="en-AU" sz="3400" dirty="0" smtClean="0"/>
              <a:t>Assessments become formative assessments when the evidence is actually used to </a:t>
            </a:r>
            <a:r>
              <a:rPr lang="en-AU" sz="3400" i="1" dirty="0" smtClean="0"/>
              <a:t>adapt the teaching </a:t>
            </a:r>
            <a:r>
              <a:rPr lang="en-AU" sz="3400" dirty="0" smtClean="0"/>
              <a:t>to meet student needs. </a:t>
            </a:r>
            <a:endParaRPr lang="en-US" sz="3400" dirty="0" smtClean="0"/>
          </a:p>
          <a:p>
            <a:pPr>
              <a:buNone/>
            </a:pPr>
            <a:r>
              <a:rPr lang="en-AU" dirty="0" smtClean="0"/>
              <a:t> 												</a:t>
            </a:r>
            <a:r>
              <a:rPr lang="en-AU" sz="2400" dirty="0" smtClean="0"/>
              <a:t>Black and Wiliam, 1998</a:t>
            </a:r>
            <a:endParaRPr lang="en-US" sz="2400" dirty="0" smtClean="0"/>
          </a:p>
          <a:p>
            <a:pPr>
              <a:buNone/>
            </a:pPr>
            <a:endParaRPr lang="en-US" dirty="0"/>
          </a:p>
        </p:txBody>
      </p:sp>
    </p:spTree>
    <p:extLst>
      <p:ext uri="{BB962C8B-B14F-4D97-AF65-F5344CB8AC3E}">
        <p14:creationId xmlns:p14="http://schemas.microsoft.com/office/powerpoint/2010/main" val="363177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094" y="493058"/>
            <a:ext cx="7772400" cy="782919"/>
          </a:xfrm>
        </p:spPr>
        <p:txBody>
          <a:bodyPr/>
          <a:lstStyle/>
          <a:p>
            <a:r>
              <a:rPr lang="en-US" sz="4400" dirty="0" smtClean="0"/>
              <a:t>Assessment Cycle</a:t>
            </a:r>
            <a:endParaRPr lang="en-US" dirty="0"/>
          </a:p>
        </p:txBody>
      </p:sp>
      <p:pic>
        <p:nvPicPr>
          <p:cNvPr id="4" name="Content Placeholder 3"/>
          <p:cNvPicPr>
            <a:picLocks noGrp="1" noChangeAspect="1"/>
          </p:cNvPicPr>
          <p:nvPr>
            <p:ph idx="4294967295"/>
          </p:nvPr>
        </p:nvPicPr>
        <p:blipFill>
          <a:blip r:embed="rId2"/>
          <a:stretch>
            <a:fillRect/>
          </a:stretch>
        </p:blipFill>
        <p:spPr>
          <a:xfrm>
            <a:off x="552824" y="1749612"/>
            <a:ext cx="8191500" cy="4525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882500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0449" y="936703"/>
            <a:ext cx="6530410" cy="31446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262187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9581"/>
            <a:ext cx="7772400" cy="1066371"/>
          </a:xfrm>
        </p:spPr>
        <p:txBody>
          <a:bodyPr/>
          <a:lstStyle/>
          <a:p>
            <a:r>
              <a:rPr lang="en-US" sz="4400" dirty="0" smtClean="0"/>
              <a:t>Presentation Outline</a:t>
            </a:r>
            <a:endParaRPr lang="en-US" sz="4400" dirty="0"/>
          </a:p>
        </p:txBody>
      </p:sp>
      <p:sp>
        <p:nvSpPr>
          <p:cNvPr id="3" name="Content Placeholder 2"/>
          <p:cNvSpPr>
            <a:spLocks noGrp="1"/>
          </p:cNvSpPr>
          <p:nvPr>
            <p:ph type="subTitle" idx="1"/>
          </p:nvPr>
        </p:nvSpPr>
        <p:spPr>
          <a:xfrm>
            <a:off x="402700" y="2412713"/>
            <a:ext cx="8741300" cy="3055100"/>
          </a:xfrm>
        </p:spPr>
        <p:txBody>
          <a:bodyPr>
            <a:normAutofit/>
          </a:bodyPr>
          <a:lstStyle/>
          <a:p>
            <a:r>
              <a:rPr lang="en-US" dirty="0" smtClean="0"/>
              <a:t>What is Data?</a:t>
            </a:r>
          </a:p>
          <a:p>
            <a:r>
              <a:rPr lang="en-US" dirty="0" smtClean="0"/>
              <a:t>The Importance of Data</a:t>
            </a:r>
          </a:p>
          <a:p>
            <a:r>
              <a:rPr lang="en-US" dirty="0" smtClean="0"/>
              <a:t>Establishing Goals and Targets </a:t>
            </a:r>
          </a:p>
          <a:p>
            <a:r>
              <a:rPr lang="en-US" dirty="0" smtClean="0"/>
              <a:t>Formative Assessments vs. Summative Assessments</a:t>
            </a:r>
          </a:p>
          <a:p>
            <a:r>
              <a:rPr lang="en-US" dirty="0" smtClean="0"/>
              <a:t>Implementing the Data Driven Cycle</a:t>
            </a:r>
          </a:p>
          <a:p>
            <a:r>
              <a:rPr lang="en-US" dirty="0" smtClean="0"/>
              <a:t>Effective Planning </a:t>
            </a:r>
            <a:endParaRPr lang="en-US" dirty="0"/>
          </a:p>
        </p:txBody>
      </p:sp>
    </p:spTree>
    <p:extLst>
      <p:ext uri="{BB962C8B-B14F-4D97-AF65-F5344CB8AC3E}">
        <p14:creationId xmlns:p14="http://schemas.microsoft.com/office/powerpoint/2010/main" val="13214596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212" y="448235"/>
            <a:ext cx="7772400" cy="1275977"/>
          </a:xfrm>
        </p:spPr>
        <p:txBody>
          <a:bodyPr/>
          <a:lstStyle/>
          <a:p>
            <a:r>
              <a:rPr lang="en-US" sz="4400" b="1" dirty="0" smtClean="0"/>
              <a:t>Formative Practices</a:t>
            </a:r>
            <a:endParaRPr lang="en-US" sz="4400" b="1" dirty="0"/>
          </a:p>
        </p:txBody>
      </p:sp>
      <p:sp>
        <p:nvSpPr>
          <p:cNvPr id="3" name="Content Placeholder 2"/>
          <p:cNvSpPr>
            <a:spLocks noGrp="1"/>
          </p:cNvSpPr>
          <p:nvPr>
            <p:ph type="subTitle" idx="1"/>
          </p:nvPr>
        </p:nvSpPr>
        <p:spPr/>
        <p:txBody>
          <a:bodyPr>
            <a:normAutofit fontScale="70000" lnSpcReduction="20000"/>
          </a:bodyPr>
          <a:lstStyle/>
          <a:p>
            <a:r>
              <a:rPr lang="en-US" sz="3600" dirty="0" smtClean="0"/>
              <a:t>Helps students know where to go</a:t>
            </a:r>
          </a:p>
          <a:p>
            <a:r>
              <a:rPr lang="en-US" sz="3600" dirty="0" smtClean="0"/>
              <a:t>Where they are currently</a:t>
            </a:r>
          </a:p>
          <a:p>
            <a:r>
              <a:rPr lang="en-US" sz="3600" dirty="0" smtClean="0"/>
              <a:t>How to close the learning gap</a:t>
            </a:r>
          </a:p>
          <a:p>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798180" y="2070240"/>
            <a:ext cx="3476763" cy="22629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83391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493058"/>
            <a:ext cx="8229600" cy="1290918"/>
          </a:xfrm>
        </p:spPr>
        <p:txBody>
          <a:bodyPr>
            <a:noAutofit/>
          </a:bodyPr>
          <a:lstStyle/>
          <a:p>
            <a:pPr algn="l"/>
            <a:r>
              <a:rPr lang="en-US" sz="4000" b="1" dirty="0" smtClean="0"/>
              <a:t>        </a:t>
            </a:r>
            <a:r>
              <a:rPr lang="en-US" sz="4000" b="1" u="sng" dirty="0" smtClean="0"/>
              <a:t>Formative or Summative</a:t>
            </a:r>
            <a:r>
              <a:rPr lang="en-US" sz="4000" b="1" dirty="0" smtClean="0"/>
              <a:t>?</a:t>
            </a:r>
            <a:r>
              <a:rPr lang="en-US" sz="4000" dirty="0" smtClean="0"/>
              <a:t/>
            </a:r>
            <a:br>
              <a:rPr lang="en-US" sz="4000" dirty="0" smtClean="0"/>
            </a:br>
            <a:endParaRPr lang="en-US" sz="3600" b="1" dirty="0">
              <a:latin typeface="+mj-lt"/>
            </a:endParaRPr>
          </a:p>
        </p:txBody>
      </p:sp>
      <p:sp>
        <p:nvSpPr>
          <p:cNvPr id="9" name="Text Placeholder 8"/>
          <p:cNvSpPr>
            <a:spLocks noGrp="1"/>
          </p:cNvSpPr>
          <p:nvPr>
            <p:ph type="body" sz="half" idx="1"/>
          </p:nvPr>
        </p:nvSpPr>
        <p:spPr>
          <a:xfrm>
            <a:off x="457200" y="2457823"/>
            <a:ext cx="4038600" cy="2743200"/>
          </a:xfrm>
        </p:spPr>
        <p:txBody>
          <a:bodyPr>
            <a:normAutofit/>
          </a:bodyPr>
          <a:lstStyle/>
          <a:p>
            <a:r>
              <a:rPr lang="en-US" b="1" dirty="0" smtClean="0">
                <a:latin typeface="+mj-lt"/>
              </a:rPr>
              <a:t>Exit cards</a:t>
            </a:r>
          </a:p>
          <a:p>
            <a:r>
              <a:rPr lang="en-US" b="1" dirty="0" smtClean="0">
                <a:latin typeface="+mj-lt"/>
              </a:rPr>
              <a:t>Shared learning target</a:t>
            </a:r>
          </a:p>
          <a:p>
            <a:r>
              <a:rPr lang="en-US" b="1" dirty="0" smtClean="0">
                <a:latin typeface="+mj-lt"/>
              </a:rPr>
              <a:t>Mid-week quiz</a:t>
            </a:r>
          </a:p>
          <a:p>
            <a:r>
              <a:rPr lang="en-US" b="1" dirty="0" smtClean="0">
                <a:latin typeface="+mj-lt"/>
              </a:rPr>
              <a:t>Flexible grouping</a:t>
            </a:r>
          </a:p>
          <a:p>
            <a:r>
              <a:rPr lang="en-US" b="1" dirty="0" smtClean="0">
                <a:latin typeface="+mj-lt"/>
              </a:rPr>
              <a:t>Observation game</a:t>
            </a:r>
          </a:p>
          <a:p>
            <a:r>
              <a:rPr lang="en-US" b="1" dirty="0" smtClean="0">
                <a:latin typeface="+mj-lt"/>
              </a:rPr>
              <a:t>Self-reflection </a:t>
            </a:r>
          </a:p>
          <a:p>
            <a:endParaRPr lang="en-US" dirty="0">
              <a:latin typeface="+mj-lt"/>
            </a:endParaRPr>
          </a:p>
        </p:txBody>
      </p:sp>
      <p:sp>
        <p:nvSpPr>
          <p:cNvPr id="10" name="Content Placeholder 9"/>
          <p:cNvSpPr>
            <a:spLocks noGrp="1"/>
          </p:cNvSpPr>
          <p:nvPr>
            <p:ph sz="half" idx="2"/>
          </p:nvPr>
        </p:nvSpPr>
        <p:spPr>
          <a:xfrm>
            <a:off x="4648200" y="2305423"/>
            <a:ext cx="4038600" cy="2392363"/>
          </a:xfrm>
        </p:spPr>
        <p:txBody>
          <a:bodyPr>
            <a:normAutofit/>
          </a:bodyPr>
          <a:lstStyle/>
          <a:p>
            <a:r>
              <a:rPr lang="en-US" sz="3000" b="1" dirty="0" smtClean="0">
                <a:latin typeface="+mj-lt"/>
              </a:rPr>
              <a:t>Unit Test</a:t>
            </a:r>
          </a:p>
          <a:p>
            <a:r>
              <a:rPr lang="en-US" sz="3000" b="1" dirty="0" smtClean="0">
                <a:latin typeface="+mj-lt"/>
              </a:rPr>
              <a:t>District Test</a:t>
            </a:r>
            <a:endParaRPr lang="en-US" sz="3000" b="1" dirty="0">
              <a:latin typeface="+mj-lt"/>
            </a:endParaRPr>
          </a:p>
        </p:txBody>
      </p:sp>
      <p:sp>
        <p:nvSpPr>
          <p:cNvPr id="7" name="Slide Number Placeholder 6"/>
          <p:cNvSpPr>
            <a:spLocks noGrp="1"/>
          </p:cNvSpPr>
          <p:nvPr>
            <p:ph type="sldNum" sz="quarter" idx="12"/>
          </p:nvPr>
        </p:nvSpPr>
        <p:spPr/>
        <p:txBody>
          <a:bodyPr/>
          <a:lstStyle/>
          <a:p>
            <a:fld id="{DC46C3C2-F6F1-49DD-A1B1-A87CC37CAE5A}" type="slidenum">
              <a:rPr lang="en-US" smtClean="0"/>
              <a:pPr/>
              <a:t>31</a:t>
            </a:fld>
            <a:endParaRPr lang="en-US" dirty="0"/>
          </a:p>
        </p:txBody>
      </p:sp>
      <p:sp>
        <p:nvSpPr>
          <p:cNvPr id="11" name="TextBox 10"/>
          <p:cNvSpPr txBox="1"/>
          <p:nvPr/>
        </p:nvSpPr>
        <p:spPr>
          <a:xfrm>
            <a:off x="304800" y="1848223"/>
            <a:ext cx="2590800" cy="553998"/>
          </a:xfrm>
          <a:prstGeom prst="rect">
            <a:avLst/>
          </a:prstGeom>
          <a:noFill/>
        </p:spPr>
        <p:txBody>
          <a:bodyPr wrap="square" rtlCol="0">
            <a:spAutoFit/>
          </a:bodyPr>
          <a:lstStyle/>
          <a:p>
            <a:r>
              <a:rPr lang="en-US" sz="3000" b="1" u="sng" dirty="0" smtClean="0">
                <a:latin typeface="+mj-lt"/>
              </a:rPr>
              <a:t>Formative </a:t>
            </a:r>
            <a:endParaRPr lang="en-US" sz="3000" b="1" u="sng" dirty="0">
              <a:latin typeface="+mj-lt"/>
            </a:endParaRPr>
          </a:p>
        </p:txBody>
      </p:sp>
      <p:sp>
        <p:nvSpPr>
          <p:cNvPr id="12" name="TextBox 11"/>
          <p:cNvSpPr txBox="1"/>
          <p:nvPr/>
        </p:nvSpPr>
        <p:spPr>
          <a:xfrm>
            <a:off x="4495800" y="1848223"/>
            <a:ext cx="2362200" cy="553998"/>
          </a:xfrm>
          <a:prstGeom prst="rect">
            <a:avLst/>
          </a:prstGeom>
          <a:noFill/>
        </p:spPr>
        <p:txBody>
          <a:bodyPr wrap="square" rtlCol="0">
            <a:spAutoFit/>
          </a:bodyPr>
          <a:lstStyle/>
          <a:p>
            <a:r>
              <a:rPr lang="en-US" sz="3000" b="1" u="sng" dirty="0" smtClean="0">
                <a:latin typeface="+mj-lt"/>
              </a:rPr>
              <a:t>Summative</a:t>
            </a:r>
            <a:endParaRPr lang="en-US" sz="3000" b="1" u="sng" dirty="0">
              <a:latin typeface="+mj-lt"/>
            </a:endParaRPr>
          </a:p>
        </p:txBody>
      </p:sp>
    </p:spTree>
    <p:extLst>
      <p:ext uri="{BB962C8B-B14F-4D97-AF65-F5344CB8AC3E}">
        <p14:creationId xmlns:p14="http://schemas.microsoft.com/office/powerpoint/2010/main" val="373129105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additive="base">
                                        <p:cTn id="4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729" y="2080249"/>
            <a:ext cx="8229600" cy="592448"/>
          </a:xfrm>
        </p:spPr>
        <p:txBody>
          <a:bodyPr>
            <a:normAutofit fontScale="90000"/>
          </a:bodyPr>
          <a:lstStyle/>
          <a:p>
            <a:r>
              <a:rPr lang="en-US" sz="4900" b="1" dirty="0" smtClean="0"/>
              <a:t>Benefits of Data-led Instruction </a:t>
            </a:r>
            <a:br>
              <a:rPr lang="en-US" sz="4900" b="1" dirty="0" smtClean="0"/>
            </a:br>
            <a:r>
              <a:rPr lang="en-US" sz="4900" b="1" dirty="0" smtClean="0"/>
              <a:t>for Students </a:t>
            </a:r>
            <a:r>
              <a:rPr lang="en-US" b="1" dirty="0" smtClean="0"/>
              <a:t/>
            </a:r>
            <a:br>
              <a:rPr lang="en-US" b="1" dirty="0" smtClean="0"/>
            </a:br>
            <a:endParaRPr lang="en-US" dirty="0"/>
          </a:p>
        </p:txBody>
      </p:sp>
      <p:sp>
        <p:nvSpPr>
          <p:cNvPr id="3" name="Content Placeholder 2"/>
          <p:cNvSpPr>
            <a:spLocks noGrp="1"/>
          </p:cNvSpPr>
          <p:nvPr>
            <p:ph type="subTitle" idx="1"/>
          </p:nvPr>
        </p:nvSpPr>
        <p:spPr>
          <a:xfrm>
            <a:off x="164354" y="1952812"/>
            <a:ext cx="8680822" cy="1219200"/>
          </a:xfrm>
        </p:spPr>
        <p:txBody>
          <a:bodyPr>
            <a:normAutofit fontScale="25000" lnSpcReduction="20000"/>
          </a:bodyPr>
          <a:lstStyle/>
          <a:p>
            <a:pPr marL="1143000" indent="-1143000" algn="l">
              <a:buFont typeface="Arial"/>
              <a:buChar char="•"/>
            </a:pPr>
            <a:r>
              <a:rPr lang="en-US" sz="11200" dirty="0" smtClean="0"/>
              <a:t>Understand what they are learning and why </a:t>
            </a:r>
          </a:p>
          <a:p>
            <a:pPr marL="1143000" indent="-1143000" algn="l">
              <a:buFont typeface="Arial"/>
              <a:buChar char="•"/>
            </a:pPr>
            <a:r>
              <a:rPr lang="en-US" sz="11200" dirty="0" smtClean="0"/>
              <a:t>Are clear about where they are in their learning </a:t>
            </a:r>
          </a:p>
          <a:p>
            <a:pPr marL="1143000" indent="-1143000" algn="l">
              <a:buFont typeface="Arial"/>
              <a:buChar char="•"/>
            </a:pPr>
            <a:r>
              <a:rPr lang="en-US" sz="11200" dirty="0" smtClean="0"/>
              <a:t>Know what they need to </a:t>
            </a:r>
            <a:r>
              <a:rPr lang="en-US" sz="11200" dirty="0" smtClean="0"/>
              <a:t>accomplish</a:t>
            </a:r>
            <a:br>
              <a:rPr lang="en-US" sz="11200" dirty="0" smtClean="0"/>
            </a:br>
            <a:r>
              <a:rPr lang="en-US" sz="11200" dirty="0" smtClean="0"/>
              <a:t> </a:t>
            </a:r>
            <a:r>
              <a:rPr lang="en-US" sz="11200" dirty="0" smtClean="0"/>
              <a:t>in order to be successful </a:t>
            </a:r>
          </a:p>
          <a:p>
            <a:pPr marL="1143000" indent="-1143000" algn="l">
              <a:buFont typeface="Arial"/>
              <a:buChar char="•"/>
            </a:pPr>
            <a:r>
              <a:rPr lang="en-US" sz="11200" dirty="0" smtClean="0"/>
              <a:t>Are motivated by evidence of their progress </a:t>
            </a:r>
          </a:p>
          <a:p>
            <a:pPr marL="1143000" indent="-1143000" algn="l">
              <a:buFont typeface="Arial"/>
              <a:buChar char="•"/>
            </a:pPr>
            <a:r>
              <a:rPr lang="en-US" sz="11200" dirty="0" smtClean="0"/>
              <a:t>Can practice without being penalized or graded </a:t>
            </a:r>
          </a:p>
          <a:p>
            <a:pPr marL="1143000" indent="-1143000" algn="l">
              <a:buFont typeface="Arial"/>
              <a:buChar char="•"/>
            </a:pPr>
            <a:r>
              <a:rPr lang="en-US" sz="11200" dirty="0" smtClean="0"/>
              <a:t>See improved achievement </a:t>
            </a:r>
          </a:p>
          <a:p>
            <a:endParaRPr lang="en-US" dirty="0"/>
          </a:p>
        </p:txBody>
      </p:sp>
    </p:spTree>
    <p:extLst>
      <p:ext uri="{BB962C8B-B14F-4D97-AF65-F5344CB8AC3E}">
        <p14:creationId xmlns:p14="http://schemas.microsoft.com/office/powerpoint/2010/main" val="250153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128059"/>
            <a:ext cx="7772400" cy="1001060"/>
          </a:xfrm>
        </p:spPr>
        <p:txBody>
          <a:bodyPr>
            <a:normAutofit fontScale="90000"/>
          </a:bodyPr>
          <a:lstStyle/>
          <a:p>
            <a:r>
              <a:rPr lang="en-US" sz="4900" b="1" dirty="0" smtClean="0"/>
              <a:t>Benefits for Teachers </a:t>
            </a:r>
            <a:r>
              <a:rPr lang="en-US" b="1" dirty="0" smtClean="0"/>
              <a:t/>
            </a:r>
            <a:br>
              <a:rPr lang="en-US" b="1" dirty="0" smtClean="0"/>
            </a:br>
            <a:endParaRPr lang="en-US" dirty="0"/>
          </a:p>
        </p:txBody>
      </p:sp>
      <p:sp>
        <p:nvSpPr>
          <p:cNvPr id="4" name="Content Placeholder 3"/>
          <p:cNvSpPr>
            <a:spLocks noGrp="1"/>
          </p:cNvSpPr>
          <p:nvPr>
            <p:ph type="subTitle" idx="1"/>
          </p:nvPr>
        </p:nvSpPr>
        <p:spPr>
          <a:xfrm>
            <a:off x="591671" y="1495794"/>
            <a:ext cx="8229600" cy="4795025"/>
          </a:xfrm>
        </p:spPr>
        <p:txBody>
          <a:bodyPr>
            <a:normAutofit fontScale="25000" lnSpcReduction="20000"/>
          </a:bodyPr>
          <a:lstStyle/>
          <a:p>
            <a:r>
              <a:rPr lang="en-US" sz="13600" dirty="0" smtClean="0"/>
              <a:t>Can make real-time adjustments to instruction </a:t>
            </a:r>
          </a:p>
          <a:p>
            <a:r>
              <a:rPr lang="en-US" sz="13600" dirty="0" smtClean="0"/>
              <a:t>Work collaboratively with colleagues </a:t>
            </a:r>
          </a:p>
          <a:p>
            <a:r>
              <a:rPr lang="en-US" sz="13600" dirty="0" smtClean="0"/>
              <a:t>Have shared expectations of what students should know and be able to do </a:t>
            </a:r>
          </a:p>
          <a:p>
            <a:r>
              <a:rPr lang="en-US" sz="13600" dirty="0" smtClean="0"/>
              <a:t>Share a common language with parents when discussing student learning </a:t>
            </a:r>
          </a:p>
          <a:p>
            <a:r>
              <a:rPr lang="en-US" sz="13600" dirty="0" smtClean="0"/>
              <a:t>See improved student achievement </a:t>
            </a:r>
          </a:p>
          <a:p>
            <a:endParaRPr lang="en-US" dirty="0"/>
          </a:p>
        </p:txBody>
      </p:sp>
    </p:spTree>
    <p:extLst>
      <p:ext uri="{BB962C8B-B14F-4D97-AF65-F5344CB8AC3E}">
        <p14:creationId xmlns:p14="http://schemas.microsoft.com/office/powerpoint/2010/main" val="373857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0730" y="1284942"/>
            <a:ext cx="7730565" cy="3959692"/>
          </a:xfrm>
        </p:spPr>
        <p:txBody>
          <a:bodyPr>
            <a:normAutofit fontScale="92500"/>
          </a:bodyPr>
          <a:lstStyle/>
          <a:p>
            <a:pPr>
              <a:buNone/>
            </a:pPr>
            <a:r>
              <a:rPr lang="en-US" dirty="0" smtClean="0"/>
              <a:t>	“</a:t>
            </a:r>
            <a:r>
              <a:rPr lang="en-US" sz="4400" dirty="0" smtClean="0">
                <a:latin typeface="+mj-lt"/>
              </a:rPr>
              <a:t>Students who can identify what they are learning significantly outscore those who cannot.”</a:t>
            </a:r>
          </a:p>
          <a:p>
            <a:pPr>
              <a:buNone/>
            </a:pPr>
            <a:r>
              <a:rPr lang="en-US" dirty="0" smtClean="0"/>
              <a:t>										</a:t>
            </a:r>
            <a:r>
              <a:rPr lang="en-US" sz="4000" dirty="0" smtClean="0"/>
              <a:t>-Robert Marzano</a:t>
            </a:r>
            <a:endParaRPr lang="en-US" sz="4000" dirty="0"/>
          </a:p>
        </p:txBody>
      </p:sp>
    </p:spTree>
    <p:extLst>
      <p:ext uri="{BB962C8B-B14F-4D97-AF65-F5344CB8AC3E}">
        <p14:creationId xmlns:p14="http://schemas.microsoft.com/office/powerpoint/2010/main" val="246814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271" y="160337"/>
            <a:ext cx="7772400" cy="1828801"/>
          </a:xfrm>
        </p:spPr>
        <p:txBody>
          <a:bodyPr>
            <a:normAutofit/>
          </a:bodyPr>
          <a:lstStyle/>
          <a:p>
            <a:r>
              <a:rPr lang="en-US" sz="4400" b="1" dirty="0" smtClean="0"/>
              <a:t>Clear Expectations and Feedback </a:t>
            </a:r>
            <a:endParaRPr lang="en-US" sz="4400" b="1" dirty="0"/>
          </a:p>
        </p:txBody>
      </p:sp>
      <p:sp>
        <p:nvSpPr>
          <p:cNvPr id="3" name="Content Placeholder 2"/>
          <p:cNvSpPr>
            <a:spLocks noGrp="1"/>
          </p:cNvSpPr>
          <p:nvPr>
            <p:ph type="subTitle" idx="1"/>
          </p:nvPr>
        </p:nvSpPr>
        <p:spPr>
          <a:xfrm>
            <a:off x="460375" y="2317844"/>
            <a:ext cx="4978213" cy="3897685"/>
          </a:xfrm>
        </p:spPr>
        <p:txBody>
          <a:bodyPr>
            <a:normAutofit lnSpcReduction="10000"/>
          </a:bodyPr>
          <a:lstStyle/>
          <a:p>
            <a:r>
              <a:rPr lang="en-US" sz="3600" dirty="0" smtClean="0"/>
              <a:t>Students are more successful with specific targets in place</a:t>
            </a:r>
          </a:p>
          <a:p>
            <a:r>
              <a:rPr lang="en-US" sz="3600" dirty="0" smtClean="0"/>
              <a:t>Students move beyond</a:t>
            </a:r>
          </a:p>
          <a:p>
            <a:pPr marL="0" indent="0">
              <a:buNone/>
            </a:pPr>
            <a:r>
              <a:rPr lang="en-US" sz="3600" dirty="0"/>
              <a:t> </a:t>
            </a:r>
            <a:r>
              <a:rPr lang="en-US" sz="3600" dirty="0" smtClean="0"/>
              <a:t>  rote memorization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AutoShape 2" descr="Image result for bullseye with arr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5679688" y="2787805"/>
            <a:ext cx="3464312" cy="2720898"/>
          </a:xfrm>
          <a:prstGeom prst="rect">
            <a:avLst/>
          </a:prstGeom>
        </p:spPr>
      </p:pic>
    </p:spTree>
    <p:extLst>
      <p:ext uri="{BB962C8B-B14F-4D97-AF65-F5344CB8AC3E}">
        <p14:creationId xmlns:p14="http://schemas.microsoft.com/office/powerpoint/2010/main" val="20374315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67992" y="1966259"/>
            <a:ext cx="8229600" cy="2286000"/>
          </a:xfrm>
        </p:spPr>
        <p:txBody>
          <a:bodyPr>
            <a:normAutofit fontScale="90000"/>
          </a:bodyPr>
          <a:lstStyle/>
          <a:p>
            <a:pPr algn="ctr"/>
            <a:r>
              <a:rPr lang="en-US" sz="4800" b="1" dirty="0" smtClean="0">
                <a:latin typeface="+mj-lt"/>
              </a:rPr>
              <a:t/>
            </a:r>
            <a:br>
              <a:rPr lang="en-US" sz="4800" b="1" dirty="0" smtClean="0">
                <a:latin typeface="+mj-lt"/>
              </a:rPr>
            </a:br>
            <a:r>
              <a:rPr lang="en-US" sz="4800" b="1" dirty="0"/>
              <a:t/>
            </a:r>
            <a:br>
              <a:rPr lang="en-US" sz="4800" b="1" dirty="0"/>
            </a:br>
            <a:r>
              <a:rPr lang="en-US" sz="4800" b="1" dirty="0" smtClean="0"/>
              <a:t>How do we create change in our classrooms? </a:t>
            </a:r>
            <a:br>
              <a:rPr lang="en-US" sz="4800" b="1" dirty="0" smtClean="0"/>
            </a:br>
            <a:r>
              <a:rPr lang="en-US" sz="4800" b="1" dirty="0" smtClean="0"/>
              <a:t/>
            </a:r>
            <a:br>
              <a:rPr lang="en-US" sz="4800" b="1" dirty="0" smtClean="0"/>
            </a:br>
            <a:r>
              <a:rPr lang="en-US" sz="4800" b="1" dirty="0" smtClean="0">
                <a:latin typeface="+mj-lt"/>
              </a:rPr>
              <a:t>All Washed Up</a:t>
            </a:r>
            <a:br>
              <a:rPr lang="en-US" sz="4800" b="1" dirty="0" smtClean="0">
                <a:latin typeface="+mj-lt"/>
              </a:rPr>
            </a:br>
            <a:r>
              <a:rPr lang="en-US" sz="4800" b="1" dirty="0" smtClean="0">
                <a:latin typeface="+mj-lt"/>
              </a:rPr>
              <a:t> by Hyrum </a:t>
            </a:r>
            <a:r>
              <a:rPr lang="en-US" sz="4800" b="1" dirty="0" err="1" smtClean="0">
                <a:latin typeface="+mj-lt"/>
              </a:rPr>
              <a:t>Grenny</a:t>
            </a:r>
            <a:endParaRPr lang="en-US" sz="4800" b="1" dirty="0" smtClean="0">
              <a:latin typeface="+mj-lt"/>
            </a:endParaRPr>
          </a:p>
        </p:txBody>
      </p:sp>
      <p:sp>
        <p:nvSpPr>
          <p:cNvPr id="3" name="Content Placeholder 2"/>
          <p:cNvSpPr>
            <a:spLocks noGrp="1"/>
          </p:cNvSpPr>
          <p:nvPr>
            <p:ph type="subTitle" idx="1"/>
          </p:nvPr>
        </p:nvSpPr>
        <p:spPr>
          <a:xfrm>
            <a:off x="367992" y="1577898"/>
            <a:ext cx="8229600" cy="4525963"/>
          </a:xfrm>
        </p:spPr>
        <p:txBody>
          <a:bodyPr>
            <a:normAutofit/>
          </a:bodyPr>
          <a:lstStyle/>
          <a:p>
            <a:pPr algn="ctr">
              <a:buFont typeface="Wingdings 2" pitchFamily="18" charset="2"/>
              <a:buNone/>
              <a:defRPr/>
            </a:pPr>
            <a:endParaRPr lang="en-US" sz="4000" u="sng" dirty="0" smtClean="0">
              <a:hlinkClick r:id="rId2"/>
            </a:endParaRPr>
          </a:p>
          <a:p>
            <a:pPr>
              <a:buFont typeface="Wingdings 2" pitchFamily="18" charset="2"/>
              <a:buNone/>
              <a:defRPr/>
            </a:pPr>
            <a:endParaRPr lang="en-US" sz="2800" dirty="0" smtClean="0">
              <a:hlinkClick r:id="rId2"/>
            </a:endParaRPr>
          </a:p>
          <a:p>
            <a:pPr algn="ctr">
              <a:buFont typeface="Wingdings 2" pitchFamily="18" charset="2"/>
              <a:buNone/>
              <a:defRPr/>
            </a:pPr>
            <a:endParaRPr lang="en-US" sz="2800" dirty="0" smtClean="0">
              <a:hlinkClick r:id="rId2"/>
            </a:endParaRPr>
          </a:p>
          <a:p>
            <a:pPr algn="ctr">
              <a:buFont typeface="Wingdings 2" pitchFamily="18" charset="2"/>
              <a:buNone/>
              <a:defRPr/>
            </a:pPr>
            <a:endParaRPr lang="en-US" sz="2800" dirty="0">
              <a:hlinkClick r:id="rId2"/>
            </a:endParaRPr>
          </a:p>
          <a:p>
            <a:pPr algn="ctr">
              <a:buFont typeface="Wingdings 2" pitchFamily="18" charset="2"/>
              <a:buNone/>
              <a:defRPr/>
            </a:pPr>
            <a:endParaRPr lang="en-US" sz="2800" dirty="0" smtClean="0">
              <a:hlinkClick r:id="rId2"/>
            </a:endParaRPr>
          </a:p>
          <a:p>
            <a:pPr algn="ctr">
              <a:buFont typeface="Wingdings 2" pitchFamily="18" charset="2"/>
              <a:buNone/>
              <a:defRPr/>
            </a:pPr>
            <a:r>
              <a:rPr lang="en-US" sz="2800" dirty="0" smtClean="0">
                <a:hlinkClick r:id="rId2"/>
              </a:rPr>
              <a:t>http://www.youtube.com/watch?v=osUwukXSd0k</a:t>
            </a:r>
            <a:endParaRPr lang="en-US" sz="2800" dirty="0" smtClean="0"/>
          </a:p>
          <a:p>
            <a:pPr algn="ctr">
              <a:buFont typeface="Wingdings 2" pitchFamily="18" charset="2"/>
              <a:buNone/>
              <a:defRPr/>
            </a:pPr>
            <a:endParaRPr lang="en-US" sz="2800" dirty="0" smtClean="0"/>
          </a:p>
          <a:p>
            <a:pPr algn="ctr">
              <a:buFont typeface="Wingdings 2" pitchFamily="18" charset="2"/>
              <a:buNone/>
              <a:defRPr/>
            </a:pPr>
            <a:endParaRPr lang="en-US" dirty="0">
              <a:latin typeface="+mj-lt"/>
            </a:endParaRPr>
          </a:p>
        </p:txBody>
      </p:sp>
    </p:spTree>
    <p:extLst>
      <p:ext uri="{BB962C8B-B14F-4D97-AF65-F5344CB8AC3E}">
        <p14:creationId xmlns:p14="http://schemas.microsoft.com/office/powerpoint/2010/main" val="208070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329" y="463177"/>
            <a:ext cx="7772400" cy="1261036"/>
          </a:xfrm>
        </p:spPr>
        <p:txBody>
          <a:bodyPr/>
          <a:lstStyle/>
          <a:p>
            <a:r>
              <a:rPr lang="en-US" sz="4400" dirty="0" smtClean="0"/>
              <a:t>Student Feedback</a:t>
            </a:r>
            <a:endParaRPr lang="en-US" sz="4400" dirty="0"/>
          </a:p>
        </p:txBody>
      </p:sp>
      <p:pic>
        <p:nvPicPr>
          <p:cNvPr id="4" name="Content Placeholder 3"/>
          <p:cNvPicPr>
            <a:picLocks noGrp="1" noChangeAspect="1"/>
          </p:cNvPicPr>
          <p:nvPr>
            <p:ph idx="4294967295"/>
          </p:nvPr>
        </p:nvPicPr>
        <p:blipFill>
          <a:blip r:embed="rId2"/>
          <a:stretch>
            <a:fillRect/>
          </a:stretch>
        </p:blipFill>
        <p:spPr>
          <a:xfrm>
            <a:off x="1643530" y="2027156"/>
            <a:ext cx="5558117" cy="41678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42105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1091822"/>
            <a:ext cx="8229600" cy="5034342"/>
          </a:xfrm>
        </p:spPr>
        <p:txBody>
          <a:bodyPr/>
          <a:lstStyle/>
          <a:p>
            <a:pPr marL="0" indent="0">
              <a:buNone/>
            </a:pPr>
            <a:r>
              <a:rPr lang="en-US" dirty="0"/>
              <a:t>“If students left the classroom before teachers have made adjustments to their teaching on the basis of what they have learned about students’ achievement, then they are already playing catch-up. If teachers do not make adjustments before students come back the next day, it is probably too late.”</a:t>
            </a:r>
          </a:p>
          <a:p>
            <a:pPr marL="0" indent="0">
              <a:buNone/>
            </a:pPr>
            <a:r>
              <a:rPr lang="en-US" dirty="0"/>
              <a:t>	</a:t>
            </a:r>
            <a:r>
              <a:rPr lang="en-US" dirty="0" smtClean="0"/>
              <a:t>									-Dylan </a:t>
            </a:r>
            <a:r>
              <a:rPr lang="en-US" dirty="0" err="1"/>
              <a:t>Wiliam</a:t>
            </a:r>
            <a:r>
              <a:rPr lang="en-US" dirty="0"/>
              <a:t>, </a:t>
            </a:r>
            <a:r>
              <a:rPr lang="en-US" dirty="0" smtClean="0"/>
              <a:t>2007</a:t>
            </a:r>
            <a:endParaRPr lang="en-US" dirty="0"/>
          </a:p>
        </p:txBody>
      </p:sp>
    </p:spTree>
    <p:extLst>
      <p:ext uri="{BB962C8B-B14F-4D97-AF65-F5344CB8AC3E}">
        <p14:creationId xmlns:p14="http://schemas.microsoft.com/office/powerpoint/2010/main" val="42218306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5019" y="418353"/>
            <a:ext cx="4065495" cy="1277751"/>
          </a:xfrm>
        </p:spPr>
        <p:txBody>
          <a:bodyPr/>
          <a:lstStyle/>
          <a:p>
            <a:r>
              <a:rPr lang="en-US" sz="4400" b="1" dirty="0" smtClean="0"/>
              <a:t>Appointment Clock Buddies</a:t>
            </a:r>
            <a:endParaRPr lang="en-US" sz="4400" b="1" dirty="0"/>
          </a:p>
        </p:txBody>
      </p:sp>
      <p:pic>
        <p:nvPicPr>
          <p:cNvPr id="4" name="Content Placeholder 3"/>
          <p:cNvPicPr>
            <a:picLocks noGrp="1" noChangeAspect="1"/>
          </p:cNvPicPr>
          <p:nvPr>
            <p:ph idx="4294967295"/>
          </p:nvPr>
        </p:nvPicPr>
        <p:blipFill>
          <a:blip r:embed="rId2"/>
          <a:stretch>
            <a:fillRect/>
          </a:stretch>
        </p:blipFill>
        <p:spPr>
          <a:xfrm>
            <a:off x="2720789" y="2015285"/>
            <a:ext cx="4149725" cy="45815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04927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829" y="387238"/>
            <a:ext cx="7772400" cy="1159308"/>
          </a:xfrm>
        </p:spPr>
        <p:txBody>
          <a:bodyPr/>
          <a:lstStyle/>
          <a:p>
            <a:r>
              <a:rPr lang="en-US" b="1" dirty="0" smtClean="0"/>
              <a:t>What is Data?</a:t>
            </a:r>
            <a:endParaRPr lang="en-US" b="1" dirty="0"/>
          </a:p>
        </p:txBody>
      </p:sp>
      <p:sp>
        <p:nvSpPr>
          <p:cNvPr id="3" name="Content Placeholder 2"/>
          <p:cNvSpPr>
            <a:spLocks noGrp="1"/>
          </p:cNvSpPr>
          <p:nvPr>
            <p:ph type="subTitle" idx="1"/>
          </p:nvPr>
        </p:nvSpPr>
        <p:spPr>
          <a:xfrm>
            <a:off x="430549" y="1748127"/>
            <a:ext cx="8419171" cy="4708525"/>
          </a:xfrm>
        </p:spPr>
        <p:txBody>
          <a:bodyPr>
            <a:normAutofit/>
          </a:bodyPr>
          <a:lstStyle/>
          <a:p>
            <a:r>
              <a:rPr lang="en-US" sz="3400" dirty="0" smtClean="0"/>
              <a:t>According to the Merriam-Webster dictionary, data is defined as facts </a:t>
            </a:r>
            <a:r>
              <a:rPr lang="en-US" sz="3400" dirty="0"/>
              <a:t>or information used </a:t>
            </a:r>
            <a:r>
              <a:rPr lang="en-US" sz="3400" dirty="0" smtClean="0"/>
              <a:t>to </a:t>
            </a:r>
            <a:r>
              <a:rPr lang="en-US" sz="3400" dirty="0"/>
              <a:t>calculate, analyze, or </a:t>
            </a:r>
            <a:r>
              <a:rPr lang="en-US" sz="3600" dirty="0"/>
              <a:t>plan</a:t>
            </a:r>
            <a:r>
              <a:rPr lang="en-US" sz="3400" dirty="0"/>
              <a:t> </a:t>
            </a:r>
            <a:r>
              <a:rPr lang="en-US" sz="3400" dirty="0" smtClean="0"/>
              <a:t>something.</a:t>
            </a:r>
          </a:p>
          <a:p>
            <a:pPr marL="0" indent="0">
              <a:buNone/>
            </a:pPr>
            <a:endParaRPr lang="en-US" sz="3400" dirty="0"/>
          </a:p>
          <a:p>
            <a:pPr marL="0" indent="0">
              <a:buNone/>
            </a:pPr>
            <a:endParaRPr lang="en-US" sz="3400" dirty="0"/>
          </a:p>
        </p:txBody>
      </p:sp>
    </p:spTree>
    <p:extLst>
      <p:ext uri="{BB962C8B-B14F-4D97-AF65-F5344CB8AC3E}">
        <p14:creationId xmlns:p14="http://schemas.microsoft.com/office/powerpoint/2010/main" val="316332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17215"/>
            <a:ext cx="8229600" cy="904682"/>
          </a:xfrm>
        </p:spPr>
        <p:txBody>
          <a:bodyPr>
            <a:normAutofit fontScale="90000"/>
          </a:bodyPr>
          <a:lstStyle/>
          <a:p>
            <a:r>
              <a:rPr lang="en-US" sz="4900" b="1" dirty="0" smtClean="0"/>
              <a:t>Student Grouping Method: Appointment </a:t>
            </a:r>
            <a:r>
              <a:rPr lang="en-US" sz="4900" b="1" dirty="0" smtClean="0"/>
              <a:t>Clock Buddies</a:t>
            </a:r>
            <a:r>
              <a:rPr lang="en-US" b="1" dirty="0"/>
              <a:t/>
            </a:r>
            <a:br>
              <a:rPr lang="en-US" b="1" dirty="0"/>
            </a:br>
            <a:endParaRPr lang="en-US" b="1" dirty="0"/>
          </a:p>
        </p:txBody>
      </p:sp>
      <p:sp>
        <p:nvSpPr>
          <p:cNvPr id="3" name="Content Placeholder 2"/>
          <p:cNvSpPr>
            <a:spLocks noGrp="1"/>
          </p:cNvSpPr>
          <p:nvPr>
            <p:ph type="subTitle" idx="1"/>
          </p:nvPr>
        </p:nvSpPr>
        <p:spPr>
          <a:xfrm>
            <a:off x="1120588" y="2417215"/>
            <a:ext cx="6651812" cy="3754985"/>
          </a:xfrm>
        </p:spPr>
        <p:txBody>
          <a:bodyPr>
            <a:normAutofit fontScale="92500" lnSpcReduction="20000"/>
          </a:bodyPr>
          <a:lstStyle/>
          <a:p>
            <a:pPr lvl="0"/>
            <a:r>
              <a:rPr lang="en-US" sz="3600" dirty="0"/>
              <a:t>Make an appointment with four (4) different </a:t>
            </a:r>
            <a:r>
              <a:rPr lang="en-US" sz="3600" dirty="0" smtClean="0"/>
              <a:t>people.</a:t>
            </a:r>
            <a:endParaRPr lang="en-US" sz="3600" dirty="0"/>
          </a:p>
          <a:p>
            <a:pPr lvl="0"/>
            <a:r>
              <a:rPr lang="en-US" sz="3600" dirty="0"/>
              <a:t>Be sure you both record the appointment on your respective </a:t>
            </a:r>
            <a:r>
              <a:rPr lang="en-US" sz="3600" dirty="0" smtClean="0"/>
              <a:t>clock at the appropriate time slot.</a:t>
            </a:r>
            <a:endParaRPr lang="en-US" sz="3600" dirty="0"/>
          </a:p>
          <a:p>
            <a:pPr lvl="0"/>
            <a:r>
              <a:rPr lang="en-US" sz="3600" dirty="0"/>
              <a:t>Only </a:t>
            </a:r>
            <a:r>
              <a:rPr lang="en-US" sz="3600" dirty="0" smtClean="0"/>
              <a:t>make one appointment per slot</a:t>
            </a:r>
            <a:r>
              <a:rPr lang="en-US" sz="3600" dirty="0" smtClean="0"/>
              <a:t>. </a:t>
            </a:r>
            <a:endParaRPr lang="en-US" sz="3600" dirty="0"/>
          </a:p>
          <a:p>
            <a:endParaRPr lang="en-US" dirty="0"/>
          </a:p>
        </p:txBody>
      </p:sp>
    </p:spTree>
    <p:extLst>
      <p:ext uri="{BB962C8B-B14F-4D97-AF65-F5344CB8AC3E}">
        <p14:creationId xmlns:p14="http://schemas.microsoft.com/office/powerpoint/2010/main" val="36692577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638" y="1254654"/>
            <a:ext cx="7772400" cy="1298714"/>
          </a:xfrm>
        </p:spPr>
        <p:txBody>
          <a:bodyPr>
            <a:normAutofit fontScale="90000"/>
          </a:bodyPr>
          <a:lstStyle/>
          <a:p>
            <a:r>
              <a:rPr lang="en-US" sz="4400" b="1" dirty="0" smtClean="0"/>
              <a:t>Data Carousels: </a:t>
            </a:r>
            <a:br>
              <a:rPr lang="en-US" sz="4400" b="1" dirty="0" smtClean="0"/>
            </a:br>
            <a:r>
              <a:rPr lang="en-US" sz="4400" b="1" dirty="0" smtClean="0"/>
              <a:t>The Practice and Benefits  </a:t>
            </a:r>
            <a:endParaRPr lang="en-US" sz="4400" b="1" dirty="0"/>
          </a:p>
        </p:txBody>
      </p:sp>
      <p:sp>
        <p:nvSpPr>
          <p:cNvPr id="3" name="Content Placeholder 2"/>
          <p:cNvSpPr>
            <a:spLocks noGrp="1"/>
          </p:cNvSpPr>
          <p:nvPr>
            <p:ph type="subTitle" idx="1"/>
          </p:nvPr>
        </p:nvSpPr>
        <p:spPr>
          <a:xfrm>
            <a:off x="1371600" y="3202680"/>
            <a:ext cx="6400800" cy="1219200"/>
          </a:xfrm>
        </p:spPr>
        <p:txBody>
          <a:bodyPr>
            <a:normAutofit fontScale="62500" lnSpcReduction="20000"/>
          </a:bodyPr>
          <a:lstStyle/>
          <a:p>
            <a:pPr marL="0" indent="0">
              <a:buNone/>
            </a:pPr>
            <a:endParaRPr lang="en-US" dirty="0" smtClean="0"/>
          </a:p>
          <a:p>
            <a:endParaRPr lang="en-US" dirty="0" smtClean="0"/>
          </a:p>
          <a:p>
            <a:pPr marL="0" indent="0" algn="ctr">
              <a:buNone/>
            </a:pPr>
            <a:r>
              <a:rPr lang="en-US" sz="3600" dirty="0">
                <a:hlinkClick r:id="rId2"/>
              </a:rPr>
              <a:t>https://</a:t>
            </a:r>
            <a:r>
              <a:rPr lang="en-US" sz="3600" dirty="0" smtClean="0">
                <a:hlinkClick r:id="rId2"/>
              </a:rPr>
              <a:t>www.teachingchannel.org/videos/data-carousels-improve-instruction</a:t>
            </a:r>
            <a:r>
              <a:rPr lang="en-US" sz="3600" dirty="0" smtClean="0"/>
              <a:t> </a:t>
            </a:r>
            <a:endParaRPr lang="en-US" sz="3600" dirty="0"/>
          </a:p>
          <a:p>
            <a:endParaRPr lang="en-US" dirty="0" smtClean="0"/>
          </a:p>
          <a:p>
            <a:endParaRPr lang="en-US" dirty="0"/>
          </a:p>
          <a:p>
            <a:endParaRPr lang="en-US" dirty="0"/>
          </a:p>
        </p:txBody>
      </p:sp>
    </p:spTree>
    <p:extLst>
      <p:ext uri="{BB962C8B-B14F-4D97-AF65-F5344CB8AC3E}">
        <p14:creationId xmlns:p14="http://schemas.microsoft.com/office/powerpoint/2010/main" val="5864093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0094"/>
            <a:ext cx="8229600" cy="838200"/>
          </a:xfrm>
        </p:spPr>
        <p:txBody>
          <a:bodyPr>
            <a:normAutofit/>
          </a:bodyPr>
          <a:lstStyle/>
          <a:p>
            <a:r>
              <a:rPr lang="en-US" sz="4400" b="1" dirty="0" smtClean="0">
                <a:latin typeface="+mj-lt"/>
              </a:rPr>
              <a:t>Key Research Findings</a:t>
            </a:r>
            <a:endParaRPr lang="en-US" sz="4400" b="1" dirty="0">
              <a:latin typeface="+mj-lt"/>
            </a:endParaRPr>
          </a:p>
        </p:txBody>
      </p:sp>
      <p:sp>
        <p:nvSpPr>
          <p:cNvPr id="3" name="Content Placeholder 2"/>
          <p:cNvSpPr>
            <a:spLocks noGrp="1"/>
          </p:cNvSpPr>
          <p:nvPr>
            <p:ph type="subTitle" idx="1"/>
          </p:nvPr>
        </p:nvSpPr>
        <p:spPr>
          <a:xfrm>
            <a:off x="381000" y="1380565"/>
            <a:ext cx="8305800" cy="5059363"/>
          </a:xfrm>
        </p:spPr>
        <p:txBody>
          <a:bodyPr>
            <a:normAutofit lnSpcReduction="10000"/>
          </a:bodyPr>
          <a:lstStyle/>
          <a:p>
            <a:r>
              <a:rPr lang="en-US" sz="3400" dirty="0" smtClean="0">
                <a:latin typeface="+mj-lt"/>
              </a:rPr>
              <a:t>Effective feedback is timely. Delay in providing students feedback diminishes its value for learning</a:t>
            </a:r>
            <a:r>
              <a:rPr lang="en-US" dirty="0" smtClean="0">
                <a:latin typeface="+mj-lt"/>
              </a:rPr>
              <a:t>.					                    							</a:t>
            </a:r>
            <a:r>
              <a:rPr lang="en-US" sz="2200" dirty="0" smtClean="0">
                <a:solidFill>
                  <a:srgbClr val="FF0000"/>
                </a:solidFill>
                <a:latin typeface="+mj-lt"/>
              </a:rPr>
              <a:t>Banger-Drowns, </a:t>
            </a:r>
            <a:r>
              <a:rPr lang="en-US" sz="2200" dirty="0" err="1" smtClean="0">
                <a:solidFill>
                  <a:srgbClr val="FF0000"/>
                </a:solidFill>
                <a:latin typeface="+mj-lt"/>
              </a:rPr>
              <a:t>Kulik</a:t>
            </a:r>
            <a:r>
              <a:rPr lang="en-US" sz="2200" dirty="0" smtClean="0">
                <a:solidFill>
                  <a:srgbClr val="FF0000"/>
                </a:solidFill>
                <a:latin typeface="+mj-lt"/>
              </a:rPr>
              <a:t>, </a:t>
            </a:r>
            <a:r>
              <a:rPr lang="en-US" sz="2200" dirty="0" err="1" smtClean="0">
                <a:solidFill>
                  <a:srgbClr val="FF0000"/>
                </a:solidFill>
                <a:latin typeface="+mj-lt"/>
              </a:rPr>
              <a:t>Kulik</a:t>
            </a:r>
            <a:r>
              <a:rPr lang="en-US" sz="2200" dirty="0" smtClean="0">
                <a:solidFill>
                  <a:srgbClr val="FF0000"/>
                </a:solidFill>
                <a:latin typeface="+mj-lt"/>
              </a:rPr>
              <a:t>, &amp; Morgan, 1991</a:t>
            </a:r>
          </a:p>
          <a:p>
            <a:pPr>
              <a:buNone/>
            </a:pPr>
            <a:endParaRPr lang="en-US" dirty="0" smtClean="0">
              <a:latin typeface="+mj-lt"/>
            </a:endParaRPr>
          </a:p>
          <a:p>
            <a:r>
              <a:rPr lang="en-US" sz="3400" dirty="0" smtClean="0">
                <a:latin typeface="+mj-lt"/>
              </a:rPr>
              <a:t>Effective learning results from students providing their own feedback, monitoring their work against established criteria.                             </a:t>
            </a:r>
            <a:r>
              <a:rPr lang="en-US" dirty="0" smtClean="0">
                <a:latin typeface="+mj-lt"/>
              </a:rPr>
              <a:t>					  </a:t>
            </a:r>
            <a:r>
              <a:rPr lang="en-US" sz="2200" dirty="0" smtClean="0">
                <a:solidFill>
                  <a:srgbClr val="FF0000"/>
                </a:solidFill>
                <a:latin typeface="+mj-lt"/>
              </a:rPr>
              <a:t>Trammel, </a:t>
            </a:r>
            <a:r>
              <a:rPr lang="en-US" sz="2200" dirty="0" err="1" smtClean="0">
                <a:solidFill>
                  <a:srgbClr val="FF0000"/>
                </a:solidFill>
                <a:latin typeface="+mj-lt"/>
              </a:rPr>
              <a:t>Schloss</a:t>
            </a:r>
            <a:r>
              <a:rPr lang="en-US" sz="2200" dirty="0" smtClean="0">
                <a:solidFill>
                  <a:srgbClr val="FF0000"/>
                </a:solidFill>
                <a:latin typeface="+mj-lt"/>
              </a:rPr>
              <a:t>, &amp; </a:t>
            </a:r>
            <a:r>
              <a:rPr lang="en-US" sz="2200" dirty="0" err="1" smtClean="0">
                <a:solidFill>
                  <a:srgbClr val="FF0000"/>
                </a:solidFill>
                <a:latin typeface="+mj-lt"/>
              </a:rPr>
              <a:t>Alper</a:t>
            </a:r>
            <a:r>
              <a:rPr lang="en-US" sz="2200" dirty="0" smtClean="0">
                <a:solidFill>
                  <a:srgbClr val="FF0000"/>
                </a:solidFill>
                <a:latin typeface="+mj-lt"/>
              </a:rPr>
              <a:t>, 1994; Wiggins, 1993</a:t>
            </a:r>
          </a:p>
          <a:p>
            <a:endParaRPr lang="en-US" dirty="0"/>
          </a:p>
        </p:txBody>
      </p:sp>
    </p:spTree>
    <p:extLst>
      <p:ext uri="{BB962C8B-B14F-4D97-AF65-F5344CB8AC3E}">
        <p14:creationId xmlns:p14="http://schemas.microsoft.com/office/powerpoint/2010/main" val="132337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5273"/>
            <a:ext cx="8305800" cy="570571"/>
          </a:xfrm>
        </p:spPr>
        <p:txBody>
          <a:bodyPr>
            <a:noAutofit/>
          </a:bodyPr>
          <a:lstStyle/>
          <a:p>
            <a:pPr algn="ctr"/>
            <a:r>
              <a:rPr lang="en-US" sz="3400" b="1" dirty="0" smtClean="0">
                <a:latin typeface="+mn-lt"/>
              </a:rPr>
              <a:t> </a:t>
            </a:r>
            <a:br>
              <a:rPr lang="en-US" sz="3400" b="1" dirty="0" smtClean="0">
                <a:latin typeface="+mn-lt"/>
              </a:rPr>
            </a:br>
            <a:r>
              <a:rPr lang="en-US" sz="3400" b="1" dirty="0" smtClean="0">
                <a:latin typeface="+mn-lt"/>
              </a:rPr>
              <a:t>How Comfortable Am I with </a:t>
            </a:r>
            <a:br>
              <a:rPr lang="en-US" sz="3400" b="1" dirty="0" smtClean="0">
                <a:latin typeface="+mn-lt"/>
              </a:rPr>
            </a:br>
            <a:r>
              <a:rPr lang="en-US" sz="3400" b="1" dirty="0" smtClean="0">
                <a:latin typeface="+mn-lt"/>
              </a:rPr>
              <a:t>Feedback and Adjusting using Data?</a:t>
            </a:r>
            <a:endParaRPr lang="en-US" sz="3400" b="1" dirty="0">
              <a:latin typeface="+mn-lt"/>
            </a:endParaRPr>
          </a:p>
        </p:txBody>
      </p:sp>
      <p:sp>
        <p:nvSpPr>
          <p:cNvPr id="3" name="Content Placeholder 2"/>
          <p:cNvSpPr>
            <a:spLocks noGrp="1"/>
          </p:cNvSpPr>
          <p:nvPr>
            <p:ph sz="half" idx="2"/>
          </p:nvPr>
        </p:nvSpPr>
        <p:spPr>
          <a:xfrm>
            <a:off x="381000" y="1494263"/>
            <a:ext cx="4114800" cy="4860662"/>
          </a:xfrm>
        </p:spPr>
        <p:txBody>
          <a:bodyPr>
            <a:normAutofit lnSpcReduction="10000"/>
          </a:bodyPr>
          <a:lstStyle/>
          <a:p>
            <a:r>
              <a:rPr lang="en-US" sz="3000" b="1" u="sng" dirty="0" smtClean="0">
                <a:latin typeface="+mj-lt"/>
              </a:rPr>
              <a:t>Skilled</a:t>
            </a:r>
            <a:r>
              <a:rPr lang="en-US" sz="3000" dirty="0" smtClean="0">
                <a:latin typeface="+mj-lt"/>
              </a:rPr>
              <a:t>- I provide feedback frequently and during the learning process </a:t>
            </a:r>
          </a:p>
          <a:p>
            <a:pPr>
              <a:buNone/>
            </a:pPr>
            <a:endParaRPr lang="en-US" sz="3000" dirty="0" smtClean="0">
              <a:latin typeface="+mj-lt"/>
            </a:endParaRPr>
          </a:p>
          <a:p>
            <a:r>
              <a:rPr lang="en-US" sz="3000" b="1" u="sng" dirty="0" smtClean="0">
                <a:latin typeface="+mj-lt"/>
              </a:rPr>
              <a:t>Practiced</a:t>
            </a:r>
            <a:r>
              <a:rPr lang="en-US" sz="3000" dirty="0" smtClean="0">
                <a:latin typeface="+mj-lt"/>
              </a:rPr>
              <a:t>- My feedback describes strengths and points out corrections</a:t>
            </a:r>
          </a:p>
          <a:p>
            <a:pPr marL="0" indent="0">
              <a:buNone/>
            </a:pPr>
            <a:endParaRPr lang="en-US" sz="3000" dirty="0" smtClean="0">
              <a:latin typeface="+mj-lt"/>
            </a:endParaRPr>
          </a:p>
          <a:p>
            <a:endParaRPr lang="en-US" sz="3000" dirty="0" smtClean="0">
              <a:latin typeface="+mj-lt"/>
            </a:endParaRPr>
          </a:p>
          <a:p>
            <a:endParaRPr lang="en-US" sz="2400" u="sng" dirty="0">
              <a:latin typeface="+mj-lt"/>
            </a:endParaRPr>
          </a:p>
        </p:txBody>
      </p:sp>
      <p:sp>
        <p:nvSpPr>
          <p:cNvPr id="5" name="Slide Number Placeholder 4"/>
          <p:cNvSpPr>
            <a:spLocks noGrp="1"/>
          </p:cNvSpPr>
          <p:nvPr>
            <p:ph type="sldNum" sz="quarter" idx="12"/>
          </p:nvPr>
        </p:nvSpPr>
        <p:spPr/>
        <p:txBody>
          <a:bodyPr/>
          <a:lstStyle/>
          <a:p>
            <a:fld id="{DC46C3C2-F6F1-49DD-A1B1-A87CC37CAE5A}" type="slidenum">
              <a:rPr lang="en-US" smtClean="0"/>
              <a:pPr/>
              <a:t>43</a:t>
            </a:fld>
            <a:endParaRPr lang="en-US"/>
          </a:p>
        </p:txBody>
      </p:sp>
      <p:sp>
        <p:nvSpPr>
          <p:cNvPr id="4" name="Content Placeholder 3"/>
          <p:cNvSpPr>
            <a:spLocks noGrp="1"/>
          </p:cNvSpPr>
          <p:nvPr>
            <p:ph sz="quarter" idx="13"/>
          </p:nvPr>
        </p:nvSpPr>
        <p:spPr>
          <a:xfrm>
            <a:off x="4648200" y="1315844"/>
            <a:ext cx="4038600" cy="5039081"/>
          </a:xfrm>
        </p:spPr>
        <p:txBody>
          <a:bodyPr>
            <a:noAutofit/>
          </a:bodyPr>
          <a:lstStyle/>
          <a:p>
            <a:r>
              <a:rPr lang="en-US" sz="3000" b="1" u="sng" dirty="0" smtClean="0">
                <a:latin typeface="+mj-lt"/>
              </a:rPr>
              <a:t>Learning</a:t>
            </a:r>
            <a:r>
              <a:rPr lang="en-US" sz="3000" dirty="0" smtClean="0">
                <a:latin typeface="+mj-lt"/>
              </a:rPr>
              <a:t>- My feedback describes strengths and weaknesses of </a:t>
            </a:r>
            <a:r>
              <a:rPr lang="en-US" sz="3000" i="1" dirty="0" smtClean="0">
                <a:latin typeface="+mj-lt"/>
              </a:rPr>
              <a:t>my</a:t>
            </a:r>
            <a:r>
              <a:rPr lang="en-US" sz="3000" dirty="0" smtClean="0">
                <a:latin typeface="+mj-lt"/>
              </a:rPr>
              <a:t> work</a:t>
            </a:r>
          </a:p>
          <a:p>
            <a:pPr marL="0" indent="0">
              <a:buNone/>
            </a:pPr>
            <a:endParaRPr lang="en-US" sz="3000" u="sng" dirty="0" smtClean="0">
              <a:latin typeface="+mj-lt"/>
            </a:endParaRPr>
          </a:p>
          <a:p>
            <a:r>
              <a:rPr lang="en-US" sz="3000" b="1" u="sng" dirty="0" smtClean="0">
                <a:latin typeface="+mj-lt"/>
              </a:rPr>
              <a:t>Ready to Learn</a:t>
            </a:r>
            <a:r>
              <a:rPr lang="en-US" sz="3000" b="1" dirty="0" smtClean="0">
                <a:latin typeface="+mj-lt"/>
              </a:rPr>
              <a:t>- </a:t>
            </a:r>
            <a:r>
              <a:rPr lang="en-US" sz="3000" dirty="0" smtClean="0">
                <a:latin typeface="+mj-lt"/>
              </a:rPr>
              <a:t>My feedback mostly points out weaknesses</a:t>
            </a:r>
          </a:p>
          <a:p>
            <a:pPr marL="0" indent="0">
              <a:buNone/>
            </a:pPr>
            <a:endParaRPr lang="en-US" dirty="0" smtClean="0">
              <a:latin typeface="+mj-lt"/>
            </a:endParaRPr>
          </a:p>
        </p:txBody>
      </p:sp>
    </p:spTree>
    <p:extLst>
      <p:ext uri="{BB962C8B-B14F-4D97-AF65-F5344CB8AC3E}">
        <p14:creationId xmlns:p14="http://schemas.microsoft.com/office/powerpoint/2010/main" val="58073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964" y="-170385"/>
            <a:ext cx="7772400" cy="1564778"/>
          </a:xfrm>
        </p:spPr>
        <p:txBody>
          <a:bodyPr>
            <a:normAutofit/>
          </a:bodyPr>
          <a:lstStyle/>
          <a:p>
            <a:r>
              <a:rPr lang="en-US" sz="4400" b="1" dirty="0" smtClean="0"/>
              <a:t>Laundry Day Reflection</a:t>
            </a:r>
            <a:endParaRPr lang="en-US" sz="4400" b="1" dirty="0"/>
          </a:p>
        </p:txBody>
      </p:sp>
      <p:sp>
        <p:nvSpPr>
          <p:cNvPr id="3" name="Content Placeholder 2"/>
          <p:cNvSpPr>
            <a:spLocks noGrp="1"/>
          </p:cNvSpPr>
          <p:nvPr>
            <p:ph type="subTitle" idx="1"/>
          </p:nvPr>
        </p:nvSpPr>
        <p:spPr>
          <a:xfrm>
            <a:off x="346764" y="1800539"/>
            <a:ext cx="8229600" cy="4772722"/>
          </a:xfrm>
        </p:spPr>
        <p:txBody>
          <a:bodyPr>
            <a:normAutofit/>
          </a:bodyPr>
          <a:lstStyle/>
          <a:p>
            <a:pPr marL="0" indent="0" algn="l">
              <a:buNone/>
            </a:pPr>
            <a:r>
              <a:rPr lang="en-US" sz="3400" dirty="0"/>
              <a:t>•</a:t>
            </a:r>
            <a:r>
              <a:rPr lang="en-US" sz="3400" dirty="0" smtClean="0"/>
              <a:t>   </a:t>
            </a:r>
            <a:r>
              <a:rPr lang="en-US" sz="3400" b="1" dirty="0" smtClean="0"/>
              <a:t>Tide</a:t>
            </a:r>
            <a:r>
              <a:rPr lang="en-US" sz="3400" dirty="0" smtClean="0"/>
              <a:t> </a:t>
            </a:r>
            <a:r>
              <a:rPr lang="en-US" sz="3400" dirty="0"/>
              <a:t>– </a:t>
            </a:r>
            <a:r>
              <a:rPr lang="en-US" sz="3400" dirty="0" smtClean="0"/>
              <a:t>More questions </a:t>
            </a:r>
            <a:r>
              <a:rPr lang="en-US" sz="3400" dirty="0" smtClean="0"/>
              <a:t>than  confidence  </a:t>
            </a:r>
            <a:r>
              <a:rPr lang="en-US" sz="3400" dirty="0" smtClean="0"/>
              <a:t>	</a:t>
            </a:r>
          </a:p>
          <a:p>
            <a:pPr marL="0" indent="0" algn="l">
              <a:buNone/>
            </a:pPr>
            <a:r>
              <a:rPr lang="en-US" sz="3400" dirty="0" smtClean="0"/>
              <a:t>•   </a:t>
            </a:r>
            <a:r>
              <a:rPr lang="en-US" sz="3400" b="1" dirty="0" err="1" smtClean="0"/>
              <a:t>Xtra</a:t>
            </a:r>
            <a:r>
              <a:rPr lang="en-US" sz="3400" dirty="0" smtClean="0"/>
              <a:t> </a:t>
            </a:r>
            <a:r>
              <a:rPr lang="en-US" sz="3400" dirty="0"/>
              <a:t>– </a:t>
            </a:r>
            <a:r>
              <a:rPr lang="en-US" sz="3400" dirty="0" smtClean="0"/>
              <a:t>Understand the basics, but are still </a:t>
            </a:r>
            <a:r>
              <a:rPr lang="en-US" sz="3400" dirty="0" smtClean="0"/>
              <a:t>confused </a:t>
            </a:r>
            <a:r>
              <a:rPr lang="en-US" sz="3400" dirty="0" smtClean="0"/>
              <a:t>on  topics or have questions </a:t>
            </a:r>
          </a:p>
          <a:p>
            <a:pPr marL="0" indent="0" algn="l">
              <a:buNone/>
            </a:pPr>
            <a:r>
              <a:rPr lang="en-US" sz="3400" dirty="0" smtClean="0"/>
              <a:t>•   </a:t>
            </a:r>
            <a:r>
              <a:rPr lang="en-US" sz="3400" b="1" dirty="0" smtClean="0"/>
              <a:t>Gain</a:t>
            </a:r>
            <a:r>
              <a:rPr lang="en-US" sz="3400" dirty="0" smtClean="0"/>
              <a:t> </a:t>
            </a:r>
            <a:r>
              <a:rPr lang="en-US" sz="3400" dirty="0"/>
              <a:t>– </a:t>
            </a:r>
            <a:r>
              <a:rPr lang="en-US" sz="3400" dirty="0" smtClean="0"/>
              <a:t>Fairly confident; still have questions 	or concerns </a:t>
            </a:r>
          </a:p>
          <a:p>
            <a:pPr marL="0" indent="0" algn="l">
              <a:buNone/>
            </a:pPr>
            <a:r>
              <a:rPr lang="en-US" sz="3400" dirty="0" smtClean="0"/>
              <a:t>•   </a:t>
            </a:r>
            <a:r>
              <a:rPr lang="en-US" sz="3400" b="1" dirty="0" smtClean="0"/>
              <a:t>All </a:t>
            </a:r>
            <a:r>
              <a:rPr lang="en-US" sz="3400" dirty="0"/>
              <a:t>– </a:t>
            </a:r>
            <a:r>
              <a:rPr lang="en-US" sz="3400" dirty="0" smtClean="0"/>
              <a:t>Certain of success</a:t>
            </a:r>
            <a:endParaRPr lang="en-US" sz="3400" dirty="0"/>
          </a:p>
        </p:txBody>
      </p:sp>
    </p:spTree>
    <p:extLst>
      <p:ext uri="{BB962C8B-B14F-4D97-AF65-F5344CB8AC3E}">
        <p14:creationId xmlns:p14="http://schemas.microsoft.com/office/powerpoint/2010/main" val="30372777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388" y="1348410"/>
            <a:ext cx="7772400" cy="1305860"/>
          </a:xfrm>
        </p:spPr>
        <p:txBody>
          <a:bodyPr/>
          <a:lstStyle/>
          <a:p>
            <a:r>
              <a:rPr lang="en-US" sz="4400" b="1" dirty="0" smtClean="0"/>
              <a:t>Laundry Day </a:t>
            </a:r>
            <a:r>
              <a:rPr lang="en-US" sz="4400" b="1" dirty="0" smtClean="0"/>
              <a:t>Reflection: Access how your students are Learning (4 Corners Format)</a:t>
            </a:r>
            <a:endParaRPr lang="en-US" sz="4400" b="1" dirty="0"/>
          </a:p>
        </p:txBody>
      </p:sp>
      <p:sp>
        <p:nvSpPr>
          <p:cNvPr id="3" name="Content Placeholder 2"/>
          <p:cNvSpPr>
            <a:spLocks noGrp="1"/>
          </p:cNvSpPr>
          <p:nvPr>
            <p:ph type="subTitle" idx="1"/>
          </p:nvPr>
        </p:nvSpPr>
        <p:spPr>
          <a:xfrm>
            <a:off x="1509058" y="2883647"/>
            <a:ext cx="6263341" cy="3288553"/>
          </a:xfrm>
        </p:spPr>
        <p:txBody>
          <a:bodyPr>
            <a:normAutofit/>
          </a:bodyPr>
          <a:lstStyle/>
          <a:p>
            <a:r>
              <a:rPr lang="en-US" sz="3800" b="1" dirty="0" smtClean="0"/>
              <a:t>Tide</a:t>
            </a:r>
            <a:r>
              <a:rPr lang="en-US" sz="3800" dirty="0" smtClean="0"/>
              <a:t>- Ready to Learn</a:t>
            </a:r>
          </a:p>
          <a:p>
            <a:r>
              <a:rPr lang="en-US" sz="3800" b="1" dirty="0" err="1" smtClean="0"/>
              <a:t>Xtra</a:t>
            </a:r>
            <a:r>
              <a:rPr lang="en-US" sz="3800" dirty="0" smtClean="0"/>
              <a:t>- Learning</a:t>
            </a:r>
          </a:p>
          <a:p>
            <a:r>
              <a:rPr lang="en-US" sz="3800" b="1" dirty="0" smtClean="0"/>
              <a:t>Gain</a:t>
            </a:r>
            <a:r>
              <a:rPr lang="en-US" sz="3800" dirty="0" smtClean="0"/>
              <a:t>- Practiced</a:t>
            </a:r>
          </a:p>
          <a:p>
            <a:r>
              <a:rPr lang="en-US" sz="3800" b="1" dirty="0" smtClean="0"/>
              <a:t>All</a:t>
            </a:r>
            <a:r>
              <a:rPr lang="en-US" sz="3800" dirty="0" smtClean="0"/>
              <a:t>- Skilled</a:t>
            </a:r>
            <a:endParaRPr lang="en-US" sz="3800" dirty="0"/>
          </a:p>
        </p:txBody>
      </p:sp>
    </p:spTree>
    <p:extLst>
      <p:ext uri="{BB962C8B-B14F-4D97-AF65-F5344CB8AC3E}">
        <p14:creationId xmlns:p14="http://schemas.microsoft.com/office/powerpoint/2010/main" val="29332157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153" y="941293"/>
            <a:ext cx="7772400" cy="1171389"/>
          </a:xfrm>
        </p:spPr>
        <p:txBody>
          <a:bodyPr/>
          <a:lstStyle/>
          <a:p>
            <a:r>
              <a:rPr lang="en-US" sz="4400" dirty="0" smtClean="0"/>
              <a:t>Student/Teacher </a:t>
            </a:r>
            <a:r>
              <a:rPr lang="en-US" sz="4400" dirty="0"/>
              <a:t>E</a:t>
            </a:r>
            <a:r>
              <a:rPr lang="en-US" sz="4400" dirty="0" smtClean="0"/>
              <a:t>valuation </a:t>
            </a:r>
            <a:endParaRPr lang="en-US" sz="4400" dirty="0"/>
          </a:p>
        </p:txBody>
      </p:sp>
      <p:sp>
        <p:nvSpPr>
          <p:cNvPr id="3" name="Content Placeholder 2"/>
          <p:cNvSpPr>
            <a:spLocks noGrp="1"/>
          </p:cNvSpPr>
          <p:nvPr>
            <p:ph type="subTitle" idx="1"/>
          </p:nvPr>
        </p:nvSpPr>
        <p:spPr>
          <a:xfrm>
            <a:off x="1371600" y="2495176"/>
            <a:ext cx="6400800" cy="3303494"/>
          </a:xfrm>
        </p:spPr>
        <p:txBody>
          <a:bodyPr>
            <a:normAutofit fontScale="77500" lnSpcReduction="20000"/>
          </a:bodyPr>
          <a:lstStyle/>
          <a:p>
            <a:r>
              <a:rPr lang="en-US" sz="3600" dirty="0" smtClean="0"/>
              <a:t>It is critically important for students to reflect on their learning.</a:t>
            </a:r>
          </a:p>
          <a:p>
            <a:r>
              <a:rPr lang="en-US" sz="3600" dirty="0" smtClean="0"/>
              <a:t>Taking ownership may assist with motivation, study habits and clear up misunderstandings. </a:t>
            </a:r>
          </a:p>
          <a:p>
            <a:r>
              <a:rPr lang="en-US" sz="3600" dirty="0" smtClean="0"/>
              <a:t>Great documentation for conferences. </a:t>
            </a:r>
            <a:endParaRPr lang="en-US" sz="3600" dirty="0"/>
          </a:p>
        </p:txBody>
      </p:sp>
    </p:spTree>
    <p:extLst>
      <p:ext uri="{BB962C8B-B14F-4D97-AF65-F5344CB8AC3E}">
        <p14:creationId xmlns:p14="http://schemas.microsoft.com/office/powerpoint/2010/main" val="1137492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91570" y="1672682"/>
            <a:ext cx="7601803" cy="4453481"/>
          </a:xfrm>
        </p:spPr>
        <p:txBody>
          <a:bodyPr>
            <a:normAutofit/>
          </a:bodyPr>
          <a:lstStyle/>
          <a:p>
            <a:pPr marL="0" indent="0">
              <a:buNone/>
            </a:pPr>
            <a:r>
              <a:rPr lang="en-US" sz="3600" dirty="0" smtClean="0"/>
              <a:t>“Give a kid a grade and the learning process stops. Give a kid specific feedback and extending questions and the </a:t>
            </a:r>
            <a:r>
              <a:rPr lang="en-US" sz="3600" dirty="0" err="1" smtClean="0"/>
              <a:t>lerning</a:t>
            </a:r>
            <a:r>
              <a:rPr lang="en-US" sz="3600" dirty="0" smtClean="0"/>
              <a:t> </a:t>
            </a:r>
            <a:r>
              <a:rPr lang="en-US" sz="3600" dirty="0" smtClean="0"/>
              <a:t>goes much deeper.”</a:t>
            </a:r>
          </a:p>
          <a:p>
            <a:pPr marL="0" indent="0" algn="r">
              <a:buNone/>
            </a:pPr>
            <a:r>
              <a:rPr lang="en-US" sz="3600" dirty="0" smtClean="0"/>
              <a:t>-Justin </a:t>
            </a:r>
            <a:r>
              <a:rPr lang="en-US" sz="3600" dirty="0" err="1" smtClean="0"/>
              <a:t>Tarte</a:t>
            </a:r>
            <a:endParaRPr lang="en-US" sz="3600" dirty="0"/>
          </a:p>
        </p:txBody>
      </p:sp>
    </p:spTree>
    <p:extLst>
      <p:ext uri="{BB962C8B-B14F-4D97-AF65-F5344CB8AC3E}">
        <p14:creationId xmlns:p14="http://schemas.microsoft.com/office/powerpoint/2010/main" val="40017738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0"/>
            <a:ext cx="7772400" cy="1285633"/>
          </a:xfrm>
        </p:spPr>
        <p:txBody>
          <a:bodyPr>
            <a:normAutofit fontScale="90000"/>
          </a:bodyPr>
          <a:lstStyle/>
          <a:p>
            <a:pPr>
              <a:defRPr/>
            </a:pPr>
            <a:r>
              <a:rPr lang="en-US" sz="4000" b="1" dirty="0" smtClean="0"/>
              <a:t>Benefits of Small Group Instruction</a:t>
            </a:r>
          </a:p>
        </p:txBody>
      </p:sp>
      <p:sp>
        <p:nvSpPr>
          <p:cNvPr id="12291" name="Rectangle 3"/>
          <p:cNvSpPr>
            <a:spLocks noGrp="1" noChangeArrowheads="1"/>
          </p:cNvSpPr>
          <p:nvPr>
            <p:ph type="subTitle" idx="1"/>
          </p:nvPr>
        </p:nvSpPr>
        <p:spPr>
          <a:xfrm>
            <a:off x="574675" y="1548955"/>
            <a:ext cx="8569325" cy="5161582"/>
          </a:xfrm>
        </p:spPr>
        <p:txBody>
          <a:bodyPr>
            <a:normAutofit fontScale="92500" lnSpcReduction="20000"/>
          </a:bodyPr>
          <a:lstStyle/>
          <a:p>
            <a:pPr>
              <a:lnSpc>
                <a:spcPct val="80000"/>
              </a:lnSpc>
            </a:pPr>
            <a:r>
              <a:rPr lang="en-US" altLang="en-US" sz="3500" dirty="0" smtClean="0"/>
              <a:t>Teachers are better able to observe, monitor, and attend to the needs of readers</a:t>
            </a:r>
          </a:p>
          <a:p>
            <a:pPr>
              <a:lnSpc>
                <a:spcPct val="80000"/>
              </a:lnSpc>
              <a:buFontTx/>
              <a:buNone/>
            </a:pPr>
            <a:endParaRPr lang="en-US" altLang="en-US" sz="3500" dirty="0" smtClean="0"/>
          </a:p>
          <a:p>
            <a:pPr>
              <a:lnSpc>
                <a:spcPct val="80000"/>
              </a:lnSpc>
            </a:pPr>
            <a:r>
              <a:rPr lang="en-US" altLang="en-US" sz="3500" dirty="0" smtClean="0"/>
              <a:t>Students are more comfortable taking learning risks in a small group</a:t>
            </a:r>
          </a:p>
          <a:p>
            <a:pPr>
              <a:lnSpc>
                <a:spcPct val="80000"/>
              </a:lnSpc>
            </a:pPr>
            <a:endParaRPr lang="en-US" altLang="en-US" sz="3500" dirty="0" smtClean="0"/>
          </a:p>
          <a:p>
            <a:pPr>
              <a:lnSpc>
                <a:spcPct val="80000"/>
              </a:lnSpc>
            </a:pPr>
            <a:r>
              <a:rPr lang="en-US" altLang="en-US" sz="3500" dirty="0" smtClean="0"/>
              <a:t>Students are afforded more opportunities to interact with one another</a:t>
            </a:r>
          </a:p>
          <a:p>
            <a:pPr>
              <a:lnSpc>
                <a:spcPct val="80000"/>
              </a:lnSpc>
              <a:buFontTx/>
              <a:buNone/>
            </a:pPr>
            <a:endParaRPr lang="en-US" altLang="en-US" sz="3500" dirty="0" smtClean="0"/>
          </a:p>
          <a:p>
            <a:pPr>
              <a:lnSpc>
                <a:spcPct val="80000"/>
              </a:lnSpc>
            </a:pPr>
            <a:r>
              <a:rPr lang="en-US" altLang="en-US" sz="3500" dirty="0" smtClean="0"/>
              <a:t>Instruction can be targeted and focused to meet the needs of the group members</a:t>
            </a:r>
          </a:p>
          <a:p>
            <a:pPr>
              <a:lnSpc>
                <a:spcPct val="80000"/>
              </a:lnSpc>
              <a:buFontTx/>
              <a:buNone/>
            </a:pPr>
            <a:endParaRPr lang="en-US" altLang="en-US" sz="2400" dirty="0" smtClean="0"/>
          </a:p>
          <a:p>
            <a:pPr>
              <a:lnSpc>
                <a:spcPct val="80000"/>
              </a:lnSpc>
              <a:buFontTx/>
              <a:buNone/>
            </a:pPr>
            <a:endParaRPr lang="en-US" altLang="en-US" sz="2400" dirty="0" smtClean="0"/>
          </a:p>
          <a:p>
            <a:pPr>
              <a:lnSpc>
                <a:spcPct val="80000"/>
              </a:lnSpc>
              <a:buFontTx/>
              <a:buNone/>
            </a:pPr>
            <a:r>
              <a:rPr lang="en-US" altLang="en-US" sz="1600" dirty="0" smtClean="0"/>
              <a:t>											(Strickland, Ganske, &amp; Monroe, 2002)</a:t>
            </a:r>
          </a:p>
          <a:p>
            <a:pPr>
              <a:lnSpc>
                <a:spcPct val="80000"/>
              </a:lnSpc>
            </a:pPr>
            <a:endParaRPr lang="en-US" altLang="en-US" sz="1800" dirty="0" smtClean="0"/>
          </a:p>
        </p:txBody>
      </p:sp>
    </p:spTree>
    <p:extLst>
      <p:ext uri="{BB962C8B-B14F-4D97-AF65-F5344CB8AC3E}">
        <p14:creationId xmlns:p14="http://schemas.microsoft.com/office/powerpoint/2010/main" val="72015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 calcmode="lin" valueType="num">
                                      <p:cBhvr additive="base">
                                        <p:cTn id="25"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9" end="9"/>
                                            </p:txEl>
                                          </p:spTgt>
                                        </p:tgtEl>
                                        <p:attrNameLst>
                                          <p:attrName>style.visibility</p:attrName>
                                        </p:attrNameLst>
                                      </p:cBhvr>
                                      <p:to>
                                        <p:strVal val="visible"/>
                                      </p:to>
                                    </p:set>
                                    <p:anim calcmode="lin" valueType="num">
                                      <p:cBhvr additive="base">
                                        <p:cTn id="31"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5521"/>
            <a:ext cx="7772400" cy="2150640"/>
          </a:xfrm>
        </p:spPr>
        <p:txBody>
          <a:bodyPr>
            <a:normAutofit fontScale="90000"/>
          </a:bodyPr>
          <a:lstStyle/>
          <a:p>
            <a:r>
              <a:rPr lang="en-US" dirty="0" smtClean="0"/>
              <a:t>Student Task Cards</a:t>
            </a:r>
            <a:endParaRPr lang="en-US" dirty="0"/>
          </a:p>
        </p:txBody>
      </p:sp>
      <p:pic>
        <p:nvPicPr>
          <p:cNvPr id="4" name="Content Placeholder 3"/>
          <p:cNvPicPr>
            <a:picLocks noGrp="1" noChangeAspect="1"/>
          </p:cNvPicPr>
          <p:nvPr>
            <p:ph idx="4294967295"/>
          </p:nvPr>
        </p:nvPicPr>
        <p:blipFill>
          <a:blip r:embed="rId3"/>
          <a:stretch>
            <a:fillRect/>
          </a:stretch>
        </p:blipFill>
        <p:spPr>
          <a:xfrm>
            <a:off x="2028989" y="2726161"/>
            <a:ext cx="5267325" cy="3984625"/>
          </a:xfrm>
          <a:prstGeom prst="rect">
            <a:avLst/>
          </a:prstGeom>
        </p:spPr>
      </p:pic>
    </p:spTree>
    <p:extLst>
      <p:ext uri="{BB962C8B-B14F-4D97-AF65-F5344CB8AC3E}">
        <p14:creationId xmlns:p14="http://schemas.microsoft.com/office/powerpoint/2010/main" val="1719594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219" y="611837"/>
            <a:ext cx="7772400" cy="1347592"/>
          </a:xfrm>
        </p:spPr>
        <p:txBody>
          <a:bodyPr/>
          <a:lstStyle/>
          <a:p>
            <a:r>
              <a:rPr lang="en-US" sz="4400" b="1" dirty="0" smtClean="0"/>
              <a:t>Six Methods to Put into Practice </a:t>
            </a:r>
            <a:endParaRPr lang="en-US" sz="4400" b="1" dirty="0"/>
          </a:p>
        </p:txBody>
      </p:sp>
      <p:sp>
        <p:nvSpPr>
          <p:cNvPr id="3" name="Content Placeholder 2"/>
          <p:cNvSpPr>
            <a:spLocks noGrp="1"/>
          </p:cNvSpPr>
          <p:nvPr>
            <p:ph type="subTitle" idx="1"/>
          </p:nvPr>
        </p:nvSpPr>
        <p:spPr>
          <a:xfrm>
            <a:off x="457200" y="2149474"/>
            <a:ext cx="8229600" cy="4708526"/>
          </a:xfrm>
        </p:spPr>
        <p:txBody>
          <a:bodyPr/>
          <a:lstStyle/>
          <a:p>
            <a:pPr lvl="0"/>
            <a:r>
              <a:rPr lang="en-US" sz="3600" b="1" dirty="0"/>
              <a:t>Keep it simple. </a:t>
            </a:r>
            <a:r>
              <a:rPr lang="en-US" sz="3600" dirty="0"/>
              <a:t>Use simple tools and techniques to collect data, such as clickers, response sticks, or exit tickets. They’ll provide a straightforward process for understanding learning outcomes.</a:t>
            </a:r>
          </a:p>
          <a:p>
            <a:pPr marL="0" indent="0">
              <a:buNone/>
            </a:pPr>
            <a:endParaRPr lang="en-US" dirty="0"/>
          </a:p>
        </p:txBody>
      </p:sp>
    </p:spTree>
    <p:extLst>
      <p:ext uri="{BB962C8B-B14F-4D97-AF65-F5344CB8AC3E}">
        <p14:creationId xmlns:p14="http://schemas.microsoft.com/office/powerpoint/2010/main" val="34706789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8697"/>
            <a:ext cx="8229600" cy="1022195"/>
          </a:xfrm>
        </p:spPr>
        <p:txBody>
          <a:bodyPr>
            <a:normAutofit fontScale="90000"/>
          </a:bodyPr>
          <a:lstStyle/>
          <a:p>
            <a:r>
              <a:rPr lang="en-US" b="1" dirty="0" smtClean="0"/>
              <a:t/>
            </a:r>
            <a:br>
              <a:rPr lang="en-US" b="1" dirty="0" smtClean="0"/>
            </a:br>
            <a:r>
              <a:rPr lang="en-US" b="1" dirty="0" smtClean="0"/>
              <a:t>Data is. . .</a:t>
            </a:r>
            <a:endParaRPr lang="en-US" b="1" dirty="0">
              <a:latin typeface="+mj-lt"/>
            </a:endParaRPr>
          </a:p>
        </p:txBody>
      </p:sp>
      <p:sp>
        <p:nvSpPr>
          <p:cNvPr id="3" name="Content Placeholder 2"/>
          <p:cNvSpPr>
            <a:spLocks noGrp="1"/>
          </p:cNvSpPr>
          <p:nvPr>
            <p:ph type="subTitle" idx="1"/>
          </p:nvPr>
        </p:nvSpPr>
        <p:spPr>
          <a:xfrm>
            <a:off x="457200" y="1371600"/>
            <a:ext cx="8229600" cy="4876800"/>
          </a:xfrm>
        </p:spPr>
        <p:txBody>
          <a:bodyPr/>
          <a:lstStyle/>
          <a:p>
            <a:r>
              <a:rPr lang="en-US" sz="3400" dirty="0" smtClean="0"/>
              <a:t>about how teachers and students use assessment information.</a:t>
            </a:r>
          </a:p>
          <a:p>
            <a:r>
              <a:rPr lang="en-US" sz="3400" dirty="0"/>
              <a:t>i</a:t>
            </a:r>
            <a:r>
              <a:rPr lang="en-US" sz="3400" dirty="0" smtClean="0"/>
              <a:t>ncluded in both formal and informal processes.</a:t>
            </a:r>
          </a:p>
          <a:p>
            <a:r>
              <a:rPr lang="en-US" sz="3400" dirty="0" smtClean="0"/>
              <a:t>about gathering evidence of student learning to improve it.</a:t>
            </a:r>
          </a:p>
          <a:p>
            <a:r>
              <a:rPr lang="en-US" sz="3400" dirty="0" smtClean="0"/>
              <a:t>not new- it is a part of good teaching.</a:t>
            </a:r>
          </a:p>
          <a:p>
            <a:endParaRPr lang="en-US" dirty="0" smtClean="0"/>
          </a:p>
          <a:p>
            <a:endParaRPr lang="en-US" dirty="0"/>
          </a:p>
        </p:txBody>
      </p:sp>
    </p:spTree>
    <p:extLst>
      <p:ext uri="{BB962C8B-B14F-4D97-AF65-F5344CB8AC3E}">
        <p14:creationId xmlns:p14="http://schemas.microsoft.com/office/powerpoint/2010/main" val="375428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561" y="959005"/>
            <a:ext cx="8006575" cy="4031873"/>
          </a:xfrm>
          <a:prstGeom prst="rect">
            <a:avLst/>
          </a:prstGeom>
        </p:spPr>
        <p:txBody>
          <a:bodyPr wrap="square">
            <a:spAutoFit/>
          </a:bodyPr>
          <a:lstStyle/>
          <a:p>
            <a:r>
              <a:rPr lang="en-US" sz="3200" dirty="0"/>
              <a:t>"Everyone can change tomorrow. Everyone solves problems tomorrow. But the only changes that matter are the ones I make today. Tomorrow is the easiest day I'll ever live. Today is the scary one, which is probably why I've spent so much time avoiding it."</a:t>
            </a:r>
          </a:p>
          <a:p>
            <a:r>
              <a:rPr lang="en-US" sz="3200" dirty="0" smtClean="0"/>
              <a:t>							</a:t>
            </a:r>
            <a:r>
              <a:rPr lang="en-US" sz="3200" dirty="0" smtClean="0"/>
              <a:t>-</a:t>
            </a:r>
            <a:r>
              <a:rPr lang="en-US" sz="3200" dirty="0"/>
              <a:t>Josh </a:t>
            </a:r>
            <a:r>
              <a:rPr lang="en-US" sz="3200" dirty="0" err="1"/>
              <a:t>Riebock</a:t>
            </a:r>
            <a:endParaRPr lang="en-US" sz="3200" dirty="0"/>
          </a:p>
        </p:txBody>
      </p:sp>
    </p:spTree>
    <p:extLst>
      <p:ext uri="{BB962C8B-B14F-4D97-AF65-F5344CB8AC3E}">
        <p14:creationId xmlns:p14="http://schemas.microsoft.com/office/powerpoint/2010/main" val="234668684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6"/>
            <a:ext cx="7772400" cy="1562036"/>
          </a:xfrm>
        </p:spPr>
        <p:txBody>
          <a:bodyPr/>
          <a:lstStyle/>
          <a:p>
            <a:r>
              <a:rPr lang="en-US" dirty="0" smtClean="0"/>
              <a:t>Exit Slips</a:t>
            </a:r>
            <a:endParaRPr lang="en-US" dirty="0"/>
          </a:p>
        </p:txBody>
      </p:sp>
      <p:pic>
        <p:nvPicPr>
          <p:cNvPr id="1026" name="Picture 2" descr="http://www.creativelanguageclass.com/wp-content/uploads/2013/10/20131022-064321-p-m.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10480" y="2026723"/>
            <a:ext cx="3394075" cy="45259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1254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b0/b3/91/b0b391c70fdef13f443a11602fb3bb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986" y="758283"/>
            <a:ext cx="6110867" cy="42406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8876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847493"/>
            <a:ext cx="8229600" cy="5278671"/>
          </a:xfrm>
        </p:spPr>
        <p:txBody>
          <a:bodyPr/>
          <a:lstStyle/>
          <a:p>
            <a:pPr lvl="0"/>
            <a:r>
              <a:rPr lang="en-US" sz="3400" b="1" dirty="0"/>
              <a:t>Think small. </a:t>
            </a:r>
            <a:r>
              <a:rPr lang="en-US" sz="3400" dirty="0"/>
              <a:t>Start with one class, and scale your efforts with the progress. For example, if you want to improve your questioning strategies, track the times you require students in one class to justify their responses. </a:t>
            </a:r>
            <a:endParaRPr lang="en-US" sz="3400" dirty="0" smtClean="0"/>
          </a:p>
          <a:p>
            <a:pPr lvl="0"/>
            <a:r>
              <a:rPr lang="en-US" sz="3400" dirty="0" smtClean="0"/>
              <a:t>Once </a:t>
            </a:r>
            <a:r>
              <a:rPr lang="en-US" sz="3400" dirty="0"/>
              <a:t>you find instructional techniques that work, slowly apply them to all your classes.</a:t>
            </a:r>
          </a:p>
          <a:p>
            <a:pPr marL="0" indent="0">
              <a:buNone/>
            </a:pPr>
            <a:endParaRPr lang="en-US" dirty="0"/>
          </a:p>
        </p:txBody>
      </p:sp>
    </p:spTree>
    <p:extLst>
      <p:ext uri="{BB962C8B-B14F-4D97-AF65-F5344CB8AC3E}">
        <p14:creationId xmlns:p14="http://schemas.microsoft.com/office/powerpoint/2010/main" val="18097206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758284"/>
            <a:ext cx="8229600" cy="5367880"/>
          </a:xfrm>
        </p:spPr>
        <p:txBody>
          <a:bodyPr/>
          <a:lstStyle/>
          <a:p>
            <a:pPr lvl="0"/>
            <a:r>
              <a:rPr lang="en-US" sz="3400" b="1" dirty="0"/>
              <a:t>Engage students. </a:t>
            </a:r>
            <a:r>
              <a:rPr lang="en-US" sz="3400" dirty="0"/>
              <a:t>Involve students in setting goals and tracking progress to invest them in the process. This might be as simple as improving an opening routine or as complex as meeting large assessment goals. Likewise, encourage students to reflect upon their progress to help them determine what worked, what didn’t, and what should be done differently next time.</a:t>
            </a:r>
          </a:p>
          <a:p>
            <a:endParaRPr lang="en-US" dirty="0"/>
          </a:p>
        </p:txBody>
      </p:sp>
    </p:spTree>
    <p:extLst>
      <p:ext uri="{BB962C8B-B14F-4D97-AF65-F5344CB8AC3E}">
        <p14:creationId xmlns:p14="http://schemas.microsoft.com/office/powerpoint/2010/main" val="27104515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735980"/>
            <a:ext cx="8229600" cy="5390183"/>
          </a:xfrm>
        </p:spPr>
        <p:txBody>
          <a:bodyPr/>
          <a:lstStyle/>
          <a:p>
            <a:pPr lvl="0"/>
            <a:r>
              <a:rPr lang="en-US" sz="3400" b="1" dirty="0"/>
              <a:t>Analyze your efforts. </a:t>
            </a:r>
            <a:r>
              <a:rPr lang="en-US" sz="3400" dirty="0"/>
              <a:t>Based on the data</a:t>
            </a:r>
            <a:r>
              <a:rPr lang="en-US" sz="3400" dirty="0" smtClean="0"/>
              <a:t>, reflect </a:t>
            </a:r>
            <a:r>
              <a:rPr lang="en-US" sz="3400" dirty="0"/>
              <a:t>on whether the steps you’ve taken have had an impact. When you begin to see a difference in the students and their work, the extra effort will seem valuable.</a:t>
            </a:r>
          </a:p>
          <a:p>
            <a:pPr marL="0" indent="0">
              <a:buNone/>
            </a:pPr>
            <a:endParaRPr lang="en-US" dirty="0"/>
          </a:p>
        </p:txBody>
      </p:sp>
    </p:spTree>
    <p:extLst>
      <p:ext uri="{BB962C8B-B14F-4D97-AF65-F5344CB8AC3E}">
        <p14:creationId xmlns:p14="http://schemas.microsoft.com/office/powerpoint/2010/main" val="25127171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646772"/>
            <a:ext cx="8229600" cy="5479392"/>
          </a:xfrm>
        </p:spPr>
        <p:txBody>
          <a:bodyPr/>
          <a:lstStyle/>
          <a:p>
            <a:pPr lvl="0"/>
            <a:r>
              <a:rPr lang="en-US" sz="3400" b="1" dirty="0"/>
              <a:t>Make progress visible. </a:t>
            </a:r>
            <a:r>
              <a:rPr lang="en-US" sz="3400" dirty="0"/>
              <a:t>Track progress daily using a graph or chart. This will help students see their progress and, ultimately, be empowered. The size of the goal doesn’t matter; students need to see what they’re working toward and what they’ve accomplished.</a:t>
            </a:r>
          </a:p>
          <a:p>
            <a:endParaRPr lang="en-US" dirty="0"/>
          </a:p>
        </p:txBody>
      </p:sp>
    </p:spTree>
    <p:extLst>
      <p:ext uri="{BB962C8B-B14F-4D97-AF65-F5344CB8AC3E}">
        <p14:creationId xmlns:p14="http://schemas.microsoft.com/office/powerpoint/2010/main" val="4048389129"/>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iversitySlide_Template">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Ole Miss.thmx</Template>
  <TotalTime>2616</TotalTime>
  <Words>1514</Words>
  <Application>Microsoft Macintosh PowerPoint</Application>
  <PresentationFormat>On-screen Show (4:3)</PresentationFormat>
  <Paragraphs>217</Paragraphs>
  <Slides>53</Slides>
  <Notes>7</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Ole Miss</vt:lpstr>
      <vt:lpstr>UniversitySlide_Template</vt:lpstr>
      <vt:lpstr>Executive</vt:lpstr>
      <vt:lpstr>Using Data to Drive Instruction </vt:lpstr>
      <vt:lpstr>PowerPoint Presentation</vt:lpstr>
      <vt:lpstr>Presentation Outline</vt:lpstr>
      <vt:lpstr>What is Data?</vt:lpstr>
      <vt:lpstr>Six Methods to Put into Practice </vt:lpstr>
      <vt:lpstr>PowerPoint Presentation</vt:lpstr>
      <vt:lpstr>PowerPoint Presentation</vt:lpstr>
      <vt:lpstr>PowerPoint Presentation</vt:lpstr>
      <vt:lpstr>PowerPoint Presentation</vt:lpstr>
      <vt:lpstr>PowerPoint Presentation</vt:lpstr>
      <vt:lpstr>Responding to Students</vt:lpstr>
      <vt:lpstr>Why Spend Time on Data?</vt:lpstr>
      <vt:lpstr>PowerPoint Presentation</vt:lpstr>
      <vt:lpstr>Data Walls</vt:lpstr>
      <vt:lpstr>PowerPoint Presentation</vt:lpstr>
      <vt:lpstr>PowerPoint Presentation</vt:lpstr>
      <vt:lpstr>PowerPoint Presentation</vt:lpstr>
      <vt:lpstr>PowerPoint Presentation</vt:lpstr>
      <vt:lpstr>PowerPoint Presentation</vt:lpstr>
      <vt:lpstr>How does the cycle for data-driven instruction work?</vt:lpstr>
      <vt:lpstr>Where Do I Get the Data?</vt:lpstr>
      <vt:lpstr>PowerPoint Presentation</vt:lpstr>
      <vt:lpstr>What is an Assessment?</vt:lpstr>
      <vt:lpstr>PowerPoint Presentation</vt:lpstr>
      <vt:lpstr>The Garden Analogy</vt:lpstr>
      <vt:lpstr>Summative Assessment</vt:lpstr>
      <vt:lpstr>What’s the Difference?</vt:lpstr>
      <vt:lpstr>Assessment Cycle</vt:lpstr>
      <vt:lpstr>PowerPoint Presentation</vt:lpstr>
      <vt:lpstr>Formative Practices</vt:lpstr>
      <vt:lpstr>        Formative or Summative? </vt:lpstr>
      <vt:lpstr>Benefits of Data-led Instruction  for Students  </vt:lpstr>
      <vt:lpstr>Benefits for Teachers  </vt:lpstr>
      <vt:lpstr>PowerPoint Presentation</vt:lpstr>
      <vt:lpstr>Clear Expectations and Feedback </vt:lpstr>
      <vt:lpstr>  How do we create change in our classrooms?   All Washed Up  by Hyrum Grenny</vt:lpstr>
      <vt:lpstr>Student Feedback</vt:lpstr>
      <vt:lpstr>PowerPoint Presentation</vt:lpstr>
      <vt:lpstr>Appointment Clock Buddies</vt:lpstr>
      <vt:lpstr>Student Grouping Method: Appointment Clock Buddies </vt:lpstr>
      <vt:lpstr>Data Carousels:  The Practice and Benefits  </vt:lpstr>
      <vt:lpstr>Key Research Findings</vt:lpstr>
      <vt:lpstr>  How Comfortable Am I with  Feedback and Adjusting using Data?</vt:lpstr>
      <vt:lpstr>Laundry Day Reflection</vt:lpstr>
      <vt:lpstr>Laundry Day Reflection: Access how your students are Learning (4 Corners Format)</vt:lpstr>
      <vt:lpstr>Student/Teacher Evaluation </vt:lpstr>
      <vt:lpstr>PowerPoint Presentation</vt:lpstr>
      <vt:lpstr>Benefits of Small Group Instruction</vt:lpstr>
      <vt:lpstr>Student Task Cards</vt:lpstr>
      <vt:lpstr> Data is. . .</vt:lpstr>
      <vt:lpstr>PowerPoint Presentation</vt:lpstr>
      <vt:lpstr>Exit Slips</vt:lpstr>
      <vt:lpstr>PowerPoint Presentation</vt:lpstr>
    </vt:vector>
  </TitlesOfParts>
  <Company>IMPACT Mississippi Education Consulting,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Malisha Siders</dc:creator>
  <cp:lastModifiedBy>School of Education</cp:lastModifiedBy>
  <cp:revision>285</cp:revision>
  <dcterms:created xsi:type="dcterms:W3CDTF">2015-06-23T15:20:08Z</dcterms:created>
  <dcterms:modified xsi:type="dcterms:W3CDTF">2017-04-05T19:47:44Z</dcterms:modified>
</cp:coreProperties>
</file>