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6" r:id="rId2"/>
    <p:sldId id="268" r:id="rId3"/>
    <p:sldId id="257" r:id="rId4"/>
    <p:sldId id="258" r:id="rId5"/>
    <p:sldId id="260" r:id="rId6"/>
    <p:sldId id="259" r:id="rId7"/>
    <p:sldId id="262" r:id="rId8"/>
    <p:sldId id="263" r:id="rId9"/>
    <p:sldId id="264" r:id="rId10"/>
    <p:sldId id="261" r:id="rId11"/>
    <p:sldId id="265" r:id="rId12"/>
    <p:sldId id="266" r:id="rId13"/>
    <p:sldId id="267" r:id="rId14"/>
    <p:sldId id="269" r:id="rId15"/>
    <p:sldId id="270" r:id="rId16"/>
    <p:sldId id="277" r:id="rId17"/>
    <p:sldId id="271" r:id="rId18"/>
    <p:sldId id="276"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97"/>
  </p:normalViewPr>
  <p:slideViewPr>
    <p:cSldViewPr snapToGrid="0" snapToObjects="1">
      <p:cViewPr varScale="1">
        <p:scale>
          <a:sx n="85" d="100"/>
          <a:sy n="85" d="100"/>
        </p:scale>
        <p:origin x="215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A1A640-12ED-284D-B411-322ADF2B9183}" type="datetimeFigureOut">
              <a:rPr lang="en-US" smtClean="0"/>
              <a:t>4/5/17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BE14E5-DD25-EB45-9F1F-28B5D86E1988}" type="slidenum">
              <a:rPr lang="en-US" smtClean="0"/>
              <a:t>‹#›</a:t>
            </a:fld>
            <a:endParaRPr lang="en-US"/>
          </a:p>
        </p:txBody>
      </p:sp>
    </p:spTree>
    <p:extLst>
      <p:ext uri="{BB962C8B-B14F-4D97-AF65-F5344CB8AC3E}">
        <p14:creationId xmlns:p14="http://schemas.microsoft.com/office/powerpoint/2010/main" val="26777237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material was co-created with Cindy </a:t>
            </a:r>
            <a:r>
              <a:rPr lang="en-US" dirty="0" err="1" smtClean="0"/>
              <a:t>Rockholt</a:t>
            </a:r>
            <a:r>
              <a:rPr lang="en-US" dirty="0" smtClean="0"/>
              <a:t>, </a:t>
            </a:r>
            <a:r>
              <a:rPr lang="en-US" smtClean="0"/>
              <a:t>Washington state.</a:t>
            </a:r>
            <a:endParaRPr lang="en-US"/>
          </a:p>
        </p:txBody>
      </p:sp>
      <p:sp>
        <p:nvSpPr>
          <p:cNvPr id="4" name="Slide Number Placeholder 3"/>
          <p:cNvSpPr>
            <a:spLocks noGrp="1"/>
          </p:cNvSpPr>
          <p:nvPr>
            <p:ph type="sldNum" sz="quarter" idx="10"/>
          </p:nvPr>
        </p:nvSpPr>
        <p:spPr/>
        <p:txBody>
          <a:bodyPr/>
          <a:lstStyle/>
          <a:p>
            <a:fld id="{7DBE14E5-DD25-EB45-9F1F-28B5D86E1988}" type="slidenum">
              <a:rPr lang="en-US" smtClean="0"/>
              <a:t>1</a:t>
            </a:fld>
            <a:endParaRPr lang="en-US"/>
          </a:p>
        </p:txBody>
      </p:sp>
    </p:spTree>
    <p:extLst>
      <p:ext uri="{BB962C8B-B14F-4D97-AF65-F5344CB8AC3E}">
        <p14:creationId xmlns:p14="http://schemas.microsoft.com/office/powerpoint/2010/main" val="147533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your Level 4 rubric. Connect each bullet to the form and/or written commentary. By doing this you can better understand what evidence you must show.</a:t>
            </a:r>
          </a:p>
          <a:p>
            <a:endParaRPr lang="en-US" baseline="0" dirty="0" smtClean="0"/>
          </a:p>
          <a:p>
            <a:r>
              <a:rPr lang="en-US" baseline="0" dirty="0" smtClean="0"/>
              <a:t>In this rubric, the words underlined only appear in the Level 4 rubric, they do not appear in Level 2.</a:t>
            </a:r>
          </a:p>
          <a:p>
            <a:r>
              <a:rPr lang="en-US" baseline="0" dirty="0" smtClean="0"/>
              <a:t>Italicized words in red only appear in the Level 2 rubric.</a:t>
            </a:r>
            <a:endParaRPr lang="en-US" dirty="0"/>
          </a:p>
        </p:txBody>
      </p:sp>
      <p:sp>
        <p:nvSpPr>
          <p:cNvPr id="4" name="Slide Number Placeholder 3"/>
          <p:cNvSpPr>
            <a:spLocks noGrp="1"/>
          </p:cNvSpPr>
          <p:nvPr>
            <p:ph type="sldNum" sz="quarter" idx="10"/>
          </p:nvPr>
        </p:nvSpPr>
        <p:spPr/>
        <p:txBody>
          <a:bodyPr/>
          <a:lstStyle/>
          <a:p>
            <a:fld id="{7DBE14E5-DD25-EB45-9F1F-28B5D86E1988}" type="slidenum">
              <a:rPr lang="en-US" smtClean="0"/>
              <a:t>14</a:t>
            </a:fld>
            <a:endParaRPr lang="en-US"/>
          </a:p>
        </p:txBody>
      </p:sp>
    </p:spTree>
    <p:extLst>
      <p:ext uri="{BB962C8B-B14F-4D97-AF65-F5344CB8AC3E}">
        <p14:creationId xmlns:p14="http://schemas.microsoft.com/office/powerpoint/2010/main" val="162858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the Evaluation Checklist</a:t>
            </a:r>
            <a:endParaRPr lang="en-US" dirty="0"/>
          </a:p>
        </p:txBody>
      </p:sp>
      <p:sp>
        <p:nvSpPr>
          <p:cNvPr id="4" name="Slide Number Placeholder 3"/>
          <p:cNvSpPr>
            <a:spLocks noGrp="1"/>
          </p:cNvSpPr>
          <p:nvPr>
            <p:ph type="sldNum" sz="quarter" idx="10"/>
          </p:nvPr>
        </p:nvSpPr>
        <p:spPr/>
        <p:txBody>
          <a:bodyPr/>
          <a:lstStyle/>
          <a:p>
            <a:fld id="{7DBE14E5-DD25-EB45-9F1F-28B5D86E1988}" type="slidenum">
              <a:rPr lang="en-US" smtClean="0"/>
              <a:t>18</a:t>
            </a:fld>
            <a:endParaRPr lang="en-US"/>
          </a:p>
        </p:txBody>
      </p:sp>
    </p:spTree>
    <p:extLst>
      <p:ext uri="{BB962C8B-B14F-4D97-AF65-F5344CB8AC3E}">
        <p14:creationId xmlns:p14="http://schemas.microsoft.com/office/powerpoint/2010/main" val="1419978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6D5B814-435A-534C-BD70-39B73BF2EE09}"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0BD39-B669-8A40-9D72-889CC2321990}"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C6D5B814-435A-534C-BD70-39B73BF2EE09}" type="datetimeFigureOut">
              <a:rPr lang="en-US" smtClean="0"/>
              <a:t>4/5/17</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AC80BD39-B669-8A40-9D72-889CC23219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5B814-435A-534C-BD70-39B73BF2EE09}"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0BD39-B669-8A40-9D72-889CC232199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C6D5B814-435A-534C-BD70-39B73BF2EE09}" type="datetimeFigureOut">
              <a:rPr lang="en-US" smtClean="0"/>
              <a:t>4/5/17</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AC80BD39-B669-8A40-9D72-889CC232199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6D5B814-435A-534C-BD70-39B73BF2EE09}"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0BD39-B669-8A40-9D72-889CC232199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C6D5B814-435A-534C-BD70-39B73BF2EE09}"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0BD39-B669-8A40-9D72-889CC2321990}"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6D5B814-435A-534C-BD70-39B73BF2EE09}"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0BD39-B669-8A40-9D72-889CC23219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6D5B814-435A-534C-BD70-39B73BF2EE09}"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0BD39-B669-8A40-9D72-889CC2321990}"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D5B814-435A-534C-BD70-39B73BF2EE09}"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0BD39-B669-8A40-9D72-889CC23219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6D5B814-435A-534C-BD70-39B73BF2EE09}"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0BD39-B669-8A40-9D72-889CC23219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6D5B814-435A-534C-BD70-39B73BF2EE09}" type="datetimeFigureOut">
              <a:rPr lang="en-US" smtClean="0"/>
              <a:t>4/5/17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0BD39-B669-8A40-9D72-889CC23219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6D5B814-435A-534C-BD70-39B73BF2EE09}" type="datetimeFigureOut">
              <a:rPr lang="en-US" smtClean="0"/>
              <a:t>4/5/17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0BD39-B669-8A40-9D72-889CC2321990}"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C6D5B814-435A-534C-BD70-39B73BF2EE09}" type="datetimeFigureOut">
              <a:rPr lang="en-US" smtClean="0"/>
              <a:t>4/5/17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0BD39-B669-8A40-9D72-889CC232199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C6D5B814-435A-534C-BD70-39B73BF2EE09}" type="datetimeFigureOut">
              <a:rPr lang="en-US" smtClean="0"/>
              <a:t>4/5/17</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AC80BD39-B669-8A40-9D72-889CC2321990}"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C6D5B814-435A-534C-BD70-39B73BF2EE09}" type="datetimeFigureOut">
              <a:rPr lang="en-US" smtClean="0"/>
              <a:t>4/5/17</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AC80BD39-B669-8A40-9D72-889CC232199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0586"/>
            <a:ext cx="9143999" cy="1651037"/>
          </a:xfrm>
        </p:spPr>
        <p:txBody>
          <a:bodyPr>
            <a:normAutofit fontScale="90000"/>
          </a:bodyPr>
          <a:lstStyle/>
          <a:p>
            <a:r>
              <a:rPr lang="en-US" sz="4000" dirty="0" smtClean="0"/>
              <a:t>Component 4</a:t>
            </a:r>
            <a:r>
              <a:rPr lang="en-US" dirty="0" smtClean="0"/>
              <a:t/>
            </a:r>
            <a:br>
              <a:rPr lang="en-US" dirty="0" smtClean="0"/>
            </a:br>
            <a:r>
              <a:rPr lang="en-US" sz="3600" dirty="0" smtClean="0"/>
              <a:t>Effective and Reflective Practitioner</a:t>
            </a:r>
            <a:br>
              <a:rPr lang="en-US" sz="3600" dirty="0" smtClean="0"/>
            </a:br>
            <a:endParaRPr lang="en-US" sz="2700" dirty="0"/>
          </a:p>
        </p:txBody>
      </p:sp>
      <p:sp>
        <p:nvSpPr>
          <p:cNvPr id="3" name="Subtitle 2"/>
          <p:cNvSpPr>
            <a:spLocks noGrp="1"/>
          </p:cNvSpPr>
          <p:nvPr>
            <p:ph type="subTitle" idx="1"/>
          </p:nvPr>
        </p:nvSpPr>
        <p:spPr>
          <a:xfrm>
            <a:off x="988878" y="1890183"/>
            <a:ext cx="6400800" cy="3711024"/>
          </a:xfrm>
        </p:spPr>
        <p:txBody>
          <a:bodyPr/>
          <a:lstStyle/>
          <a:p>
            <a:endParaRPr lang="en-US" dirty="0"/>
          </a:p>
        </p:txBody>
      </p:sp>
      <p:pic>
        <p:nvPicPr>
          <p:cNvPr id="6" name="Picture 5" descr="IMG_89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61623"/>
            <a:ext cx="9144000" cy="5096377"/>
          </a:xfrm>
          <a:prstGeom prst="rect">
            <a:avLst/>
          </a:prstGeom>
        </p:spPr>
      </p:pic>
      <p:sp>
        <p:nvSpPr>
          <p:cNvPr id="5" name="Rectangle 4"/>
          <p:cNvSpPr/>
          <p:nvPr/>
        </p:nvSpPr>
        <p:spPr>
          <a:xfrm>
            <a:off x="311904" y="6396335"/>
            <a:ext cx="8647456" cy="369332"/>
          </a:xfrm>
          <a:prstGeom prst="rect">
            <a:avLst/>
          </a:prstGeom>
        </p:spPr>
        <p:txBody>
          <a:bodyPr wrap="square">
            <a:spAutoFit/>
          </a:bodyPr>
          <a:lstStyle/>
          <a:p>
            <a:r>
              <a:rPr lang="en-US" dirty="0"/>
              <a:t>© National Board Resource Center at Stanford University, </a:t>
            </a:r>
            <a:r>
              <a:rPr lang="en-US" dirty="0" smtClean="0"/>
              <a:t>April, 2017</a:t>
            </a:r>
            <a:endParaRPr lang="en-US" dirty="0"/>
          </a:p>
        </p:txBody>
      </p:sp>
    </p:spTree>
    <p:extLst>
      <p:ext uri="{BB962C8B-B14F-4D97-AF65-F5344CB8AC3E}">
        <p14:creationId xmlns:p14="http://schemas.microsoft.com/office/powerpoint/2010/main" val="2819507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6567" y="780420"/>
            <a:ext cx="9300567" cy="292472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Oval 4"/>
          <p:cNvSpPr/>
          <p:nvPr/>
        </p:nvSpPr>
        <p:spPr>
          <a:xfrm>
            <a:off x="208757" y="3522133"/>
            <a:ext cx="4126176" cy="3098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Oval 5"/>
          <p:cNvSpPr/>
          <p:nvPr/>
        </p:nvSpPr>
        <p:spPr>
          <a:xfrm>
            <a:off x="4334934" y="3522133"/>
            <a:ext cx="4032750" cy="3098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p:cNvSpPr txBox="1"/>
          <p:nvPr/>
        </p:nvSpPr>
        <p:spPr>
          <a:xfrm>
            <a:off x="-230982" y="257201"/>
            <a:ext cx="9426053" cy="523220"/>
          </a:xfrm>
          <a:prstGeom prst="rect">
            <a:avLst/>
          </a:prstGeom>
          <a:noFill/>
        </p:spPr>
        <p:txBody>
          <a:bodyPr wrap="none" rtlCol="0">
            <a:spAutoFit/>
          </a:bodyPr>
          <a:lstStyle/>
          <a:p>
            <a:pPr algn="ctr"/>
            <a:r>
              <a:rPr lang="en-US" sz="2800" dirty="0" smtClean="0">
                <a:solidFill>
                  <a:srgbClr val="333333"/>
                </a:solidFill>
              </a:rPr>
              <a:t>Component Four Graphic Organizer: Three Areas Separated</a:t>
            </a:r>
            <a:endParaRPr lang="en-US" sz="2800" dirty="0">
              <a:solidFill>
                <a:srgbClr val="333333"/>
              </a:solidFill>
            </a:endParaRPr>
          </a:p>
        </p:txBody>
      </p:sp>
      <p:sp>
        <p:nvSpPr>
          <p:cNvPr id="9" name="TextBox 8"/>
          <p:cNvSpPr txBox="1"/>
          <p:nvPr/>
        </p:nvSpPr>
        <p:spPr>
          <a:xfrm>
            <a:off x="452307" y="1028316"/>
            <a:ext cx="8868171" cy="2308324"/>
          </a:xfrm>
          <a:prstGeom prst="rect">
            <a:avLst/>
          </a:prstGeom>
          <a:noFill/>
        </p:spPr>
        <p:txBody>
          <a:bodyPr wrap="square" rtlCol="0">
            <a:spAutoFit/>
          </a:bodyPr>
          <a:lstStyle/>
          <a:p>
            <a:r>
              <a:rPr lang="en-US" b="1" dirty="0" smtClean="0">
                <a:solidFill>
                  <a:srgbClr val="333333"/>
                </a:solidFill>
              </a:rPr>
              <a:t>		Contextual Information</a:t>
            </a:r>
            <a:r>
              <a:rPr lang="en-US" dirty="0" smtClean="0">
                <a:solidFill>
                  <a:srgbClr val="333333"/>
                </a:solidFill>
              </a:rPr>
              <a:t>-</a:t>
            </a:r>
            <a:r>
              <a:rPr lang="en-US" dirty="0">
                <a:solidFill>
                  <a:srgbClr val="333333"/>
                </a:solidFill>
              </a:rPr>
              <a:t>school info this </a:t>
            </a:r>
            <a:r>
              <a:rPr lang="en-US" dirty="0" smtClean="0">
                <a:solidFill>
                  <a:srgbClr val="333333"/>
                </a:solidFill>
              </a:rPr>
              <a:t>year</a:t>
            </a:r>
          </a:p>
          <a:p>
            <a:r>
              <a:rPr lang="en-US" b="1" dirty="0" smtClean="0">
                <a:solidFill>
                  <a:srgbClr val="333333"/>
                </a:solidFill>
              </a:rPr>
              <a:t>Group Info and Profile</a:t>
            </a:r>
            <a:r>
              <a:rPr lang="en-US" dirty="0" smtClean="0">
                <a:solidFill>
                  <a:srgbClr val="333333"/>
                </a:solidFill>
              </a:rPr>
              <a:t>- data, observational data, at least two </a:t>
            </a:r>
          </a:p>
          <a:p>
            <a:r>
              <a:rPr lang="en-US" dirty="0" smtClean="0">
                <a:solidFill>
                  <a:srgbClr val="333333"/>
                </a:solidFill>
              </a:rPr>
              <a:t>sources from families, colleagues, and others who have worked with students.</a:t>
            </a:r>
          </a:p>
          <a:p>
            <a:r>
              <a:rPr lang="en-US" dirty="0" smtClean="0">
                <a:solidFill>
                  <a:srgbClr val="333333"/>
                </a:solidFill>
              </a:rPr>
              <a:t> </a:t>
            </a:r>
            <a:r>
              <a:rPr lang="en-US" b="1" dirty="0" smtClean="0">
                <a:solidFill>
                  <a:srgbClr val="333333"/>
                </a:solidFill>
              </a:rPr>
              <a:t>Instructional Context</a:t>
            </a:r>
            <a:r>
              <a:rPr lang="en-US" dirty="0" smtClean="0">
                <a:solidFill>
                  <a:srgbClr val="333333"/>
                </a:solidFill>
              </a:rPr>
              <a:t>- Unit description taught to group in profile, from which assessments were taken.</a:t>
            </a:r>
          </a:p>
          <a:p>
            <a:r>
              <a:rPr lang="en-US" b="1" dirty="0" smtClean="0">
                <a:solidFill>
                  <a:srgbClr val="333333"/>
                </a:solidFill>
              </a:rPr>
              <a:t>Formative assessments</a:t>
            </a:r>
            <a:r>
              <a:rPr lang="en-US" dirty="0" smtClean="0">
                <a:solidFill>
                  <a:srgbClr val="333333"/>
                </a:solidFill>
              </a:rPr>
              <a:t>-three student self reflections, linking </a:t>
            </a:r>
            <a:r>
              <a:rPr lang="en-US" b="1" dirty="0" smtClean="0">
                <a:solidFill>
                  <a:srgbClr val="333333"/>
                </a:solidFill>
              </a:rPr>
              <a:t>Group </a:t>
            </a:r>
            <a:r>
              <a:rPr lang="en-US" b="1" dirty="0">
                <a:solidFill>
                  <a:srgbClr val="333333"/>
                </a:solidFill>
              </a:rPr>
              <a:t>P</a:t>
            </a:r>
            <a:r>
              <a:rPr lang="en-US" b="1" dirty="0" smtClean="0">
                <a:solidFill>
                  <a:srgbClr val="333333"/>
                </a:solidFill>
              </a:rPr>
              <a:t>rofile, Instr. Context</a:t>
            </a:r>
          </a:p>
          <a:p>
            <a:r>
              <a:rPr lang="en-US" b="1" dirty="0" smtClean="0">
                <a:solidFill>
                  <a:srgbClr val="333333"/>
                </a:solidFill>
              </a:rPr>
              <a:t>Summative Assessment</a:t>
            </a:r>
            <a:r>
              <a:rPr lang="en-US" dirty="0" smtClean="0">
                <a:solidFill>
                  <a:srgbClr val="333333"/>
                </a:solidFill>
              </a:rPr>
              <a:t>- effectively measure student learning, aligns with all above</a:t>
            </a:r>
            <a:endParaRPr lang="en-US" dirty="0">
              <a:solidFill>
                <a:srgbClr val="333333"/>
              </a:solidFill>
            </a:endParaRPr>
          </a:p>
        </p:txBody>
      </p:sp>
      <p:sp>
        <p:nvSpPr>
          <p:cNvPr id="10" name="TextBox 9"/>
          <p:cNvSpPr txBox="1"/>
          <p:nvPr/>
        </p:nvSpPr>
        <p:spPr>
          <a:xfrm>
            <a:off x="2843461" y="3287665"/>
            <a:ext cx="3873025" cy="369332"/>
          </a:xfrm>
          <a:prstGeom prst="rect">
            <a:avLst/>
          </a:prstGeom>
          <a:noFill/>
        </p:spPr>
        <p:txBody>
          <a:bodyPr wrap="none" rtlCol="0">
            <a:spAutoFit/>
          </a:bodyPr>
          <a:lstStyle/>
          <a:p>
            <a:r>
              <a:rPr lang="en-US" b="1" dirty="0" smtClean="0">
                <a:solidFill>
                  <a:srgbClr val="921F07"/>
                </a:solidFill>
              </a:rPr>
              <a:t>ALL FROM THIS SCHOOL YEAR</a:t>
            </a:r>
            <a:endParaRPr lang="en-US" b="1" dirty="0">
              <a:solidFill>
                <a:srgbClr val="921F07"/>
              </a:solidFill>
            </a:endParaRPr>
          </a:p>
        </p:txBody>
      </p:sp>
      <p:sp>
        <p:nvSpPr>
          <p:cNvPr id="11" name="TextBox 10"/>
          <p:cNvSpPr txBox="1"/>
          <p:nvPr/>
        </p:nvSpPr>
        <p:spPr>
          <a:xfrm>
            <a:off x="922015" y="3850986"/>
            <a:ext cx="3005951" cy="369332"/>
          </a:xfrm>
          <a:prstGeom prst="rect">
            <a:avLst/>
          </a:prstGeom>
          <a:noFill/>
        </p:spPr>
        <p:txBody>
          <a:bodyPr wrap="none" rtlCol="0">
            <a:spAutoFit/>
          </a:bodyPr>
          <a:lstStyle/>
          <a:p>
            <a:r>
              <a:rPr lang="en-US" b="1" dirty="0" smtClean="0">
                <a:solidFill>
                  <a:schemeClr val="bg2"/>
                </a:solidFill>
              </a:rPr>
              <a:t>Professional Learning Need</a:t>
            </a:r>
            <a:endParaRPr lang="en-US" b="1" dirty="0">
              <a:solidFill>
                <a:schemeClr val="bg2"/>
              </a:solidFill>
            </a:endParaRPr>
          </a:p>
        </p:txBody>
      </p:sp>
      <p:sp>
        <p:nvSpPr>
          <p:cNvPr id="12" name="TextBox 11"/>
          <p:cNvSpPr txBox="1"/>
          <p:nvPr/>
        </p:nvSpPr>
        <p:spPr>
          <a:xfrm>
            <a:off x="631024" y="4192209"/>
            <a:ext cx="3439741" cy="2585323"/>
          </a:xfrm>
          <a:prstGeom prst="rect">
            <a:avLst/>
          </a:prstGeom>
          <a:noFill/>
        </p:spPr>
        <p:txBody>
          <a:bodyPr wrap="square" rtlCol="0">
            <a:spAutoFit/>
          </a:bodyPr>
          <a:lstStyle/>
          <a:p>
            <a:r>
              <a:rPr lang="en-US" dirty="0" smtClean="0">
                <a:solidFill>
                  <a:schemeClr val="bg2"/>
                </a:solidFill>
              </a:rPr>
              <a:t>Based on </a:t>
            </a:r>
            <a:r>
              <a:rPr lang="en-US" dirty="0">
                <a:solidFill>
                  <a:schemeClr val="bg2"/>
                </a:solidFill>
              </a:rPr>
              <a:t>a student need </a:t>
            </a:r>
            <a:endParaRPr lang="en-US" dirty="0" smtClean="0">
              <a:solidFill>
                <a:schemeClr val="bg2"/>
              </a:solidFill>
            </a:endParaRPr>
          </a:p>
          <a:p>
            <a:r>
              <a:rPr lang="en-US" i="1" dirty="0" smtClean="0">
                <a:solidFill>
                  <a:schemeClr val="bg2"/>
                </a:solidFill>
              </a:rPr>
              <a:t>from </a:t>
            </a:r>
            <a:r>
              <a:rPr lang="en-US" i="1" dirty="0">
                <a:solidFill>
                  <a:schemeClr val="bg2"/>
                </a:solidFill>
              </a:rPr>
              <a:t>this year or up to two years </a:t>
            </a:r>
            <a:endParaRPr lang="en-US" i="1" dirty="0" smtClean="0">
              <a:solidFill>
                <a:schemeClr val="bg2"/>
              </a:solidFill>
            </a:endParaRPr>
          </a:p>
          <a:p>
            <a:r>
              <a:rPr lang="en-US" dirty="0" smtClean="0">
                <a:solidFill>
                  <a:schemeClr val="bg2"/>
                </a:solidFill>
              </a:rPr>
              <a:t>before</a:t>
            </a:r>
            <a:r>
              <a:rPr lang="en-US" dirty="0">
                <a:solidFill>
                  <a:schemeClr val="bg2"/>
                </a:solidFill>
              </a:rPr>
              <a:t>. Your learning must have </a:t>
            </a:r>
            <a:r>
              <a:rPr lang="en-US" dirty="0" smtClean="0">
                <a:solidFill>
                  <a:schemeClr val="bg2"/>
                </a:solidFill>
              </a:rPr>
              <a:t>been this </a:t>
            </a:r>
            <a:r>
              <a:rPr lang="en-US" dirty="0">
                <a:solidFill>
                  <a:schemeClr val="bg2"/>
                </a:solidFill>
              </a:rPr>
              <a:t>year or last </a:t>
            </a:r>
            <a:r>
              <a:rPr lang="en-US" dirty="0" smtClean="0">
                <a:solidFill>
                  <a:schemeClr val="bg2"/>
                </a:solidFill>
              </a:rPr>
              <a:t>year</a:t>
            </a:r>
            <a:r>
              <a:rPr lang="en-US" i="1" dirty="0">
                <a:solidFill>
                  <a:schemeClr val="bg2"/>
                </a:solidFill>
              </a:rPr>
              <a:t>.</a:t>
            </a:r>
            <a:endParaRPr lang="en-US" i="1" dirty="0" smtClean="0">
              <a:solidFill>
                <a:schemeClr val="bg2"/>
              </a:solidFill>
            </a:endParaRPr>
          </a:p>
          <a:p>
            <a:r>
              <a:rPr lang="en-US" i="1" dirty="0" smtClean="0">
                <a:solidFill>
                  <a:schemeClr val="bg2"/>
                </a:solidFill>
              </a:rPr>
              <a:t> </a:t>
            </a:r>
            <a:r>
              <a:rPr lang="en-US" dirty="0">
                <a:solidFill>
                  <a:schemeClr val="bg2"/>
                </a:solidFill>
              </a:rPr>
              <a:t>Demonstrate the impact on student learning. Provide evidence of how you met this need.</a:t>
            </a:r>
          </a:p>
          <a:p>
            <a:endParaRPr lang="en-US" dirty="0">
              <a:solidFill>
                <a:schemeClr val="bg2"/>
              </a:solidFill>
            </a:endParaRPr>
          </a:p>
        </p:txBody>
      </p:sp>
      <p:sp>
        <p:nvSpPr>
          <p:cNvPr id="14" name="TextBox 13"/>
          <p:cNvSpPr txBox="1"/>
          <p:nvPr/>
        </p:nvSpPr>
        <p:spPr>
          <a:xfrm>
            <a:off x="5353938" y="3875062"/>
            <a:ext cx="1554332" cy="369332"/>
          </a:xfrm>
          <a:prstGeom prst="rect">
            <a:avLst/>
          </a:prstGeom>
          <a:noFill/>
        </p:spPr>
        <p:txBody>
          <a:bodyPr wrap="none" rtlCol="0">
            <a:spAutoFit/>
          </a:bodyPr>
          <a:lstStyle/>
          <a:p>
            <a:r>
              <a:rPr lang="en-US" b="1" dirty="0" smtClean="0">
                <a:solidFill>
                  <a:srgbClr val="333333"/>
                </a:solidFill>
              </a:rPr>
              <a:t>Student Need</a:t>
            </a:r>
            <a:endParaRPr lang="en-US" b="1" dirty="0">
              <a:solidFill>
                <a:srgbClr val="333333"/>
              </a:solidFill>
            </a:endParaRPr>
          </a:p>
        </p:txBody>
      </p:sp>
      <p:sp>
        <p:nvSpPr>
          <p:cNvPr id="16" name="Rectangle 15"/>
          <p:cNvSpPr/>
          <p:nvPr/>
        </p:nvSpPr>
        <p:spPr>
          <a:xfrm>
            <a:off x="4578478" y="4325472"/>
            <a:ext cx="4572000" cy="1754327"/>
          </a:xfrm>
          <a:prstGeom prst="rect">
            <a:avLst/>
          </a:prstGeom>
        </p:spPr>
        <p:txBody>
          <a:bodyPr>
            <a:spAutoFit/>
          </a:bodyPr>
          <a:lstStyle/>
          <a:p>
            <a:r>
              <a:rPr lang="en-US" dirty="0" smtClean="0">
                <a:solidFill>
                  <a:srgbClr val="333333"/>
                </a:solidFill>
              </a:rPr>
              <a:t>Students from </a:t>
            </a:r>
            <a:r>
              <a:rPr lang="en-US" i="1" dirty="0">
                <a:solidFill>
                  <a:srgbClr val="333333"/>
                </a:solidFill>
              </a:rPr>
              <a:t>this year or last year</a:t>
            </a:r>
            <a:r>
              <a:rPr lang="en-US" dirty="0" smtClean="0">
                <a:solidFill>
                  <a:srgbClr val="333333"/>
                </a:solidFill>
              </a:rPr>
              <a:t>.</a:t>
            </a:r>
          </a:p>
          <a:p>
            <a:r>
              <a:rPr lang="en-US" dirty="0" smtClean="0">
                <a:solidFill>
                  <a:srgbClr val="333333"/>
                </a:solidFill>
              </a:rPr>
              <a:t>You </a:t>
            </a:r>
            <a:r>
              <a:rPr lang="en-US" dirty="0">
                <a:solidFill>
                  <a:srgbClr val="333333"/>
                </a:solidFill>
              </a:rPr>
              <a:t>provided advocacy, collaboration</a:t>
            </a:r>
            <a:r>
              <a:rPr lang="en-US" dirty="0" smtClean="0">
                <a:solidFill>
                  <a:srgbClr val="333333"/>
                </a:solidFill>
              </a:rPr>
              <a:t>,</a:t>
            </a:r>
          </a:p>
          <a:p>
            <a:r>
              <a:rPr lang="en-US" dirty="0" smtClean="0">
                <a:solidFill>
                  <a:srgbClr val="333333"/>
                </a:solidFill>
              </a:rPr>
              <a:t> </a:t>
            </a:r>
            <a:r>
              <a:rPr lang="en-US" dirty="0">
                <a:solidFill>
                  <a:srgbClr val="333333"/>
                </a:solidFill>
              </a:rPr>
              <a:t>and or leadership AND it impacted </a:t>
            </a:r>
            <a:endParaRPr lang="en-US" dirty="0" smtClean="0">
              <a:solidFill>
                <a:srgbClr val="333333"/>
              </a:solidFill>
            </a:endParaRPr>
          </a:p>
          <a:p>
            <a:r>
              <a:rPr lang="en-US" dirty="0" smtClean="0">
                <a:solidFill>
                  <a:srgbClr val="333333"/>
                </a:solidFill>
              </a:rPr>
              <a:t>student </a:t>
            </a:r>
            <a:r>
              <a:rPr lang="en-US" dirty="0">
                <a:solidFill>
                  <a:srgbClr val="333333"/>
                </a:solidFill>
              </a:rPr>
              <a:t>learning. Doesn’t have to </a:t>
            </a:r>
            <a:r>
              <a:rPr lang="en-US" dirty="0" smtClean="0">
                <a:solidFill>
                  <a:srgbClr val="333333"/>
                </a:solidFill>
              </a:rPr>
              <a:t>be</a:t>
            </a:r>
          </a:p>
          <a:p>
            <a:r>
              <a:rPr lang="en-US" dirty="0" smtClean="0">
                <a:solidFill>
                  <a:srgbClr val="333333"/>
                </a:solidFill>
              </a:rPr>
              <a:t> </a:t>
            </a:r>
            <a:r>
              <a:rPr lang="en-US" dirty="0">
                <a:solidFill>
                  <a:srgbClr val="333333"/>
                </a:solidFill>
              </a:rPr>
              <a:t>the student need described in </a:t>
            </a:r>
            <a:endParaRPr lang="en-US" dirty="0" smtClean="0">
              <a:solidFill>
                <a:srgbClr val="333333"/>
              </a:solidFill>
            </a:endParaRPr>
          </a:p>
          <a:p>
            <a:r>
              <a:rPr lang="en-US" dirty="0">
                <a:solidFill>
                  <a:srgbClr val="333333"/>
                </a:solidFill>
              </a:rPr>
              <a:t> </a:t>
            </a:r>
            <a:r>
              <a:rPr lang="en-US" dirty="0" smtClean="0">
                <a:solidFill>
                  <a:srgbClr val="333333"/>
                </a:solidFill>
              </a:rPr>
              <a:t>      Professional </a:t>
            </a:r>
            <a:r>
              <a:rPr lang="en-US" dirty="0">
                <a:solidFill>
                  <a:srgbClr val="333333"/>
                </a:solidFill>
              </a:rPr>
              <a:t>Learning Need.</a:t>
            </a:r>
            <a:r>
              <a:rPr lang="en-US" dirty="0" smtClean="0">
                <a:solidFill>
                  <a:srgbClr val="333333"/>
                </a:solidFill>
                <a:effectLst/>
              </a:rPr>
              <a:t> </a:t>
            </a:r>
            <a:endParaRPr lang="en-US" dirty="0">
              <a:solidFill>
                <a:srgbClr val="333333"/>
              </a:solidFill>
            </a:endParaRPr>
          </a:p>
        </p:txBody>
      </p:sp>
    </p:spTree>
    <p:extLst>
      <p:ext uri="{BB962C8B-B14F-4D97-AF65-F5344CB8AC3E}">
        <p14:creationId xmlns:p14="http://schemas.microsoft.com/office/powerpoint/2010/main" val="288336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842" y="-171017"/>
            <a:ext cx="9038158" cy="1780528"/>
          </a:xfrm>
          <a:noFill/>
          <a:ln>
            <a:solidFill>
              <a:srgbClr val="000000"/>
            </a:solidFill>
          </a:ln>
        </p:spPr>
        <p:txBody>
          <a:bodyPr>
            <a:noAutofit/>
          </a:bodyPr>
          <a:lstStyle/>
          <a:p>
            <a:r>
              <a:rPr lang="en-US" sz="3200" b="1" dirty="0" smtClean="0">
                <a:ln>
                  <a:solidFill>
                    <a:schemeClr val="tx1"/>
                  </a:solidFill>
                </a:ln>
                <a:latin typeface="+mn-lt"/>
              </a:rPr>
              <a:t>Connect Information  </a:t>
            </a:r>
            <a:br>
              <a:rPr lang="en-US" sz="3200" b="1" dirty="0" smtClean="0">
                <a:ln>
                  <a:solidFill>
                    <a:schemeClr val="tx1"/>
                  </a:solidFill>
                </a:ln>
                <a:latin typeface="+mn-lt"/>
              </a:rPr>
            </a:br>
            <a:r>
              <a:rPr lang="en-US" sz="3200" b="1" dirty="0" smtClean="0">
                <a:ln>
                  <a:solidFill>
                    <a:schemeClr val="tx1"/>
                  </a:solidFill>
                </a:ln>
                <a:latin typeface="+mn-lt"/>
              </a:rPr>
              <a:t>DESCRIBE on forms</a:t>
            </a:r>
            <a:r>
              <a:rPr lang="en-US" sz="3200" b="1" dirty="0">
                <a:ln>
                  <a:solidFill>
                    <a:schemeClr val="tx1"/>
                  </a:solidFill>
                </a:ln>
                <a:latin typeface="+mn-lt"/>
              </a:rPr>
              <a:t/>
            </a:r>
            <a:br>
              <a:rPr lang="en-US" sz="3200" b="1" dirty="0">
                <a:ln>
                  <a:solidFill>
                    <a:schemeClr val="tx1"/>
                  </a:solidFill>
                </a:ln>
                <a:latin typeface="+mn-lt"/>
              </a:rPr>
            </a:br>
            <a:r>
              <a:rPr lang="en-US" sz="3200" b="1" dirty="0" smtClean="0">
                <a:ln>
                  <a:solidFill>
                    <a:schemeClr val="tx1"/>
                  </a:solidFill>
                </a:ln>
                <a:latin typeface="+mn-lt"/>
              </a:rPr>
              <a:t>ANALYZE/REFLECT on Written Commentary</a:t>
            </a:r>
            <a:endParaRPr lang="en-US" sz="3200" b="1" dirty="0">
              <a:latin typeface="+mn-lt"/>
            </a:endParaRPr>
          </a:p>
        </p:txBody>
      </p:sp>
      <p:sp>
        <p:nvSpPr>
          <p:cNvPr id="6" name="Content Placeholder 5"/>
          <p:cNvSpPr>
            <a:spLocks noGrp="1"/>
          </p:cNvSpPr>
          <p:nvPr>
            <p:ph idx="1"/>
          </p:nvPr>
        </p:nvSpPr>
        <p:spPr>
          <a:xfrm>
            <a:off x="105842" y="1799069"/>
            <a:ext cx="7360103" cy="4272446"/>
          </a:xfrm>
        </p:spPr>
        <p:txBody>
          <a:bodyPr>
            <a:noAutofit/>
          </a:bodyPr>
          <a:lstStyle/>
          <a:p>
            <a:pPr marL="0" indent="0">
              <a:buNone/>
            </a:pPr>
            <a:r>
              <a:rPr lang="en-US" sz="2800" b="1" dirty="0" smtClean="0"/>
              <a:t>Knowledge of Students</a:t>
            </a:r>
          </a:p>
          <a:p>
            <a:pPr marL="0" indent="0">
              <a:buNone/>
            </a:pPr>
            <a:r>
              <a:rPr lang="en-US" sz="2800" b="1" dirty="0" smtClean="0"/>
              <a:t>DESCRIBE</a:t>
            </a:r>
            <a:r>
              <a:rPr lang="en-US" sz="2800" dirty="0" smtClean="0"/>
              <a:t>:  Group Profile and Info Form</a:t>
            </a:r>
          </a:p>
          <a:p>
            <a:pPr marL="0" indent="0">
              <a:lnSpc>
                <a:spcPct val="50000"/>
              </a:lnSpc>
              <a:buNone/>
            </a:pPr>
            <a:r>
              <a:rPr lang="en-US" sz="2800" dirty="0"/>
              <a:t>	</a:t>
            </a:r>
            <a:r>
              <a:rPr lang="en-US" sz="2800" i="1" dirty="0" smtClean="0"/>
              <a:t>Match Instructions on pg. 7:  Knowledge of Students</a:t>
            </a:r>
          </a:p>
          <a:p>
            <a:pPr marL="0" indent="0">
              <a:buNone/>
            </a:pPr>
            <a:r>
              <a:rPr lang="en-US" sz="2800" b="1" dirty="0" smtClean="0"/>
              <a:t>ANALYZE</a:t>
            </a:r>
            <a:r>
              <a:rPr lang="en-US" sz="2800" b="1" dirty="0"/>
              <a:t>/</a:t>
            </a:r>
            <a:r>
              <a:rPr lang="en-US" sz="2800" b="1" dirty="0" smtClean="0"/>
              <a:t>REFLECT:  </a:t>
            </a:r>
            <a:r>
              <a:rPr lang="en-US" sz="2800" dirty="0" smtClean="0"/>
              <a:t>Commentary  </a:t>
            </a:r>
            <a:r>
              <a:rPr lang="en-US" sz="2800" i="1" dirty="0" smtClean="0"/>
              <a:t>	</a:t>
            </a:r>
          </a:p>
          <a:p>
            <a:pPr marL="0" indent="0">
              <a:buNone/>
            </a:pPr>
            <a:r>
              <a:rPr lang="en-US" sz="2800" i="1" dirty="0" smtClean="0"/>
              <a:t>Match Instructions pg. 11: Commentary section 1: Knowledge of Students </a:t>
            </a:r>
            <a:endParaRPr lang="en-US" sz="2800" i="1" dirty="0"/>
          </a:p>
        </p:txBody>
      </p:sp>
      <p:pic>
        <p:nvPicPr>
          <p:cNvPr id="7" name="Picture 6" descr="Screen Shot 2017-03-10 at 11.38.57 AM.png"/>
          <p:cNvPicPr>
            <a:picLocks noChangeAspect="1"/>
          </p:cNvPicPr>
          <p:nvPr/>
        </p:nvPicPr>
        <p:blipFill rotWithShape="1">
          <a:blip r:embed="rId2">
            <a:extLst>
              <a:ext uri="{28A0092B-C50C-407E-A947-70E740481C1C}">
                <a14:useLocalDpi xmlns:a14="http://schemas.microsoft.com/office/drawing/2010/main" val="0"/>
              </a:ext>
            </a:extLst>
          </a:blip>
          <a:srcRect l="22204" t="7994" r="11993"/>
          <a:stretch/>
        </p:blipFill>
        <p:spPr>
          <a:xfrm>
            <a:off x="7465944" y="3026896"/>
            <a:ext cx="1032650" cy="2355785"/>
          </a:xfrm>
          <a:prstGeom prst="rect">
            <a:avLst/>
          </a:prstGeom>
        </p:spPr>
      </p:pic>
    </p:spTree>
    <p:extLst>
      <p:ext uri="{BB962C8B-B14F-4D97-AF65-F5344CB8AC3E}">
        <p14:creationId xmlns:p14="http://schemas.microsoft.com/office/powerpoint/2010/main" val="207086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41925" y="1669255"/>
            <a:ext cx="8229599" cy="4221085"/>
          </a:xfrm>
        </p:spPr>
        <p:txBody>
          <a:bodyPr>
            <a:noAutofit/>
          </a:bodyPr>
          <a:lstStyle/>
          <a:p>
            <a:pPr marL="0" indent="0">
              <a:buNone/>
            </a:pPr>
            <a:r>
              <a:rPr lang="en-US" sz="2800" b="1" dirty="0" smtClean="0"/>
              <a:t>Generation and Use of Assessment Data</a:t>
            </a:r>
          </a:p>
          <a:p>
            <a:pPr marL="0" indent="0">
              <a:buNone/>
            </a:pPr>
            <a:r>
              <a:rPr lang="en-US" b="1" dirty="0" smtClean="0"/>
              <a:t>DESCRIBE</a:t>
            </a:r>
            <a:r>
              <a:rPr lang="en-US" dirty="0" smtClean="0"/>
              <a:t>:  </a:t>
            </a:r>
            <a:r>
              <a:rPr lang="en-US" sz="2000" dirty="0" smtClean="0"/>
              <a:t>Instructional Context Form </a:t>
            </a:r>
            <a:r>
              <a:rPr lang="en-US" sz="2000" i="1" dirty="0" smtClean="0"/>
              <a:t>Match Instructions</a:t>
            </a:r>
          </a:p>
          <a:p>
            <a:pPr marL="0" indent="0">
              <a:buNone/>
            </a:pPr>
            <a:r>
              <a:rPr lang="en-US" sz="2000" i="1" dirty="0" smtClean="0"/>
              <a:t> on pg. 7 and 8:  Generation and Use of </a:t>
            </a:r>
            <a:r>
              <a:rPr lang="en-US" sz="2000" i="1" dirty="0" err="1" smtClean="0"/>
              <a:t>Assmt</a:t>
            </a:r>
            <a:r>
              <a:rPr lang="en-US" sz="2000" i="1" dirty="0" smtClean="0"/>
              <a:t>. Data</a:t>
            </a:r>
          </a:p>
          <a:p>
            <a:pPr marL="0" indent="0">
              <a:buNone/>
            </a:pPr>
            <a:r>
              <a:rPr lang="en-US" b="1" dirty="0" smtClean="0"/>
              <a:t>ANALYZE</a:t>
            </a:r>
            <a:r>
              <a:rPr lang="en-US" b="1" dirty="0"/>
              <a:t>/</a:t>
            </a:r>
            <a:r>
              <a:rPr lang="en-US" b="1" dirty="0" smtClean="0"/>
              <a:t>REFLECT</a:t>
            </a:r>
            <a:r>
              <a:rPr lang="en-US" sz="2000" dirty="0" smtClean="0"/>
              <a:t>:  Commentary: *</a:t>
            </a:r>
            <a:r>
              <a:rPr lang="en-US" sz="2000" i="1" dirty="0" smtClean="0"/>
              <a:t>Match Instructions pg. 11-12: Commentary section 2: </a:t>
            </a:r>
            <a:r>
              <a:rPr lang="en-US" sz="2000" i="1" dirty="0"/>
              <a:t>Generation and Use of </a:t>
            </a:r>
            <a:r>
              <a:rPr lang="en-US" sz="2000" i="1" dirty="0" err="1"/>
              <a:t>Assmt</a:t>
            </a:r>
            <a:r>
              <a:rPr lang="en-US" sz="2000" i="1" dirty="0"/>
              <a:t>. </a:t>
            </a:r>
            <a:r>
              <a:rPr lang="en-US" sz="2000" i="1" dirty="0" smtClean="0"/>
              <a:t>Data</a:t>
            </a:r>
          </a:p>
          <a:p>
            <a:pPr marL="0" indent="0">
              <a:buNone/>
            </a:pPr>
            <a:r>
              <a:rPr lang="en-US" b="1" dirty="0"/>
              <a:t>DESCRIBE:</a:t>
            </a:r>
            <a:r>
              <a:rPr lang="en-US" sz="2000" dirty="0"/>
              <a:t>  </a:t>
            </a:r>
            <a:r>
              <a:rPr lang="en-US" sz="2000" dirty="0" smtClean="0"/>
              <a:t>Formative &amp; Summative Assessment Form </a:t>
            </a:r>
            <a:r>
              <a:rPr lang="en-US" sz="2000" i="1" dirty="0" smtClean="0"/>
              <a:t>*</a:t>
            </a:r>
            <a:r>
              <a:rPr lang="en-US" sz="2000" i="1" dirty="0"/>
              <a:t>Match Instructions pg. </a:t>
            </a:r>
            <a:r>
              <a:rPr lang="en-US" sz="2000" i="1" dirty="0" smtClean="0"/>
              <a:t>8: </a:t>
            </a:r>
            <a:r>
              <a:rPr lang="en-US" sz="2000" i="1" dirty="0"/>
              <a:t>Generation and Use of </a:t>
            </a:r>
            <a:r>
              <a:rPr lang="en-US" sz="2000" i="1" dirty="0" err="1"/>
              <a:t>Assmt</a:t>
            </a:r>
            <a:r>
              <a:rPr lang="en-US" sz="2000" i="1" dirty="0"/>
              <a:t>. </a:t>
            </a:r>
            <a:r>
              <a:rPr lang="en-US" sz="2000" i="1" dirty="0" smtClean="0"/>
              <a:t>Data</a:t>
            </a:r>
            <a:endParaRPr lang="en-US" sz="2000" dirty="0"/>
          </a:p>
          <a:p>
            <a:pPr marL="0" indent="0">
              <a:buNone/>
            </a:pPr>
            <a:r>
              <a:rPr lang="en-US" b="1" dirty="0"/>
              <a:t>ANALYZE/REFLECT</a:t>
            </a:r>
            <a:r>
              <a:rPr lang="en-US" sz="2000" dirty="0"/>
              <a:t>:  Commentary: </a:t>
            </a:r>
            <a:r>
              <a:rPr lang="en-US" sz="2000" i="1" dirty="0" smtClean="0"/>
              <a:t>*Match Instructions pg. 11-12: Commentary section 2: Generation and Use of </a:t>
            </a:r>
            <a:r>
              <a:rPr lang="en-US" sz="2000" i="1" dirty="0" err="1" smtClean="0"/>
              <a:t>Assmt</a:t>
            </a:r>
            <a:r>
              <a:rPr lang="en-US" sz="2000" i="1" dirty="0" smtClean="0"/>
              <a:t>. Data</a:t>
            </a:r>
          </a:p>
          <a:p>
            <a:pPr marL="0" indent="0">
              <a:buNone/>
            </a:pPr>
            <a:endParaRPr lang="en-US" sz="2000" i="1" dirty="0"/>
          </a:p>
          <a:p>
            <a:pPr marL="0" indent="0">
              <a:buNone/>
            </a:pPr>
            <a:endParaRPr lang="en-US" sz="2000" i="1" dirty="0"/>
          </a:p>
        </p:txBody>
      </p:sp>
      <p:pic>
        <p:nvPicPr>
          <p:cNvPr id="2" name="Picture 1"/>
          <p:cNvPicPr>
            <a:picLocks noChangeAspect="1"/>
          </p:cNvPicPr>
          <p:nvPr/>
        </p:nvPicPr>
        <p:blipFill>
          <a:blip r:embed="rId2"/>
          <a:stretch>
            <a:fillRect/>
          </a:stretch>
        </p:blipFill>
        <p:spPr>
          <a:xfrm>
            <a:off x="7640161" y="2224426"/>
            <a:ext cx="938761" cy="1943228"/>
          </a:xfrm>
          <a:prstGeom prst="rect">
            <a:avLst/>
          </a:prstGeom>
        </p:spPr>
      </p:pic>
      <p:sp>
        <p:nvSpPr>
          <p:cNvPr id="7" name="Title 4"/>
          <p:cNvSpPr>
            <a:spLocks noGrp="1"/>
          </p:cNvSpPr>
          <p:nvPr>
            <p:ph type="title"/>
          </p:nvPr>
        </p:nvSpPr>
        <p:spPr>
          <a:xfrm>
            <a:off x="-11340" y="48203"/>
            <a:ext cx="9038158" cy="1438794"/>
          </a:xfrm>
          <a:noFill/>
          <a:ln>
            <a:solidFill>
              <a:srgbClr val="000000"/>
            </a:solidFill>
          </a:ln>
        </p:spPr>
        <p:txBody>
          <a:bodyPr>
            <a:noAutofit/>
          </a:bodyPr>
          <a:lstStyle/>
          <a:p>
            <a:r>
              <a:rPr lang="en-US" sz="3200" b="1" dirty="0" smtClean="0">
                <a:ln>
                  <a:solidFill>
                    <a:schemeClr val="tx1"/>
                  </a:solidFill>
                </a:ln>
                <a:latin typeface="+mn-lt"/>
              </a:rPr>
              <a:t>Connect Information  </a:t>
            </a:r>
            <a:br>
              <a:rPr lang="en-US" sz="3200" b="1" dirty="0" smtClean="0">
                <a:ln>
                  <a:solidFill>
                    <a:schemeClr val="tx1"/>
                  </a:solidFill>
                </a:ln>
                <a:latin typeface="+mn-lt"/>
              </a:rPr>
            </a:br>
            <a:r>
              <a:rPr lang="en-US" sz="3200" b="1" dirty="0" smtClean="0">
                <a:ln>
                  <a:solidFill>
                    <a:schemeClr val="tx1"/>
                  </a:solidFill>
                </a:ln>
                <a:latin typeface="+mn-lt"/>
              </a:rPr>
              <a:t>DESCRIBE on forms</a:t>
            </a:r>
            <a:r>
              <a:rPr lang="en-US" sz="3200" b="1" dirty="0">
                <a:ln>
                  <a:solidFill>
                    <a:schemeClr val="tx1"/>
                  </a:solidFill>
                </a:ln>
                <a:latin typeface="+mn-lt"/>
              </a:rPr>
              <a:t/>
            </a:r>
            <a:br>
              <a:rPr lang="en-US" sz="3200" b="1" dirty="0">
                <a:ln>
                  <a:solidFill>
                    <a:schemeClr val="tx1"/>
                  </a:solidFill>
                </a:ln>
                <a:latin typeface="+mn-lt"/>
              </a:rPr>
            </a:br>
            <a:r>
              <a:rPr lang="en-US" sz="3200" b="1" dirty="0" smtClean="0">
                <a:ln>
                  <a:solidFill>
                    <a:schemeClr val="tx1"/>
                  </a:solidFill>
                </a:ln>
                <a:latin typeface="+mn-lt"/>
              </a:rPr>
              <a:t>ANALYZE/REFLECT on Written Commentary</a:t>
            </a:r>
            <a:endParaRPr lang="en-US" sz="3200" b="1" dirty="0">
              <a:latin typeface="+mn-lt"/>
            </a:endParaRPr>
          </a:p>
        </p:txBody>
      </p:sp>
    </p:spTree>
    <p:extLst>
      <p:ext uri="{BB962C8B-B14F-4D97-AF65-F5344CB8AC3E}">
        <p14:creationId xmlns:p14="http://schemas.microsoft.com/office/powerpoint/2010/main" val="35492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0877" y="1596677"/>
            <a:ext cx="8853122" cy="5146048"/>
          </a:xfrm>
        </p:spPr>
        <p:txBody>
          <a:bodyPr>
            <a:normAutofit fontScale="92500" lnSpcReduction="20000"/>
          </a:bodyPr>
          <a:lstStyle/>
          <a:p>
            <a:pPr marL="0" indent="0">
              <a:buNone/>
            </a:pPr>
            <a:r>
              <a:rPr lang="en-US" sz="3000" b="1" dirty="0" smtClean="0"/>
              <a:t>Participation in Learning Communities</a:t>
            </a:r>
          </a:p>
          <a:p>
            <a:pPr marL="0" indent="0">
              <a:buNone/>
            </a:pPr>
            <a:r>
              <a:rPr lang="en-US" sz="2600" b="1" dirty="0" smtClean="0"/>
              <a:t>DESCRIBE</a:t>
            </a:r>
            <a:r>
              <a:rPr lang="en-US" sz="2400" dirty="0" smtClean="0"/>
              <a:t>:  Description of Professional Learning Need Form</a:t>
            </a:r>
          </a:p>
          <a:p>
            <a:pPr marL="0" indent="0">
              <a:lnSpc>
                <a:spcPct val="50000"/>
              </a:lnSpc>
              <a:buNone/>
            </a:pPr>
            <a:r>
              <a:rPr lang="en-US" sz="2000" dirty="0"/>
              <a:t>*</a:t>
            </a:r>
            <a:r>
              <a:rPr lang="en-US" sz="2000" i="1" dirty="0" smtClean="0"/>
              <a:t>Match Instructions on pg. 9-10:  Participation in Learning Communities</a:t>
            </a:r>
          </a:p>
          <a:p>
            <a:pPr marL="0" indent="0">
              <a:buNone/>
            </a:pPr>
            <a:r>
              <a:rPr lang="en-US" sz="2600" b="1" dirty="0" smtClean="0"/>
              <a:t>ANALYZE</a:t>
            </a:r>
            <a:r>
              <a:rPr lang="en-US" sz="2600" b="1" dirty="0"/>
              <a:t>/</a:t>
            </a:r>
            <a:r>
              <a:rPr lang="en-US" sz="2600" b="1" dirty="0" smtClean="0"/>
              <a:t>REFLECT</a:t>
            </a:r>
            <a:r>
              <a:rPr lang="en-US" sz="2400" b="1" dirty="0" smtClean="0"/>
              <a:t>:  </a:t>
            </a:r>
            <a:r>
              <a:rPr lang="en-US" sz="2400" dirty="0" smtClean="0"/>
              <a:t>Commentary:  </a:t>
            </a:r>
            <a:r>
              <a:rPr lang="en-US" sz="2400" i="1" dirty="0" smtClean="0"/>
              <a:t>	</a:t>
            </a:r>
          </a:p>
          <a:p>
            <a:pPr marL="0" indent="0">
              <a:buNone/>
            </a:pPr>
            <a:r>
              <a:rPr lang="en-US" sz="2200" i="1" dirty="0" smtClean="0"/>
              <a:t>*Match Instructions pg. 12 Commentary section 3: </a:t>
            </a:r>
            <a:r>
              <a:rPr lang="en-US" sz="2200" i="1" dirty="0"/>
              <a:t>Participation in Learning Communities</a:t>
            </a:r>
            <a:endParaRPr lang="en-US" sz="2200" i="1" dirty="0" smtClean="0"/>
          </a:p>
          <a:p>
            <a:pPr marL="0" indent="0">
              <a:buNone/>
            </a:pPr>
            <a:r>
              <a:rPr lang="en-US" sz="2600" b="1" dirty="0" smtClean="0"/>
              <a:t>DESCRIBE</a:t>
            </a:r>
            <a:r>
              <a:rPr lang="en-US" sz="2600" b="1" dirty="0"/>
              <a:t>:</a:t>
            </a:r>
            <a:r>
              <a:rPr lang="en-US" sz="2400" b="1" dirty="0"/>
              <a:t>  </a:t>
            </a:r>
            <a:r>
              <a:rPr lang="en-US" sz="2400" dirty="0" smtClean="0"/>
              <a:t>Description of Student Need Forms</a:t>
            </a:r>
          </a:p>
          <a:p>
            <a:pPr marL="0" indent="0">
              <a:buNone/>
            </a:pPr>
            <a:r>
              <a:rPr lang="en-US" sz="2200" i="1" dirty="0"/>
              <a:t>*Match Instructions pg. </a:t>
            </a:r>
            <a:r>
              <a:rPr lang="en-US" sz="2200" i="1" dirty="0" smtClean="0"/>
              <a:t>8: </a:t>
            </a:r>
            <a:r>
              <a:rPr lang="en-US" sz="2200" i="1" dirty="0"/>
              <a:t>Participation in Learning </a:t>
            </a:r>
            <a:r>
              <a:rPr lang="en-US" sz="2200" i="1" dirty="0" smtClean="0"/>
              <a:t>Communities</a:t>
            </a:r>
          </a:p>
          <a:p>
            <a:pPr marL="0" indent="0">
              <a:buNone/>
            </a:pPr>
            <a:r>
              <a:rPr lang="en-US" sz="2600" b="1" dirty="0" smtClean="0"/>
              <a:t>ANALYZE</a:t>
            </a:r>
            <a:r>
              <a:rPr lang="en-US" sz="2600" b="1" dirty="0"/>
              <a:t>/REFLECT:  </a:t>
            </a:r>
            <a:r>
              <a:rPr lang="en-US" sz="2400" dirty="0"/>
              <a:t>Commentary: </a:t>
            </a:r>
            <a:endParaRPr lang="en-US" sz="2400" dirty="0" smtClean="0"/>
          </a:p>
          <a:p>
            <a:pPr marL="0" indent="0">
              <a:buNone/>
            </a:pPr>
            <a:r>
              <a:rPr lang="en-US" sz="2200" i="1" dirty="0" smtClean="0"/>
              <a:t>*Match Instructions pg. 12: Commentary section 3: Participation in Learning Communities</a:t>
            </a:r>
          </a:p>
          <a:p>
            <a:pPr marL="0" indent="0">
              <a:buNone/>
            </a:pPr>
            <a:endParaRPr lang="en-US" sz="1800" i="1" dirty="0"/>
          </a:p>
          <a:p>
            <a:pPr marL="0" indent="0">
              <a:buNone/>
            </a:pPr>
            <a:endParaRPr lang="en-US" sz="1800" i="1" dirty="0"/>
          </a:p>
        </p:txBody>
      </p:sp>
      <p:sp>
        <p:nvSpPr>
          <p:cNvPr id="4" name="Title 4"/>
          <p:cNvSpPr>
            <a:spLocks noGrp="1"/>
          </p:cNvSpPr>
          <p:nvPr>
            <p:ph type="title"/>
          </p:nvPr>
        </p:nvSpPr>
        <p:spPr>
          <a:xfrm>
            <a:off x="0" y="-45355"/>
            <a:ext cx="9143999" cy="1642031"/>
          </a:xfrm>
          <a:noFill/>
          <a:ln>
            <a:solidFill>
              <a:srgbClr val="000000"/>
            </a:solidFill>
          </a:ln>
        </p:spPr>
        <p:txBody>
          <a:bodyPr>
            <a:noAutofit/>
          </a:bodyPr>
          <a:lstStyle/>
          <a:p>
            <a:r>
              <a:rPr lang="en-US" sz="3200" b="1" dirty="0" smtClean="0">
                <a:ln>
                  <a:solidFill>
                    <a:schemeClr val="tx1"/>
                  </a:solidFill>
                </a:ln>
                <a:latin typeface="+mn-lt"/>
              </a:rPr>
              <a:t>Connect Information  </a:t>
            </a:r>
            <a:br>
              <a:rPr lang="en-US" sz="3200" b="1" dirty="0" smtClean="0">
                <a:ln>
                  <a:solidFill>
                    <a:schemeClr val="tx1"/>
                  </a:solidFill>
                </a:ln>
                <a:latin typeface="+mn-lt"/>
              </a:rPr>
            </a:br>
            <a:r>
              <a:rPr lang="en-US" sz="3200" b="1" dirty="0" smtClean="0">
                <a:ln>
                  <a:solidFill>
                    <a:schemeClr val="tx1"/>
                  </a:solidFill>
                </a:ln>
                <a:latin typeface="+mn-lt"/>
              </a:rPr>
              <a:t>DESCRIBE on forms</a:t>
            </a:r>
            <a:r>
              <a:rPr lang="en-US" sz="3200" b="1" dirty="0">
                <a:ln>
                  <a:solidFill>
                    <a:schemeClr val="tx1"/>
                  </a:solidFill>
                </a:ln>
                <a:latin typeface="+mn-lt"/>
              </a:rPr>
              <a:t/>
            </a:r>
            <a:br>
              <a:rPr lang="en-US" sz="3200" b="1" dirty="0">
                <a:ln>
                  <a:solidFill>
                    <a:schemeClr val="tx1"/>
                  </a:solidFill>
                </a:ln>
                <a:latin typeface="+mn-lt"/>
              </a:rPr>
            </a:br>
            <a:r>
              <a:rPr lang="en-US" sz="3200" b="1" dirty="0" smtClean="0">
                <a:ln>
                  <a:solidFill>
                    <a:schemeClr val="tx1"/>
                  </a:solidFill>
                </a:ln>
                <a:latin typeface="+mn-lt"/>
              </a:rPr>
              <a:t>ANALYZE/REFLECT on Written Commentary</a:t>
            </a:r>
            <a:endParaRPr lang="en-US" sz="3200" b="1" dirty="0">
              <a:latin typeface="+mn-lt"/>
            </a:endParaRPr>
          </a:p>
        </p:txBody>
      </p:sp>
    </p:spTree>
    <p:extLst>
      <p:ext uri="{BB962C8B-B14F-4D97-AF65-F5344CB8AC3E}">
        <p14:creationId xmlns:p14="http://schemas.microsoft.com/office/powerpoint/2010/main" val="118175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24574"/>
            <a:ext cx="8983307" cy="5633425"/>
          </a:xfrm>
        </p:spPr>
        <p:txBody>
          <a:bodyPr>
            <a:normAutofit fontScale="25000" lnSpcReduction="20000"/>
          </a:bodyPr>
          <a:lstStyle/>
          <a:p>
            <a:pPr marL="0" indent="0">
              <a:buNone/>
            </a:pPr>
            <a:endParaRPr lang="en-US" sz="4400" dirty="0"/>
          </a:p>
          <a:p>
            <a:r>
              <a:rPr lang="en-US" sz="9600" b="1" dirty="0" smtClean="0"/>
              <a:t>collaborates </a:t>
            </a:r>
            <a:r>
              <a:rPr lang="en-US" sz="9600" b="1" u="sng" dirty="0"/>
              <a:t>effectively</a:t>
            </a:r>
            <a:r>
              <a:rPr lang="en-US" sz="9600" b="1" dirty="0"/>
              <a:t> with families and caregivers, colleagues, and others to develop information about a group of students and </a:t>
            </a:r>
            <a:r>
              <a:rPr lang="en-US" sz="9600" b="1" u="sng" dirty="0"/>
              <a:t>insightfully</a:t>
            </a:r>
            <a:r>
              <a:rPr lang="en-US" sz="9600" b="1" dirty="0"/>
              <a:t> evaluates the information for relevance and relative importance</a:t>
            </a:r>
            <a:r>
              <a:rPr lang="en-US" sz="9600" dirty="0"/>
              <a:t>.</a:t>
            </a:r>
            <a:r>
              <a:rPr lang="en-US" sz="9600" b="1" dirty="0">
                <a:solidFill>
                  <a:srgbClr val="13506E"/>
                </a:solidFill>
              </a:rPr>
              <a:t> (Group Profile</a:t>
            </a:r>
            <a:r>
              <a:rPr lang="en-US" sz="9600" b="1" dirty="0" smtClean="0">
                <a:solidFill>
                  <a:srgbClr val="13506E"/>
                </a:solidFill>
              </a:rPr>
              <a:t>, </a:t>
            </a:r>
            <a:r>
              <a:rPr lang="en-US" sz="9600" b="1" dirty="0">
                <a:solidFill>
                  <a:srgbClr val="13506E"/>
                </a:solidFill>
              </a:rPr>
              <a:t>Student Need form</a:t>
            </a:r>
            <a:r>
              <a:rPr lang="en-US" sz="9600" b="1" dirty="0" smtClean="0">
                <a:solidFill>
                  <a:srgbClr val="13506E"/>
                </a:solidFill>
              </a:rPr>
              <a:t>) </a:t>
            </a:r>
          </a:p>
          <a:p>
            <a:pPr marL="0" indent="0">
              <a:buNone/>
            </a:pPr>
            <a:r>
              <a:rPr lang="en-US" sz="9600" b="1" i="1" dirty="0">
                <a:solidFill>
                  <a:srgbClr val="13506E"/>
                </a:solidFill>
              </a:rPr>
              <a:t>	</a:t>
            </a:r>
            <a:r>
              <a:rPr lang="en-US" sz="9600" b="1" i="1" dirty="0" smtClean="0">
                <a:solidFill>
                  <a:schemeClr val="bg1"/>
                </a:solidFill>
              </a:rPr>
              <a:t>The information gathered may be incomplete or superficial.</a:t>
            </a:r>
            <a:endParaRPr lang="en-US" sz="800" i="1" dirty="0">
              <a:solidFill>
                <a:schemeClr val="bg1"/>
              </a:solidFill>
            </a:endParaRPr>
          </a:p>
          <a:p>
            <a:r>
              <a:rPr lang="en-US" sz="9600" b="1" dirty="0" smtClean="0"/>
              <a:t>applies the </a:t>
            </a:r>
            <a:r>
              <a:rPr lang="en-US" sz="9600" b="1" u="sng" dirty="0" smtClean="0"/>
              <a:t>in-depth </a:t>
            </a:r>
            <a:r>
              <a:rPr lang="en-US" sz="9600" b="1" dirty="0" smtClean="0"/>
              <a:t>knowledge gathered about the group of students in planning </a:t>
            </a:r>
            <a:r>
              <a:rPr lang="en-US" sz="9600" b="1" u="sng" dirty="0" smtClean="0"/>
              <a:t>effective and fair </a:t>
            </a:r>
            <a:r>
              <a:rPr lang="en-US" sz="9600" b="1" dirty="0" smtClean="0"/>
              <a:t>instruction and assessment</a:t>
            </a:r>
            <a:r>
              <a:rPr lang="en-US" sz="9600" dirty="0" smtClean="0"/>
              <a:t>.</a:t>
            </a:r>
            <a:r>
              <a:rPr lang="en-US" sz="9600" dirty="0" smtClean="0">
                <a:solidFill>
                  <a:srgbClr val="13506E"/>
                </a:solidFill>
              </a:rPr>
              <a:t> </a:t>
            </a:r>
            <a:r>
              <a:rPr lang="en-US" sz="9600" b="1" dirty="0" smtClean="0">
                <a:solidFill>
                  <a:srgbClr val="13506E"/>
                </a:solidFill>
              </a:rPr>
              <a:t>(Written Commentary, Instructional Context, Assessment forms) </a:t>
            </a:r>
          </a:p>
          <a:p>
            <a:pPr marL="0" indent="0">
              <a:buNone/>
            </a:pPr>
            <a:r>
              <a:rPr lang="en-US" sz="9600" b="1" i="1" dirty="0">
                <a:solidFill>
                  <a:srgbClr val="13506E"/>
                </a:solidFill>
              </a:rPr>
              <a:t>	</a:t>
            </a:r>
            <a:r>
              <a:rPr lang="en-US" sz="9600" b="1" i="1" dirty="0" smtClean="0">
                <a:solidFill>
                  <a:srgbClr val="921F07"/>
                </a:solidFill>
              </a:rPr>
              <a:t>The connection between the gathered information about the 	students and the unit objectives, instruction, and/or assessments 	may be unclear or weak.</a:t>
            </a:r>
            <a:endParaRPr lang="en-US" sz="9600" i="1" dirty="0" smtClean="0">
              <a:solidFill>
                <a:srgbClr val="921F07"/>
              </a:solidFill>
            </a:endParaRPr>
          </a:p>
        </p:txBody>
      </p:sp>
      <p:sp>
        <p:nvSpPr>
          <p:cNvPr id="2" name="TextBox 1"/>
          <p:cNvSpPr txBox="1"/>
          <p:nvPr/>
        </p:nvSpPr>
        <p:spPr>
          <a:xfrm>
            <a:off x="408248" y="347719"/>
            <a:ext cx="8391765" cy="1231106"/>
          </a:xfrm>
          <a:prstGeom prst="rect">
            <a:avLst/>
          </a:prstGeom>
          <a:noFill/>
        </p:spPr>
        <p:txBody>
          <a:bodyPr wrap="square" rtlCol="0">
            <a:spAutoFit/>
          </a:bodyPr>
          <a:lstStyle/>
          <a:p>
            <a:r>
              <a:rPr lang="en-US" sz="2800" b="1" dirty="0"/>
              <a:t>The </a:t>
            </a:r>
            <a:r>
              <a:rPr lang="en-US" sz="2800" b="1" dirty="0" smtClean="0"/>
              <a:t>Literacy Level </a:t>
            </a:r>
            <a:r>
              <a:rPr lang="en-US" sz="2800" b="1" dirty="0"/>
              <a:t>4 performance provides </a:t>
            </a:r>
            <a:r>
              <a:rPr lang="en-US" sz="2800" b="1" i="1" dirty="0"/>
              <a:t>clear, consistent, and convincing </a:t>
            </a:r>
            <a:r>
              <a:rPr lang="en-US" sz="2800" b="1" dirty="0"/>
              <a:t>evidence the teacher:</a:t>
            </a:r>
            <a:r>
              <a:rPr lang="en-US" sz="2400" b="1" dirty="0"/>
              <a:t> </a:t>
            </a:r>
          </a:p>
          <a:p>
            <a:endParaRPr lang="en-US" dirty="0"/>
          </a:p>
        </p:txBody>
      </p:sp>
    </p:spTree>
    <p:extLst>
      <p:ext uri="{BB962C8B-B14F-4D97-AF65-F5344CB8AC3E}">
        <p14:creationId xmlns:p14="http://schemas.microsoft.com/office/powerpoint/2010/main" val="38026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258" y="-9497605"/>
            <a:ext cx="9469258" cy="7571303"/>
          </a:xfrm>
          <a:prstGeom prst="rect">
            <a:avLst/>
          </a:prstGeom>
        </p:spPr>
        <p:txBody>
          <a:bodyPr wrap="square">
            <a:spAutoFit/>
          </a:bodyPr>
          <a:lstStyle/>
          <a:p>
            <a:endParaRPr lang="en-US" dirty="0"/>
          </a:p>
          <a:p>
            <a:r>
              <a:rPr lang="en-US" dirty="0"/>
              <a:t> helps students effectively apply feedback from assessments in ways that positively impact the students’ learning, skillfully enabling students to use assessment as a tool to take responsibility for their own learning. </a:t>
            </a:r>
            <a:r>
              <a:rPr lang="en-US" b="1" dirty="0"/>
              <a:t>(Assessment forms, Written commentary)</a:t>
            </a:r>
            <a:endParaRPr lang="en-US" dirty="0"/>
          </a:p>
          <a:p>
            <a:endParaRPr lang="en-US" dirty="0"/>
          </a:p>
          <a:p>
            <a:r>
              <a:rPr lang="en-US" dirty="0"/>
              <a:t> actively encourages, guides, and supports student self-assessment to help students become active participants in their education and to evaluate and think critically about their performance. </a:t>
            </a:r>
            <a:r>
              <a:rPr lang="en-US" b="1" dirty="0"/>
              <a:t>(Formative Assessment </a:t>
            </a:r>
            <a:r>
              <a:rPr lang="en-US" b="1" dirty="0" err="1"/>
              <a:t>form,Written</a:t>
            </a:r>
            <a:r>
              <a:rPr lang="en-US" b="1" dirty="0"/>
              <a:t> commentary)</a:t>
            </a:r>
            <a:endParaRPr lang="en-US" dirty="0"/>
          </a:p>
          <a:p>
            <a:endParaRPr lang="en-US" dirty="0"/>
          </a:p>
          <a:p>
            <a:r>
              <a:rPr lang="en-US" dirty="0"/>
              <a:t> systematically and insightfully reflects on ways to improve his/her instructional and assessment practices that will lead to improvements in student learning and growth. </a:t>
            </a:r>
            <a:r>
              <a:rPr lang="en-US" b="1" dirty="0"/>
              <a:t>(Written Commentary, Prof. Learning Need form, Student Need form)</a:t>
            </a:r>
            <a:endParaRPr lang="en-US" dirty="0"/>
          </a:p>
          <a:p>
            <a:endParaRPr lang="en-US" dirty="0"/>
          </a:p>
          <a:p>
            <a:r>
              <a:rPr lang="en-US" dirty="0"/>
              <a:t> methodically expands his/her own professional knowledge by participating in professional development and engaging in advocacy, collaborations with families and caregivers, colleagues, the community, or other learning communities, and/or leadership in order to contribute measurably to student learning and growth. (</a:t>
            </a:r>
            <a:r>
              <a:rPr lang="en-US" b="1" dirty="0"/>
              <a:t>Prof. Learning Need, Student Learning Need)</a:t>
            </a:r>
            <a:r>
              <a:rPr lang="en-US" dirty="0"/>
              <a:t> </a:t>
            </a:r>
          </a:p>
          <a:p>
            <a:endParaRPr lang="en-US" dirty="0"/>
          </a:p>
          <a:p>
            <a:r>
              <a:rPr lang="en-US" dirty="0"/>
              <a:t>Overall, there is </a:t>
            </a:r>
            <a:r>
              <a:rPr lang="en-US" i="1" dirty="0"/>
              <a:t>clear, consistent, and convincing </a:t>
            </a:r>
            <a:r>
              <a:rPr lang="en-US" dirty="0"/>
              <a:t>evidence the teacher develops and uses knowledge of students gathered from multiple sources to inform instruction and assessment; reflects on his or her own practice; and collaborates with families and caregivers, the community, colleagues, and others to create improvements that advance student learning and growth. </a:t>
            </a:r>
          </a:p>
          <a:p>
            <a:endParaRPr lang="en-US" dirty="0"/>
          </a:p>
          <a:p>
            <a:r>
              <a:rPr lang="en-US" dirty="0"/>
              <a:t>These bullets in the rubric are what you must show as your evidence. Can you see how each bullet goes with a form or written commentary? This helped me to better understand that the assessments must improve student learning and must address needs discussed in the group profile, which is data and info collected from collaboration as well as district data.</a:t>
            </a:r>
          </a:p>
        </p:txBody>
      </p:sp>
      <p:sp>
        <p:nvSpPr>
          <p:cNvPr id="3" name="Rectangle 2"/>
          <p:cNvSpPr/>
          <p:nvPr/>
        </p:nvSpPr>
        <p:spPr>
          <a:xfrm>
            <a:off x="201350" y="216854"/>
            <a:ext cx="8689026" cy="6370974"/>
          </a:xfrm>
          <a:prstGeom prst="rect">
            <a:avLst/>
          </a:prstGeom>
        </p:spPr>
        <p:txBody>
          <a:bodyPr wrap="square">
            <a:spAutoFit/>
          </a:bodyPr>
          <a:lstStyle/>
          <a:p>
            <a:endParaRPr lang="en-US" sz="2400" dirty="0"/>
          </a:p>
          <a:p>
            <a:r>
              <a:rPr lang="en-US" sz="2400" b="1" dirty="0">
                <a:solidFill>
                  <a:schemeClr val="bg2"/>
                </a:solidFill>
              </a:rPr>
              <a:t>understands that assessment is a recursive process that involves setting initial learning goals, administering assessments that are appropriate to measure students’ progress toward those goals, evaluating student progress, and, based on the analysis of results and knowledge of students, setting new learning goals to improve student learning.</a:t>
            </a:r>
            <a:r>
              <a:rPr lang="en-US" sz="2400" dirty="0"/>
              <a:t> </a:t>
            </a:r>
            <a:r>
              <a:rPr lang="en-US" sz="2400" b="1" dirty="0">
                <a:solidFill>
                  <a:srgbClr val="13506E"/>
                </a:solidFill>
              </a:rPr>
              <a:t>(Written commentary, Assessment forms, Instructional Context</a:t>
            </a:r>
            <a:r>
              <a:rPr lang="en-US" sz="2400" b="1" dirty="0" smtClean="0">
                <a:solidFill>
                  <a:srgbClr val="13506E"/>
                </a:solidFill>
              </a:rPr>
              <a:t>)</a:t>
            </a:r>
          </a:p>
          <a:p>
            <a:endParaRPr lang="en-US" sz="2400" b="1" dirty="0">
              <a:solidFill>
                <a:srgbClr val="13506E"/>
              </a:solidFill>
            </a:endParaRPr>
          </a:p>
          <a:p>
            <a:r>
              <a:rPr lang="en-US" sz="2400" b="1" dirty="0">
                <a:solidFill>
                  <a:srgbClr val="333333"/>
                </a:solidFill>
              </a:rPr>
              <a:t>selects or creates assessments that measure what he/she intends to measure and understands how to use assessments for formative and summative purposes to gain information about student progress and to inform and modify instruction</a:t>
            </a:r>
            <a:r>
              <a:rPr lang="en-US" sz="2400" b="1" dirty="0" smtClean="0">
                <a:solidFill>
                  <a:srgbClr val="333333"/>
                </a:solidFill>
              </a:rPr>
              <a:t>.</a:t>
            </a:r>
          </a:p>
          <a:p>
            <a:r>
              <a:rPr lang="en-US" sz="2400" b="1" dirty="0" smtClean="0">
                <a:solidFill>
                  <a:srgbClr val="333333"/>
                </a:solidFill>
              </a:rPr>
              <a:t> </a:t>
            </a:r>
            <a:r>
              <a:rPr lang="en-US" sz="2400" b="1" dirty="0">
                <a:solidFill>
                  <a:srgbClr val="13506E"/>
                </a:solidFill>
              </a:rPr>
              <a:t>(Assessment forms, Written commentary) </a:t>
            </a:r>
            <a:endParaRPr lang="en-US" sz="2400" b="1" dirty="0" smtClean="0">
              <a:solidFill>
                <a:srgbClr val="13506E"/>
              </a:solidFill>
            </a:endParaRPr>
          </a:p>
          <a:p>
            <a:endParaRPr lang="en-US" sz="2400" b="1" i="1" dirty="0">
              <a:solidFill>
                <a:srgbClr val="13506E"/>
              </a:solidFill>
            </a:endParaRPr>
          </a:p>
          <a:p>
            <a:r>
              <a:rPr lang="en-US" sz="2400" b="1" i="1" dirty="0" smtClean="0">
                <a:solidFill>
                  <a:srgbClr val="13506E"/>
                </a:solidFill>
              </a:rPr>
              <a:t>	</a:t>
            </a:r>
            <a:r>
              <a:rPr lang="en-US" sz="2400" b="1" i="1" dirty="0" smtClean="0">
                <a:solidFill>
                  <a:srgbClr val="921F07"/>
                </a:solidFill>
              </a:rPr>
              <a:t>The </a:t>
            </a:r>
            <a:r>
              <a:rPr lang="en-US" sz="2400" b="1" i="1" dirty="0">
                <a:solidFill>
                  <a:srgbClr val="921F07"/>
                </a:solidFill>
              </a:rPr>
              <a:t>assessments may be inappropriate or ineffective for the </a:t>
            </a:r>
            <a:r>
              <a:rPr lang="en-US" sz="2400" b="1" i="1" dirty="0" smtClean="0">
                <a:solidFill>
                  <a:srgbClr val="921F07"/>
                </a:solidFill>
              </a:rPr>
              <a:t>	intended </a:t>
            </a:r>
            <a:r>
              <a:rPr lang="en-US" sz="2400" b="1" i="1" dirty="0">
                <a:solidFill>
                  <a:srgbClr val="921F07"/>
                </a:solidFill>
              </a:rPr>
              <a:t>purpose.</a:t>
            </a:r>
            <a:endParaRPr lang="en-US" sz="2400" i="1" dirty="0">
              <a:solidFill>
                <a:srgbClr val="921F07"/>
              </a:solidFill>
            </a:endParaRPr>
          </a:p>
        </p:txBody>
      </p:sp>
    </p:spTree>
    <p:extLst>
      <p:ext uri="{BB962C8B-B14F-4D97-AF65-F5344CB8AC3E}">
        <p14:creationId xmlns:p14="http://schemas.microsoft.com/office/powerpoint/2010/main" val="397719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258" y="-9497605"/>
            <a:ext cx="9469258" cy="7571303"/>
          </a:xfrm>
          <a:prstGeom prst="rect">
            <a:avLst/>
          </a:prstGeom>
        </p:spPr>
        <p:txBody>
          <a:bodyPr wrap="square">
            <a:spAutoFit/>
          </a:bodyPr>
          <a:lstStyle/>
          <a:p>
            <a:endParaRPr lang="en-US" dirty="0"/>
          </a:p>
          <a:p>
            <a:r>
              <a:rPr lang="en-US" dirty="0"/>
              <a:t> helps students effectively apply feedback from assessments in ways that positively impact the students’ learning, skillfully enabling students to use assessment as a tool to take responsibility for their own learning. </a:t>
            </a:r>
            <a:r>
              <a:rPr lang="en-US" b="1" dirty="0"/>
              <a:t>(Assessment forms, Written commentary)</a:t>
            </a:r>
            <a:endParaRPr lang="en-US" dirty="0"/>
          </a:p>
          <a:p>
            <a:endParaRPr lang="en-US" dirty="0"/>
          </a:p>
          <a:p>
            <a:r>
              <a:rPr lang="en-US" dirty="0"/>
              <a:t> actively encourages, guides, and supports student self-assessment to help students become active participants in their education and to evaluate and think critically about their performance. </a:t>
            </a:r>
            <a:r>
              <a:rPr lang="en-US" b="1" dirty="0"/>
              <a:t>(Formative Assessment </a:t>
            </a:r>
            <a:r>
              <a:rPr lang="en-US" b="1" dirty="0" err="1"/>
              <a:t>form,Written</a:t>
            </a:r>
            <a:r>
              <a:rPr lang="en-US" b="1" dirty="0"/>
              <a:t> commentary)</a:t>
            </a:r>
            <a:endParaRPr lang="en-US" dirty="0"/>
          </a:p>
          <a:p>
            <a:endParaRPr lang="en-US" dirty="0"/>
          </a:p>
          <a:p>
            <a:r>
              <a:rPr lang="en-US" dirty="0"/>
              <a:t> systematically and insightfully reflects on ways to improve his/her instructional and assessment practices that will lead to improvements in student learning and growth. </a:t>
            </a:r>
            <a:r>
              <a:rPr lang="en-US" b="1" dirty="0"/>
              <a:t>(Written Commentary, Prof. Learning Need form, Student Need form)</a:t>
            </a:r>
            <a:endParaRPr lang="en-US" dirty="0"/>
          </a:p>
          <a:p>
            <a:endParaRPr lang="en-US" dirty="0"/>
          </a:p>
          <a:p>
            <a:r>
              <a:rPr lang="en-US" dirty="0"/>
              <a:t> methodically expands his/her own professional knowledge by participating in professional development and engaging in advocacy, collaborations with families and caregivers, colleagues, the community, or other learning communities, and/or leadership in order to contribute measurably to student learning and growth. (</a:t>
            </a:r>
            <a:r>
              <a:rPr lang="en-US" b="1" dirty="0"/>
              <a:t>Prof. Learning Need, Student Learning Need)</a:t>
            </a:r>
            <a:r>
              <a:rPr lang="en-US" dirty="0"/>
              <a:t> </a:t>
            </a:r>
          </a:p>
          <a:p>
            <a:endParaRPr lang="en-US" dirty="0"/>
          </a:p>
          <a:p>
            <a:r>
              <a:rPr lang="en-US" dirty="0"/>
              <a:t>Overall, there is </a:t>
            </a:r>
            <a:r>
              <a:rPr lang="en-US" i="1" dirty="0"/>
              <a:t>clear, consistent, and convincing </a:t>
            </a:r>
            <a:r>
              <a:rPr lang="en-US" dirty="0"/>
              <a:t>evidence the teacher develops and uses knowledge of students gathered from multiple sources to inform instruction and assessment; reflects on his or her own practice; and collaborates with families and caregivers, the community, colleagues, and others to create improvements that advance student learning and growth. </a:t>
            </a:r>
          </a:p>
          <a:p>
            <a:endParaRPr lang="en-US" dirty="0"/>
          </a:p>
          <a:p>
            <a:r>
              <a:rPr lang="en-US" dirty="0"/>
              <a:t>These bullets in the rubric are what you must show as your evidence. Can you see how each bullet goes with a form or written commentary? This helped me to better understand that the assessments must improve student learning and must address needs discussed in the group profile, which is data and info collected from collaboration as well as district data.</a:t>
            </a:r>
          </a:p>
        </p:txBody>
      </p:sp>
      <p:sp>
        <p:nvSpPr>
          <p:cNvPr id="3" name="Rectangle 2"/>
          <p:cNvSpPr/>
          <p:nvPr/>
        </p:nvSpPr>
        <p:spPr>
          <a:xfrm>
            <a:off x="201350" y="216854"/>
            <a:ext cx="8689026" cy="5632312"/>
          </a:xfrm>
          <a:prstGeom prst="rect">
            <a:avLst/>
          </a:prstGeom>
        </p:spPr>
        <p:txBody>
          <a:bodyPr wrap="square">
            <a:spAutoFit/>
          </a:bodyPr>
          <a:lstStyle/>
          <a:p>
            <a:endParaRPr lang="en-US" sz="2400" dirty="0"/>
          </a:p>
          <a:p>
            <a:pPr marL="285750" indent="-285750">
              <a:buFont typeface="Arial"/>
              <a:buChar char="•"/>
            </a:pPr>
            <a:r>
              <a:rPr lang="en-US" sz="2800" b="1" dirty="0">
                <a:solidFill>
                  <a:srgbClr val="333333"/>
                </a:solidFill>
              </a:rPr>
              <a:t>collects, analyzes, and compares data to identify trends and patterns and uses that information to design, evaluate, and modify instruction and assessment practices to meet students’ needs</a:t>
            </a:r>
            <a:r>
              <a:rPr lang="en-US" sz="2800" dirty="0"/>
              <a:t>. </a:t>
            </a:r>
            <a:r>
              <a:rPr lang="en-US" sz="2800" b="1" dirty="0">
                <a:solidFill>
                  <a:srgbClr val="13506E"/>
                </a:solidFill>
              </a:rPr>
              <a:t>(Group Profile, Assessment Forms, Written commentary</a:t>
            </a:r>
            <a:r>
              <a:rPr lang="en-US" sz="2800" b="1" dirty="0" smtClean="0">
                <a:solidFill>
                  <a:srgbClr val="13506E"/>
                </a:solidFill>
              </a:rPr>
              <a:t>)</a:t>
            </a:r>
          </a:p>
          <a:p>
            <a:endParaRPr lang="en-US" sz="2800" b="1" dirty="0">
              <a:solidFill>
                <a:srgbClr val="13506E"/>
              </a:solidFill>
            </a:endParaRPr>
          </a:p>
          <a:p>
            <a:pPr marL="285750" indent="-285750">
              <a:buFont typeface="Arial"/>
              <a:buChar char="•"/>
            </a:pPr>
            <a:r>
              <a:rPr lang="en-US" sz="2800" b="1" dirty="0" smtClean="0">
                <a:solidFill>
                  <a:srgbClr val="333333"/>
                </a:solidFill>
              </a:rPr>
              <a:t>helps </a:t>
            </a:r>
            <a:r>
              <a:rPr lang="en-US" sz="2800" b="1" dirty="0">
                <a:solidFill>
                  <a:srgbClr val="333333"/>
                </a:solidFill>
              </a:rPr>
              <a:t>students </a:t>
            </a:r>
            <a:r>
              <a:rPr lang="en-US" sz="2800" b="1" u="sng" dirty="0">
                <a:solidFill>
                  <a:srgbClr val="333333"/>
                </a:solidFill>
              </a:rPr>
              <a:t>effectively</a:t>
            </a:r>
            <a:r>
              <a:rPr lang="en-US" sz="2800" b="1" dirty="0">
                <a:solidFill>
                  <a:srgbClr val="333333"/>
                </a:solidFill>
              </a:rPr>
              <a:t> apply feedback from assessments in ways that positively impact the students’ learning, </a:t>
            </a:r>
            <a:r>
              <a:rPr lang="en-US" sz="2800" b="1" u="sng" dirty="0">
                <a:solidFill>
                  <a:srgbClr val="333333"/>
                </a:solidFill>
              </a:rPr>
              <a:t>skillfully enabling students to use assessment as a tool to take responsibility for their own learning</a:t>
            </a:r>
            <a:r>
              <a:rPr lang="en-US" sz="2800" u="sng" dirty="0"/>
              <a:t>.</a:t>
            </a:r>
            <a:r>
              <a:rPr lang="en-US" sz="2800" u="sng" dirty="0">
                <a:solidFill>
                  <a:srgbClr val="13506E"/>
                </a:solidFill>
              </a:rPr>
              <a:t> </a:t>
            </a:r>
            <a:r>
              <a:rPr lang="en-US" sz="2800" b="1" dirty="0">
                <a:solidFill>
                  <a:srgbClr val="13506E"/>
                </a:solidFill>
              </a:rPr>
              <a:t>(Assessment forms, Written commentary)</a:t>
            </a:r>
            <a:endParaRPr lang="en-US" sz="2800" dirty="0">
              <a:solidFill>
                <a:srgbClr val="13506E"/>
              </a:solidFill>
            </a:endParaRPr>
          </a:p>
        </p:txBody>
      </p:sp>
    </p:spTree>
    <p:extLst>
      <p:ext uri="{BB962C8B-B14F-4D97-AF65-F5344CB8AC3E}">
        <p14:creationId xmlns:p14="http://schemas.microsoft.com/office/powerpoint/2010/main" val="22743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06" y="494676"/>
            <a:ext cx="8812934" cy="5262980"/>
          </a:xfrm>
          <a:prstGeom prst="rect">
            <a:avLst/>
          </a:prstGeom>
        </p:spPr>
        <p:txBody>
          <a:bodyPr wrap="square">
            <a:spAutoFit/>
          </a:bodyPr>
          <a:lstStyle/>
          <a:p>
            <a:pPr marL="285750" indent="-285750">
              <a:buFont typeface="Arial"/>
              <a:buChar char="•"/>
            </a:pPr>
            <a:r>
              <a:rPr lang="en-US" sz="2800" b="1" u="sng" dirty="0">
                <a:solidFill>
                  <a:srgbClr val="333333"/>
                </a:solidFill>
              </a:rPr>
              <a:t>actively encourages, </a:t>
            </a:r>
            <a:r>
              <a:rPr lang="en-US" sz="2800" b="1" dirty="0">
                <a:solidFill>
                  <a:srgbClr val="333333"/>
                </a:solidFill>
              </a:rPr>
              <a:t>guides, and supports student self-assessment to help students become active participants in their education and </a:t>
            </a:r>
            <a:r>
              <a:rPr lang="en-US" sz="2800" b="1" u="sng" dirty="0">
                <a:solidFill>
                  <a:srgbClr val="333333"/>
                </a:solidFill>
              </a:rPr>
              <a:t>to</a:t>
            </a:r>
            <a:r>
              <a:rPr lang="en-US" sz="2800" b="1" dirty="0">
                <a:solidFill>
                  <a:srgbClr val="333333"/>
                </a:solidFill>
              </a:rPr>
              <a:t> evaluate and think critically about their performance.</a:t>
            </a:r>
            <a:r>
              <a:rPr lang="en-US" sz="2800" dirty="0"/>
              <a:t> </a:t>
            </a:r>
            <a:r>
              <a:rPr lang="en-US" sz="2800" b="1" dirty="0">
                <a:solidFill>
                  <a:srgbClr val="13506E"/>
                </a:solidFill>
              </a:rPr>
              <a:t>(Formative Assessment form</a:t>
            </a:r>
            <a:r>
              <a:rPr lang="en-US" sz="2800" b="1" dirty="0" smtClean="0">
                <a:solidFill>
                  <a:srgbClr val="13506E"/>
                </a:solidFill>
              </a:rPr>
              <a:t>, Written </a:t>
            </a:r>
            <a:r>
              <a:rPr lang="en-US" sz="2800" b="1" dirty="0">
                <a:solidFill>
                  <a:srgbClr val="13506E"/>
                </a:solidFill>
              </a:rPr>
              <a:t>commentary</a:t>
            </a:r>
            <a:r>
              <a:rPr lang="en-US" sz="2800" b="1" dirty="0" smtClean="0">
                <a:solidFill>
                  <a:srgbClr val="13506E"/>
                </a:solidFill>
              </a:rPr>
              <a:t>)</a:t>
            </a:r>
          </a:p>
          <a:p>
            <a:endParaRPr lang="en-US" sz="2800" dirty="0">
              <a:solidFill>
                <a:srgbClr val="13506E"/>
              </a:solidFill>
            </a:endParaRPr>
          </a:p>
          <a:p>
            <a:endParaRPr lang="en-US" sz="2800" dirty="0">
              <a:solidFill>
                <a:srgbClr val="13506E"/>
              </a:solidFill>
            </a:endParaRPr>
          </a:p>
          <a:p>
            <a:pPr marL="285750" indent="-285750">
              <a:buFont typeface="Arial"/>
              <a:buChar char="•"/>
            </a:pPr>
            <a:r>
              <a:rPr lang="en-US" sz="2800" b="1" u="sng" dirty="0" smtClean="0">
                <a:solidFill>
                  <a:srgbClr val="333333"/>
                </a:solidFill>
              </a:rPr>
              <a:t>systematically </a:t>
            </a:r>
            <a:r>
              <a:rPr lang="en-US" sz="2800" b="1" u="sng" dirty="0">
                <a:solidFill>
                  <a:srgbClr val="333333"/>
                </a:solidFill>
              </a:rPr>
              <a:t>and insightfully </a:t>
            </a:r>
            <a:r>
              <a:rPr lang="en-US" sz="2800" b="1" dirty="0">
                <a:solidFill>
                  <a:srgbClr val="333333"/>
                </a:solidFill>
              </a:rPr>
              <a:t>reflects on ways to improve his/her instructional and assessment practices that will lead to improvements in student learning and growth.</a:t>
            </a:r>
            <a:r>
              <a:rPr lang="en-US" sz="2800" dirty="0"/>
              <a:t> </a:t>
            </a:r>
            <a:r>
              <a:rPr lang="en-US" sz="2800" b="1" dirty="0">
                <a:solidFill>
                  <a:srgbClr val="13506E"/>
                </a:solidFill>
              </a:rPr>
              <a:t>(Written Commentary, Prof. Learning Need form, Student Need form</a:t>
            </a:r>
            <a:r>
              <a:rPr lang="en-US" sz="2800" b="1" dirty="0" smtClean="0">
                <a:solidFill>
                  <a:srgbClr val="13506E"/>
                </a:solidFill>
              </a:rPr>
              <a:t>)</a:t>
            </a:r>
            <a:endParaRPr lang="en-US" sz="2800" dirty="0">
              <a:solidFill>
                <a:srgbClr val="13506E"/>
              </a:solidFill>
            </a:endParaRPr>
          </a:p>
        </p:txBody>
      </p:sp>
    </p:spTree>
    <p:extLst>
      <p:ext uri="{BB962C8B-B14F-4D97-AF65-F5344CB8AC3E}">
        <p14:creationId xmlns:p14="http://schemas.microsoft.com/office/powerpoint/2010/main" val="411160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51" y="394054"/>
            <a:ext cx="8149840" cy="4524315"/>
          </a:xfrm>
          <a:prstGeom prst="rect">
            <a:avLst/>
          </a:prstGeom>
        </p:spPr>
        <p:txBody>
          <a:bodyPr wrap="square">
            <a:spAutoFit/>
          </a:bodyPr>
          <a:lstStyle/>
          <a:p>
            <a:endParaRPr lang="en-US" sz="2400" dirty="0"/>
          </a:p>
          <a:p>
            <a:pPr marL="285750" indent="-285750">
              <a:buFont typeface="Arial"/>
              <a:buChar char="•"/>
            </a:pPr>
            <a:r>
              <a:rPr lang="en-US" sz="2400" dirty="0"/>
              <a:t> </a:t>
            </a:r>
            <a:r>
              <a:rPr lang="en-US" sz="2400" b="1" u="sng" dirty="0">
                <a:solidFill>
                  <a:srgbClr val="333333"/>
                </a:solidFill>
              </a:rPr>
              <a:t>methodically</a:t>
            </a:r>
            <a:r>
              <a:rPr lang="en-US" sz="2400" b="1" dirty="0">
                <a:solidFill>
                  <a:srgbClr val="333333"/>
                </a:solidFill>
              </a:rPr>
              <a:t> expands his/her own professional knowledge by participating in professional development and engaging in advocacy, collaborations with families and caregivers, colleagues, the community, or other learning communities, and/or leadership in order to contribute measurably to student learning and growth.</a:t>
            </a:r>
            <a:r>
              <a:rPr lang="en-US" sz="2400" dirty="0"/>
              <a:t> </a:t>
            </a:r>
            <a:r>
              <a:rPr lang="en-US" sz="2400" dirty="0">
                <a:solidFill>
                  <a:srgbClr val="13506E"/>
                </a:solidFill>
              </a:rPr>
              <a:t>(</a:t>
            </a:r>
            <a:r>
              <a:rPr lang="en-US" sz="2400" b="1" dirty="0">
                <a:solidFill>
                  <a:srgbClr val="13506E"/>
                </a:solidFill>
              </a:rPr>
              <a:t>Prof. Learning Need, Student Learning Need</a:t>
            </a:r>
            <a:r>
              <a:rPr lang="en-US" sz="2400" b="1" dirty="0" smtClean="0">
                <a:solidFill>
                  <a:srgbClr val="13506E"/>
                </a:solidFill>
              </a:rPr>
              <a:t>)</a:t>
            </a:r>
          </a:p>
          <a:p>
            <a:pPr marL="285750" indent="-285750">
              <a:buFont typeface="Arial"/>
              <a:buChar char="•"/>
            </a:pPr>
            <a:r>
              <a:rPr lang="en-US" sz="2400" dirty="0"/>
              <a:t> </a:t>
            </a:r>
          </a:p>
          <a:p>
            <a:pPr lvl="1"/>
            <a:r>
              <a:rPr lang="en-US" sz="2400" i="1" dirty="0">
                <a:solidFill>
                  <a:srgbClr val="921F07"/>
                </a:solidFill>
              </a:rPr>
              <a:t>The link between activities for expanding one’s professional knowledge and the impact on student learning and growth may be unclear or weak.</a:t>
            </a:r>
          </a:p>
        </p:txBody>
      </p:sp>
    </p:spTree>
    <p:extLst>
      <p:ext uri="{BB962C8B-B14F-4D97-AF65-F5344CB8AC3E}">
        <p14:creationId xmlns:p14="http://schemas.microsoft.com/office/powerpoint/2010/main" val="237656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Don’t Forget!</a:t>
            </a:r>
            <a:endParaRPr lang="en-US" dirty="0"/>
          </a:p>
        </p:txBody>
      </p:sp>
      <p:sp>
        <p:nvSpPr>
          <p:cNvPr id="5" name="Content Placeholder 4"/>
          <p:cNvSpPr>
            <a:spLocks noGrp="1"/>
          </p:cNvSpPr>
          <p:nvPr>
            <p:ph sz="half" idx="1"/>
          </p:nvPr>
        </p:nvSpPr>
        <p:spPr/>
        <p:txBody>
          <a:bodyPr>
            <a:normAutofit/>
          </a:bodyPr>
          <a:lstStyle/>
          <a:p>
            <a:r>
              <a:rPr lang="en-US" sz="2400" dirty="0" smtClean="0"/>
              <a:t>Make sure you have set up your electronic submission account</a:t>
            </a:r>
          </a:p>
          <a:p>
            <a:r>
              <a:rPr lang="en-US" sz="2400" dirty="0" smtClean="0"/>
              <a:t>Watch the </a:t>
            </a:r>
            <a:r>
              <a:rPr lang="en-US" sz="2400" dirty="0" err="1" smtClean="0"/>
              <a:t>eSubmission</a:t>
            </a:r>
            <a:r>
              <a:rPr lang="en-US" sz="2400" dirty="0" smtClean="0"/>
              <a:t> module</a:t>
            </a:r>
          </a:p>
          <a:p>
            <a:r>
              <a:rPr lang="en-US" sz="2400" dirty="0" smtClean="0"/>
              <a:t>Start uploading now</a:t>
            </a:r>
            <a:endParaRPr lang="en-US" sz="2400" dirty="0"/>
          </a:p>
        </p:txBody>
      </p:sp>
      <p:pic>
        <p:nvPicPr>
          <p:cNvPr id="7" name="Picture 6"/>
          <p:cNvPicPr>
            <a:picLocks noChangeAspect="1"/>
          </p:cNvPicPr>
          <p:nvPr/>
        </p:nvPicPr>
        <p:blipFill>
          <a:blip r:embed="rId2"/>
          <a:stretch>
            <a:fillRect/>
          </a:stretch>
        </p:blipFill>
        <p:spPr>
          <a:xfrm>
            <a:off x="5149496" y="2665358"/>
            <a:ext cx="2451100" cy="2284819"/>
          </a:xfrm>
          <a:prstGeom prst="rect">
            <a:avLst/>
          </a:prstGeom>
        </p:spPr>
      </p:pic>
    </p:spTree>
    <p:extLst>
      <p:ext uri="{BB962C8B-B14F-4D97-AF65-F5344CB8AC3E}">
        <p14:creationId xmlns:p14="http://schemas.microsoft.com/office/powerpoint/2010/main" val="2370066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Parts of this </a:t>
            </a:r>
            <a:r>
              <a:rPr lang="en-US" dirty="0" err="1" smtClean="0"/>
              <a:t>Powerpoint</a:t>
            </a:r>
            <a:endParaRPr lang="en-US" dirty="0"/>
          </a:p>
        </p:txBody>
      </p:sp>
      <p:sp>
        <p:nvSpPr>
          <p:cNvPr id="3" name="Content Placeholder 2"/>
          <p:cNvSpPr>
            <a:spLocks noGrp="1"/>
          </p:cNvSpPr>
          <p:nvPr>
            <p:ph idx="1"/>
          </p:nvPr>
        </p:nvSpPr>
        <p:spPr>
          <a:xfrm>
            <a:off x="779463" y="1828800"/>
            <a:ext cx="8217114" cy="4297363"/>
          </a:xfrm>
        </p:spPr>
        <p:txBody>
          <a:bodyPr>
            <a:normAutofit/>
          </a:bodyPr>
          <a:lstStyle/>
          <a:p>
            <a:pPr marL="0" indent="0">
              <a:buNone/>
            </a:pPr>
            <a:r>
              <a:rPr lang="en-US" dirty="0" smtClean="0"/>
              <a:t>1. Illustrating what parts of Component 4 must </a:t>
            </a:r>
            <a:r>
              <a:rPr lang="en-US" dirty="0" err="1" smtClean="0"/>
              <a:t>vs</a:t>
            </a:r>
            <a:r>
              <a:rPr lang="en-US" dirty="0" smtClean="0"/>
              <a:t> may go together.</a:t>
            </a:r>
          </a:p>
          <a:p>
            <a:pPr lvl="1"/>
            <a:r>
              <a:rPr lang="en-US" dirty="0" smtClean="0"/>
              <a:t>Group profile, Instruct. Context, Cont. Info, and assessments must be this year, all related to your group</a:t>
            </a:r>
          </a:p>
          <a:p>
            <a:pPr lvl="1"/>
            <a:r>
              <a:rPr lang="en-US" dirty="0" smtClean="0"/>
              <a:t>Professional Learning Need/ Student Need may be separate</a:t>
            </a:r>
          </a:p>
          <a:p>
            <a:pPr marL="0" indent="0">
              <a:buNone/>
            </a:pPr>
            <a:r>
              <a:rPr lang="en-US" dirty="0" smtClean="0"/>
              <a:t>2. Showing our thoughts as to what you show on your forms and what you concentrate on in your written commentary. </a:t>
            </a:r>
            <a:r>
              <a:rPr lang="en-US" b="1" dirty="0" smtClean="0"/>
              <a:t>Forms</a:t>
            </a:r>
            <a:r>
              <a:rPr lang="en-US" dirty="0" smtClean="0"/>
              <a:t>- describe  </a:t>
            </a:r>
            <a:r>
              <a:rPr lang="en-US" b="1" dirty="0" smtClean="0"/>
              <a:t>Written commentary</a:t>
            </a:r>
            <a:r>
              <a:rPr lang="en-US" dirty="0" smtClean="0"/>
              <a:t>- analyze &amp; reflect</a:t>
            </a:r>
          </a:p>
          <a:p>
            <a:pPr marL="0" indent="0">
              <a:buNone/>
            </a:pPr>
            <a:r>
              <a:rPr lang="en-US" dirty="0" smtClean="0"/>
              <a:t>3. Connecting rubric to the written commentary &amp; forms</a:t>
            </a:r>
            <a:endParaRPr lang="en-US" dirty="0"/>
          </a:p>
        </p:txBody>
      </p:sp>
    </p:spTree>
    <p:extLst>
      <p:ext uri="{BB962C8B-B14F-4D97-AF65-F5344CB8AC3E}">
        <p14:creationId xmlns:p14="http://schemas.microsoft.com/office/powerpoint/2010/main" val="2415235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6567" y="1035679"/>
            <a:ext cx="9300567" cy="569620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p:cNvSpPr txBox="1"/>
          <p:nvPr/>
        </p:nvSpPr>
        <p:spPr>
          <a:xfrm>
            <a:off x="469703" y="1560957"/>
            <a:ext cx="8868171" cy="4062651"/>
          </a:xfrm>
          <a:prstGeom prst="rect">
            <a:avLst/>
          </a:prstGeom>
          <a:noFill/>
        </p:spPr>
        <p:txBody>
          <a:bodyPr wrap="square" rtlCol="0">
            <a:spAutoFit/>
          </a:bodyPr>
          <a:lstStyle/>
          <a:p>
            <a:r>
              <a:rPr lang="en-US" b="1" dirty="0" smtClean="0"/>
              <a:t>		</a:t>
            </a:r>
          </a:p>
          <a:p>
            <a:r>
              <a:rPr lang="en-US" sz="2400" b="1" dirty="0"/>
              <a:t>	</a:t>
            </a:r>
            <a:r>
              <a:rPr lang="en-US" sz="2400" b="1" dirty="0" smtClean="0"/>
              <a:t>	</a:t>
            </a:r>
            <a:r>
              <a:rPr lang="en-US" sz="2400" b="1" dirty="0" smtClean="0">
                <a:solidFill>
                  <a:srgbClr val="333333"/>
                </a:solidFill>
              </a:rPr>
              <a:t>Contextual Information</a:t>
            </a:r>
            <a:r>
              <a:rPr lang="en-US" sz="2400" dirty="0" smtClean="0">
                <a:solidFill>
                  <a:srgbClr val="333333"/>
                </a:solidFill>
              </a:rPr>
              <a:t>-</a:t>
            </a:r>
            <a:r>
              <a:rPr lang="en-US" sz="2400" dirty="0">
                <a:solidFill>
                  <a:srgbClr val="333333"/>
                </a:solidFill>
              </a:rPr>
              <a:t>school info this </a:t>
            </a:r>
            <a:r>
              <a:rPr lang="en-US" sz="2400" dirty="0" smtClean="0">
                <a:solidFill>
                  <a:srgbClr val="333333"/>
                </a:solidFill>
              </a:rPr>
              <a:t>year</a:t>
            </a:r>
            <a:endParaRPr lang="en-US" sz="2400" b="1" dirty="0" smtClean="0">
              <a:solidFill>
                <a:srgbClr val="333333"/>
              </a:solidFill>
            </a:endParaRPr>
          </a:p>
          <a:p>
            <a:r>
              <a:rPr lang="en-US" sz="2400" b="1" dirty="0" smtClean="0">
                <a:solidFill>
                  <a:srgbClr val="333333"/>
                </a:solidFill>
              </a:rPr>
              <a:t>Group Info and Profile (Group Profile)</a:t>
            </a:r>
            <a:r>
              <a:rPr lang="en-US" sz="2400" dirty="0" smtClean="0">
                <a:solidFill>
                  <a:srgbClr val="333333"/>
                </a:solidFill>
              </a:rPr>
              <a:t>- data, observational </a:t>
            </a:r>
          </a:p>
          <a:p>
            <a:r>
              <a:rPr lang="en-US" sz="2400" dirty="0" smtClean="0">
                <a:solidFill>
                  <a:srgbClr val="333333"/>
                </a:solidFill>
              </a:rPr>
              <a:t>data, at least two sources from families, colleagues, and others </a:t>
            </a:r>
          </a:p>
          <a:p>
            <a:r>
              <a:rPr lang="en-US" sz="2400" dirty="0">
                <a:solidFill>
                  <a:srgbClr val="333333"/>
                </a:solidFill>
              </a:rPr>
              <a:t>w</a:t>
            </a:r>
            <a:r>
              <a:rPr lang="en-US" sz="2400" dirty="0" smtClean="0">
                <a:solidFill>
                  <a:srgbClr val="333333"/>
                </a:solidFill>
              </a:rPr>
              <a:t>ho have worked with students.</a:t>
            </a:r>
          </a:p>
          <a:p>
            <a:r>
              <a:rPr lang="en-US" sz="2400" dirty="0" smtClean="0">
                <a:solidFill>
                  <a:srgbClr val="333333"/>
                </a:solidFill>
              </a:rPr>
              <a:t> </a:t>
            </a:r>
            <a:r>
              <a:rPr lang="en-US" sz="2400" b="1" dirty="0" smtClean="0">
                <a:solidFill>
                  <a:srgbClr val="333333"/>
                </a:solidFill>
              </a:rPr>
              <a:t>Instructional Context</a:t>
            </a:r>
            <a:r>
              <a:rPr lang="en-US" sz="2400" dirty="0" smtClean="0">
                <a:solidFill>
                  <a:srgbClr val="333333"/>
                </a:solidFill>
              </a:rPr>
              <a:t>- Unit description taught to group described  in Group Profile, from which assessments were taken.</a:t>
            </a:r>
          </a:p>
          <a:p>
            <a:r>
              <a:rPr lang="en-US" sz="2400" b="1" dirty="0" smtClean="0">
                <a:solidFill>
                  <a:srgbClr val="333333"/>
                </a:solidFill>
              </a:rPr>
              <a:t>Formative assessment</a:t>
            </a:r>
            <a:r>
              <a:rPr lang="en-US" sz="2400" dirty="0">
                <a:solidFill>
                  <a:srgbClr val="333333"/>
                </a:solidFill>
              </a:rPr>
              <a:t> </a:t>
            </a:r>
            <a:r>
              <a:rPr lang="en-US" sz="2400" dirty="0" smtClean="0">
                <a:solidFill>
                  <a:srgbClr val="333333"/>
                </a:solidFill>
              </a:rPr>
              <a:t>and three student self-reflections, linking Group </a:t>
            </a:r>
            <a:r>
              <a:rPr lang="en-US" sz="2400" dirty="0">
                <a:solidFill>
                  <a:srgbClr val="333333"/>
                </a:solidFill>
              </a:rPr>
              <a:t>P</a:t>
            </a:r>
            <a:r>
              <a:rPr lang="en-US" sz="2400" dirty="0" smtClean="0">
                <a:solidFill>
                  <a:srgbClr val="333333"/>
                </a:solidFill>
              </a:rPr>
              <a:t>rofile, Instructional Context</a:t>
            </a:r>
          </a:p>
          <a:p>
            <a:r>
              <a:rPr lang="en-US" sz="2400" b="1" dirty="0" smtClean="0">
                <a:solidFill>
                  <a:srgbClr val="333333"/>
                </a:solidFill>
              </a:rPr>
              <a:t>Summative Assessment</a:t>
            </a:r>
            <a:r>
              <a:rPr lang="en-US" sz="2400" dirty="0" smtClean="0">
                <a:solidFill>
                  <a:srgbClr val="333333"/>
                </a:solidFill>
              </a:rPr>
              <a:t>- effectively measure student learning, aligns with all above</a:t>
            </a:r>
            <a:endParaRPr lang="en-US" sz="2400" dirty="0">
              <a:solidFill>
                <a:srgbClr val="333333"/>
              </a:solidFill>
            </a:endParaRPr>
          </a:p>
        </p:txBody>
      </p:sp>
      <p:sp>
        <p:nvSpPr>
          <p:cNvPr id="6" name="TextBox 5"/>
          <p:cNvSpPr txBox="1"/>
          <p:nvPr/>
        </p:nvSpPr>
        <p:spPr>
          <a:xfrm>
            <a:off x="1364030" y="5992940"/>
            <a:ext cx="6882784" cy="584776"/>
          </a:xfrm>
          <a:prstGeom prst="rect">
            <a:avLst/>
          </a:prstGeom>
          <a:noFill/>
        </p:spPr>
        <p:txBody>
          <a:bodyPr wrap="square" rtlCol="0">
            <a:spAutoFit/>
          </a:bodyPr>
          <a:lstStyle/>
          <a:p>
            <a:r>
              <a:rPr lang="en-US" sz="3200" b="1" dirty="0" smtClean="0">
                <a:solidFill>
                  <a:schemeClr val="bg2"/>
                </a:solidFill>
              </a:rPr>
              <a:t>ALL FROM THIS SCHOOL YEAR!</a:t>
            </a:r>
            <a:endParaRPr lang="en-US" sz="3200" b="1" dirty="0">
              <a:solidFill>
                <a:schemeClr val="bg2"/>
              </a:solidFill>
            </a:endParaRPr>
          </a:p>
        </p:txBody>
      </p:sp>
      <p:sp>
        <p:nvSpPr>
          <p:cNvPr id="7" name="TextBox 6"/>
          <p:cNvSpPr txBox="1"/>
          <p:nvPr/>
        </p:nvSpPr>
        <p:spPr>
          <a:xfrm>
            <a:off x="469703" y="450903"/>
            <a:ext cx="8686993" cy="584776"/>
          </a:xfrm>
          <a:prstGeom prst="rect">
            <a:avLst/>
          </a:prstGeom>
          <a:noFill/>
        </p:spPr>
        <p:txBody>
          <a:bodyPr wrap="none" rtlCol="0">
            <a:spAutoFit/>
          </a:bodyPr>
          <a:lstStyle/>
          <a:p>
            <a:r>
              <a:rPr lang="en-US" sz="3200" b="1" dirty="0" smtClean="0">
                <a:solidFill>
                  <a:srgbClr val="333333"/>
                </a:solidFill>
              </a:rPr>
              <a:t>Some Parts of Component 4 Must Go Together</a:t>
            </a:r>
            <a:endParaRPr lang="en-US" sz="3200" b="1" dirty="0">
              <a:solidFill>
                <a:srgbClr val="333333"/>
              </a:solidFill>
            </a:endParaRPr>
          </a:p>
        </p:txBody>
      </p:sp>
    </p:spTree>
    <p:extLst>
      <p:ext uri="{BB962C8B-B14F-4D97-AF65-F5344CB8AC3E}">
        <p14:creationId xmlns:p14="http://schemas.microsoft.com/office/powerpoint/2010/main" val="71017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054" y="218030"/>
            <a:ext cx="8193720" cy="1077218"/>
          </a:xfrm>
          <a:prstGeom prst="rect">
            <a:avLst/>
          </a:prstGeom>
          <a:noFill/>
        </p:spPr>
        <p:txBody>
          <a:bodyPr wrap="square" rtlCol="0">
            <a:spAutoFit/>
          </a:bodyPr>
          <a:lstStyle/>
          <a:p>
            <a:pPr algn="ctr"/>
            <a:r>
              <a:rPr lang="en-US" sz="3200" b="1" dirty="0" smtClean="0"/>
              <a:t>Some Parts of Component 4 Can Go Together or Can Be Separate</a:t>
            </a:r>
            <a:endParaRPr lang="en-US" sz="3200" b="1" dirty="0"/>
          </a:p>
        </p:txBody>
      </p:sp>
      <p:sp>
        <p:nvSpPr>
          <p:cNvPr id="5" name="Oval 4"/>
          <p:cNvSpPr/>
          <p:nvPr/>
        </p:nvSpPr>
        <p:spPr>
          <a:xfrm>
            <a:off x="208757" y="2356668"/>
            <a:ext cx="4126176" cy="293722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p:cNvSpPr txBox="1"/>
          <p:nvPr/>
        </p:nvSpPr>
        <p:spPr>
          <a:xfrm>
            <a:off x="922015" y="2685521"/>
            <a:ext cx="3005951" cy="369332"/>
          </a:xfrm>
          <a:prstGeom prst="rect">
            <a:avLst/>
          </a:prstGeom>
          <a:noFill/>
        </p:spPr>
        <p:txBody>
          <a:bodyPr wrap="none" rtlCol="0">
            <a:spAutoFit/>
          </a:bodyPr>
          <a:lstStyle/>
          <a:p>
            <a:r>
              <a:rPr lang="en-US" b="1" dirty="0" smtClean="0">
                <a:solidFill>
                  <a:srgbClr val="333333"/>
                </a:solidFill>
              </a:rPr>
              <a:t>Professional Learning Need</a:t>
            </a:r>
            <a:endParaRPr lang="en-US" b="1" dirty="0">
              <a:solidFill>
                <a:srgbClr val="333333"/>
              </a:solidFill>
            </a:endParaRPr>
          </a:p>
        </p:txBody>
      </p:sp>
      <p:sp>
        <p:nvSpPr>
          <p:cNvPr id="7" name="TextBox 6"/>
          <p:cNvSpPr txBox="1"/>
          <p:nvPr/>
        </p:nvSpPr>
        <p:spPr>
          <a:xfrm>
            <a:off x="585105" y="3026744"/>
            <a:ext cx="3614100" cy="3693319"/>
          </a:xfrm>
          <a:prstGeom prst="rect">
            <a:avLst/>
          </a:prstGeom>
          <a:noFill/>
        </p:spPr>
        <p:txBody>
          <a:bodyPr wrap="square" rtlCol="0">
            <a:spAutoFit/>
          </a:bodyPr>
          <a:lstStyle/>
          <a:p>
            <a:r>
              <a:rPr lang="en-US" dirty="0" smtClean="0">
                <a:solidFill>
                  <a:srgbClr val="333333"/>
                </a:solidFill>
              </a:rPr>
              <a:t>Based on </a:t>
            </a:r>
            <a:r>
              <a:rPr lang="en-US" dirty="0">
                <a:solidFill>
                  <a:srgbClr val="333333"/>
                </a:solidFill>
              </a:rPr>
              <a:t>a student need </a:t>
            </a:r>
            <a:endParaRPr lang="en-US" dirty="0" smtClean="0">
              <a:solidFill>
                <a:srgbClr val="333333"/>
              </a:solidFill>
            </a:endParaRPr>
          </a:p>
          <a:p>
            <a:r>
              <a:rPr lang="en-US" dirty="0" smtClean="0">
                <a:solidFill>
                  <a:srgbClr val="333333"/>
                </a:solidFill>
              </a:rPr>
              <a:t>Demonstrate </a:t>
            </a:r>
            <a:r>
              <a:rPr lang="en-US" dirty="0">
                <a:solidFill>
                  <a:srgbClr val="333333"/>
                </a:solidFill>
              </a:rPr>
              <a:t>the impact on student learning. Provide evidence of how you met this need.</a:t>
            </a:r>
          </a:p>
          <a:p>
            <a:endParaRPr lang="en-US" dirty="0" smtClean="0">
              <a:solidFill>
                <a:srgbClr val="333333"/>
              </a:solidFill>
            </a:endParaRPr>
          </a:p>
          <a:p>
            <a:endParaRPr lang="en-US" b="1" dirty="0" smtClean="0">
              <a:solidFill>
                <a:srgbClr val="333333"/>
              </a:solidFill>
            </a:endParaRPr>
          </a:p>
          <a:p>
            <a:endParaRPr lang="en-US" b="1" dirty="0">
              <a:solidFill>
                <a:srgbClr val="333333"/>
              </a:solidFill>
            </a:endParaRPr>
          </a:p>
          <a:p>
            <a:endParaRPr lang="en-US" b="1" dirty="0" smtClean="0">
              <a:solidFill>
                <a:srgbClr val="333333"/>
              </a:solidFill>
            </a:endParaRPr>
          </a:p>
          <a:p>
            <a:r>
              <a:rPr lang="en-US" b="1" dirty="0" smtClean="0">
                <a:solidFill>
                  <a:srgbClr val="333333"/>
                </a:solidFill>
              </a:rPr>
              <a:t>Student need must be from this year or two years before. </a:t>
            </a:r>
          </a:p>
          <a:p>
            <a:endParaRPr lang="en-US" b="1" dirty="0">
              <a:solidFill>
                <a:srgbClr val="333333"/>
              </a:solidFill>
            </a:endParaRPr>
          </a:p>
          <a:p>
            <a:r>
              <a:rPr lang="en-US" b="1" dirty="0" smtClean="0">
                <a:solidFill>
                  <a:srgbClr val="333333"/>
                </a:solidFill>
              </a:rPr>
              <a:t>Professional learning must be within last year or this year.</a:t>
            </a:r>
            <a:endParaRPr lang="en-US" b="1" dirty="0">
              <a:solidFill>
                <a:srgbClr val="333333"/>
              </a:solidFill>
            </a:endParaRPr>
          </a:p>
        </p:txBody>
      </p:sp>
      <p:sp>
        <p:nvSpPr>
          <p:cNvPr id="8" name="Oval 7"/>
          <p:cNvSpPr/>
          <p:nvPr/>
        </p:nvSpPr>
        <p:spPr>
          <a:xfrm>
            <a:off x="4421914" y="2339273"/>
            <a:ext cx="4032750" cy="3098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extBox 8"/>
          <p:cNvSpPr txBox="1"/>
          <p:nvPr/>
        </p:nvSpPr>
        <p:spPr>
          <a:xfrm>
            <a:off x="5440918" y="2692202"/>
            <a:ext cx="1554332" cy="369332"/>
          </a:xfrm>
          <a:prstGeom prst="rect">
            <a:avLst/>
          </a:prstGeom>
          <a:noFill/>
        </p:spPr>
        <p:txBody>
          <a:bodyPr wrap="none" rtlCol="0">
            <a:spAutoFit/>
          </a:bodyPr>
          <a:lstStyle/>
          <a:p>
            <a:r>
              <a:rPr lang="en-US" b="1" dirty="0" smtClean="0">
                <a:solidFill>
                  <a:srgbClr val="333333"/>
                </a:solidFill>
              </a:rPr>
              <a:t>Student Need</a:t>
            </a:r>
            <a:endParaRPr lang="en-US" b="1" dirty="0">
              <a:solidFill>
                <a:srgbClr val="333333"/>
              </a:solidFill>
            </a:endParaRPr>
          </a:p>
        </p:txBody>
      </p:sp>
      <p:sp>
        <p:nvSpPr>
          <p:cNvPr id="10" name="Rectangle 9"/>
          <p:cNvSpPr/>
          <p:nvPr/>
        </p:nvSpPr>
        <p:spPr>
          <a:xfrm>
            <a:off x="4665458" y="3142612"/>
            <a:ext cx="4572000" cy="2862323"/>
          </a:xfrm>
          <a:prstGeom prst="rect">
            <a:avLst/>
          </a:prstGeom>
        </p:spPr>
        <p:txBody>
          <a:bodyPr>
            <a:spAutoFit/>
          </a:bodyPr>
          <a:lstStyle/>
          <a:p>
            <a:r>
              <a:rPr lang="en-US" dirty="0" smtClean="0">
                <a:solidFill>
                  <a:srgbClr val="333333"/>
                </a:solidFill>
              </a:rPr>
              <a:t>You </a:t>
            </a:r>
            <a:r>
              <a:rPr lang="en-US" dirty="0">
                <a:solidFill>
                  <a:srgbClr val="333333"/>
                </a:solidFill>
              </a:rPr>
              <a:t>provided advocacy, collaboration</a:t>
            </a:r>
            <a:r>
              <a:rPr lang="en-US" dirty="0" smtClean="0">
                <a:solidFill>
                  <a:srgbClr val="333333"/>
                </a:solidFill>
              </a:rPr>
              <a:t>,</a:t>
            </a:r>
          </a:p>
          <a:p>
            <a:r>
              <a:rPr lang="en-US" dirty="0" smtClean="0">
                <a:solidFill>
                  <a:srgbClr val="333333"/>
                </a:solidFill>
              </a:rPr>
              <a:t> </a:t>
            </a:r>
            <a:r>
              <a:rPr lang="en-US" dirty="0">
                <a:solidFill>
                  <a:srgbClr val="333333"/>
                </a:solidFill>
              </a:rPr>
              <a:t>and or leadership AND it impacted </a:t>
            </a:r>
            <a:endParaRPr lang="en-US" dirty="0" smtClean="0">
              <a:solidFill>
                <a:srgbClr val="333333"/>
              </a:solidFill>
            </a:endParaRPr>
          </a:p>
          <a:p>
            <a:r>
              <a:rPr lang="en-US" dirty="0" smtClean="0">
                <a:solidFill>
                  <a:srgbClr val="333333"/>
                </a:solidFill>
              </a:rPr>
              <a:t>student </a:t>
            </a:r>
            <a:r>
              <a:rPr lang="en-US" dirty="0">
                <a:solidFill>
                  <a:srgbClr val="333333"/>
                </a:solidFill>
              </a:rPr>
              <a:t>learning. Doesn’t have to </a:t>
            </a:r>
            <a:r>
              <a:rPr lang="en-US" dirty="0" smtClean="0">
                <a:solidFill>
                  <a:srgbClr val="333333"/>
                </a:solidFill>
              </a:rPr>
              <a:t>be</a:t>
            </a:r>
          </a:p>
          <a:p>
            <a:r>
              <a:rPr lang="en-US" dirty="0" smtClean="0">
                <a:solidFill>
                  <a:srgbClr val="333333"/>
                </a:solidFill>
              </a:rPr>
              <a:t> </a:t>
            </a:r>
            <a:r>
              <a:rPr lang="en-US" dirty="0">
                <a:solidFill>
                  <a:srgbClr val="333333"/>
                </a:solidFill>
              </a:rPr>
              <a:t>the student need described in </a:t>
            </a:r>
            <a:endParaRPr lang="en-US" dirty="0" smtClean="0">
              <a:solidFill>
                <a:srgbClr val="333333"/>
              </a:solidFill>
            </a:endParaRPr>
          </a:p>
          <a:p>
            <a:r>
              <a:rPr lang="en-US" dirty="0">
                <a:solidFill>
                  <a:srgbClr val="333333"/>
                </a:solidFill>
              </a:rPr>
              <a:t> </a:t>
            </a:r>
            <a:r>
              <a:rPr lang="en-US" dirty="0" smtClean="0">
                <a:solidFill>
                  <a:srgbClr val="333333"/>
                </a:solidFill>
              </a:rPr>
              <a:t>      Professional </a:t>
            </a:r>
            <a:r>
              <a:rPr lang="en-US" dirty="0">
                <a:solidFill>
                  <a:srgbClr val="333333"/>
                </a:solidFill>
              </a:rPr>
              <a:t>Learning Need</a:t>
            </a:r>
            <a:r>
              <a:rPr lang="en-US" dirty="0" smtClean="0">
                <a:solidFill>
                  <a:srgbClr val="333333"/>
                </a:solidFill>
              </a:rPr>
              <a:t>.</a:t>
            </a:r>
          </a:p>
          <a:p>
            <a:endParaRPr lang="en-US" dirty="0">
              <a:solidFill>
                <a:srgbClr val="333333"/>
              </a:solidFill>
              <a:effectLst/>
            </a:endParaRPr>
          </a:p>
          <a:p>
            <a:endParaRPr lang="en-US" dirty="0" smtClean="0">
              <a:solidFill>
                <a:srgbClr val="333333"/>
              </a:solidFill>
            </a:endParaRPr>
          </a:p>
          <a:p>
            <a:endParaRPr lang="en-US" dirty="0">
              <a:solidFill>
                <a:srgbClr val="333333"/>
              </a:solidFill>
              <a:effectLst/>
            </a:endParaRPr>
          </a:p>
          <a:p>
            <a:r>
              <a:rPr lang="en-US" b="1" dirty="0" smtClean="0">
                <a:solidFill>
                  <a:srgbClr val="333333"/>
                </a:solidFill>
              </a:rPr>
              <a:t>Student need must be from last year </a:t>
            </a:r>
          </a:p>
          <a:p>
            <a:r>
              <a:rPr lang="en-US" b="1" dirty="0" smtClean="0">
                <a:solidFill>
                  <a:srgbClr val="333333"/>
                </a:solidFill>
              </a:rPr>
              <a:t>or this year.</a:t>
            </a:r>
            <a:r>
              <a:rPr lang="en-US" b="1" dirty="0" smtClean="0">
                <a:solidFill>
                  <a:srgbClr val="333333"/>
                </a:solidFill>
                <a:effectLst/>
              </a:rPr>
              <a:t> </a:t>
            </a:r>
            <a:endParaRPr lang="en-US" b="1" dirty="0">
              <a:solidFill>
                <a:srgbClr val="333333"/>
              </a:solidFill>
            </a:endParaRPr>
          </a:p>
        </p:txBody>
      </p:sp>
    </p:spTree>
    <p:extLst>
      <p:ext uri="{BB962C8B-B14F-4D97-AF65-F5344CB8AC3E}">
        <p14:creationId xmlns:p14="http://schemas.microsoft.com/office/powerpoint/2010/main" val="280200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 calcmode="lin" valueType="num">
                                      <p:cBhvr additive="base">
                                        <p:cTn id="1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 calcmode="lin" valueType="num">
                                      <p:cBhvr additive="base">
                                        <p:cTn id="1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 calcmode="lin" valueType="num">
                                      <p:cBhvr additive="base">
                                        <p:cTn id="37"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xEl>
                                              <p:pRg st="9" end="9"/>
                                            </p:txEl>
                                          </p:spTgt>
                                        </p:tgtEl>
                                        <p:attrNameLst>
                                          <p:attrName>style.visibility</p:attrName>
                                        </p:attrNameLst>
                                      </p:cBhvr>
                                      <p:to>
                                        <p:strVal val="visible"/>
                                      </p:to>
                                    </p:set>
                                    <p:anim calcmode="lin" valueType="num">
                                      <p:cBhvr additive="base">
                                        <p:cTn id="41"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307" y="218030"/>
            <a:ext cx="8193720" cy="1077218"/>
          </a:xfrm>
          <a:prstGeom prst="rect">
            <a:avLst/>
          </a:prstGeom>
          <a:noFill/>
        </p:spPr>
        <p:txBody>
          <a:bodyPr wrap="square" rtlCol="0">
            <a:spAutoFit/>
          </a:bodyPr>
          <a:lstStyle/>
          <a:p>
            <a:pPr algn="ctr"/>
            <a:r>
              <a:rPr lang="en-US" sz="3200" b="1" dirty="0" smtClean="0"/>
              <a:t>Some Parts of Component 4 Can Go Together or Can Be Separate</a:t>
            </a:r>
            <a:endParaRPr lang="en-US" sz="3200" b="1" dirty="0"/>
          </a:p>
        </p:txBody>
      </p:sp>
      <p:sp>
        <p:nvSpPr>
          <p:cNvPr id="5" name="Oval 4"/>
          <p:cNvSpPr/>
          <p:nvPr/>
        </p:nvSpPr>
        <p:spPr>
          <a:xfrm>
            <a:off x="208757" y="2356668"/>
            <a:ext cx="4126176" cy="3098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p:cNvSpPr txBox="1"/>
          <p:nvPr/>
        </p:nvSpPr>
        <p:spPr>
          <a:xfrm>
            <a:off x="922015" y="2685521"/>
            <a:ext cx="3005951" cy="369332"/>
          </a:xfrm>
          <a:prstGeom prst="rect">
            <a:avLst/>
          </a:prstGeom>
          <a:noFill/>
        </p:spPr>
        <p:txBody>
          <a:bodyPr wrap="none" rtlCol="0">
            <a:spAutoFit/>
          </a:bodyPr>
          <a:lstStyle/>
          <a:p>
            <a:r>
              <a:rPr lang="en-US" b="1" dirty="0" smtClean="0">
                <a:solidFill>
                  <a:srgbClr val="333333"/>
                </a:solidFill>
              </a:rPr>
              <a:t>Professional Learning Need</a:t>
            </a:r>
            <a:endParaRPr lang="en-US" b="1" dirty="0">
              <a:solidFill>
                <a:srgbClr val="333333"/>
              </a:solidFill>
            </a:endParaRPr>
          </a:p>
        </p:txBody>
      </p:sp>
      <p:sp>
        <p:nvSpPr>
          <p:cNvPr id="7" name="TextBox 6"/>
          <p:cNvSpPr txBox="1"/>
          <p:nvPr/>
        </p:nvSpPr>
        <p:spPr>
          <a:xfrm>
            <a:off x="631024" y="3026744"/>
            <a:ext cx="3439741" cy="369332"/>
          </a:xfrm>
          <a:prstGeom prst="rect">
            <a:avLst/>
          </a:prstGeom>
          <a:noFill/>
        </p:spPr>
        <p:txBody>
          <a:bodyPr wrap="square" rtlCol="0">
            <a:spAutoFit/>
          </a:bodyPr>
          <a:lstStyle/>
          <a:p>
            <a:endParaRPr lang="en-US" dirty="0">
              <a:solidFill>
                <a:srgbClr val="333333"/>
              </a:solidFill>
            </a:endParaRPr>
          </a:p>
        </p:txBody>
      </p:sp>
      <p:sp>
        <p:nvSpPr>
          <p:cNvPr id="8" name="Oval 7"/>
          <p:cNvSpPr/>
          <p:nvPr/>
        </p:nvSpPr>
        <p:spPr>
          <a:xfrm>
            <a:off x="4421914" y="2339273"/>
            <a:ext cx="4032750" cy="3098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solidFill>
                <a:srgbClr val="333333"/>
              </a:solidFill>
            </a:endParaRPr>
          </a:p>
        </p:txBody>
      </p:sp>
      <p:sp>
        <p:nvSpPr>
          <p:cNvPr id="9" name="TextBox 8"/>
          <p:cNvSpPr txBox="1"/>
          <p:nvPr/>
        </p:nvSpPr>
        <p:spPr>
          <a:xfrm>
            <a:off x="5440918" y="2692202"/>
            <a:ext cx="1554332" cy="369332"/>
          </a:xfrm>
          <a:prstGeom prst="rect">
            <a:avLst/>
          </a:prstGeom>
          <a:noFill/>
        </p:spPr>
        <p:txBody>
          <a:bodyPr wrap="none" rtlCol="0">
            <a:spAutoFit/>
          </a:bodyPr>
          <a:lstStyle/>
          <a:p>
            <a:r>
              <a:rPr lang="en-US" b="1" dirty="0" smtClean="0">
                <a:solidFill>
                  <a:srgbClr val="333333"/>
                </a:solidFill>
              </a:rPr>
              <a:t>Student Need</a:t>
            </a:r>
            <a:endParaRPr lang="en-US" b="1" dirty="0">
              <a:solidFill>
                <a:srgbClr val="333333"/>
              </a:solidFill>
            </a:endParaRPr>
          </a:p>
        </p:txBody>
      </p:sp>
    </p:spTree>
    <p:extLst>
      <p:ext uri="{BB962C8B-B14F-4D97-AF65-F5344CB8AC3E}">
        <p14:creationId xmlns:p14="http://schemas.microsoft.com/office/powerpoint/2010/main" val="17085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0 0 L -0.40493 0.11165 " pathEditMode="relative" ptsTypes="AA">
                                      <p:cBhvr>
                                        <p:cTn id="26" dur="2000" fill="hold"/>
                                        <p:tgtEl>
                                          <p:spTgt spid="9"/>
                                        </p:tgtEl>
                                        <p:attrNameLst>
                                          <p:attrName>ppt_x</p:attrName>
                                          <p:attrName>ppt_y</p:attrName>
                                        </p:attrNameLst>
                                      </p:cBhvr>
                                    </p:animMotion>
                                  </p:childTnLst>
                                </p:cTn>
                              </p:par>
                              <p:par>
                                <p:cTn id="27" presetID="0" presetClass="path" presetSubtype="0" accel="50000" decel="50000" fill="hold" grpId="1" nodeType="withEffect">
                                  <p:stCondLst>
                                    <p:cond delay="0"/>
                                  </p:stCondLst>
                                  <p:childTnLst>
                                    <p:animMotion origin="layout" path="M 0 0 L -0.40493 0.11165 " pathEditMode="relative" ptsTypes="AA">
                                      <p:cBhvr>
                                        <p:cTn id="28"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8" grpId="1" animBg="1"/>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6567" y="780420"/>
            <a:ext cx="9300567" cy="292472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Oval 4"/>
          <p:cNvSpPr/>
          <p:nvPr/>
        </p:nvSpPr>
        <p:spPr>
          <a:xfrm>
            <a:off x="208757" y="3522133"/>
            <a:ext cx="4126176" cy="3098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Oval 5"/>
          <p:cNvSpPr/>
          <p:nvPr/>
        </p:nvSpPr>
        <p:spPr>
          <a:xfrm>
            <a:off x="4334934" y="3522133"/>
            <a:ext cx="4032750" cy="3098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p:cNvSpPr txBox="1"/>
          <p:nvPr/>
        </p:nvSpPr>
        <p:spPr>
          <a:xfrm>
            <a:off x="-258992" y="257201"/>
            <a:ext cx="9482083" cy="523220"/>
          </a:xfrm>
          <a:prstGeom prst="rect">
            <a:avLst/>
          </a:prstGeom>
          <a:noFill/>
        </p:spPr>
        <p:txBody>
          <a:bodyPr wrap="none" rtlCol="0">
            <a:spAutoFit/>
          </a:bodyPr>
          <a:lstStyle/>
          <a:p>
            <a:pPr algn="ctr"/>
            <a:r>
              <a:rPr lang="en-US" sz="2800" dirty="0" smtClean="0">
                <a:solidFill>
                  <a:srgbClr val="333333"/>
                </a:solidFill>
              </a:rPr>
              <a:t>Component Four Graphic Organizer- Three Areas Integrated</a:t>
            </a:r>
            <a:endParaRPr lang="en-US" sz="2800" dirty="0">
              <a:solidFill>
                <a:srgbClr val="333333"/>
              </a:solidFill>
            </a:endParaRPr>
          </a:p>
        </p:txBody>
      </p:sp>
      <p:sp>
        <p:nvSpPr>
          <p:cNvPr id="11" name="TextBox 10"/>
          <p:cNvSpPr txBox="1"/>
          <p:nvPr/>
        </p:nvSpPr>
        <p:spPr>
          <a:xfrm>
            <a:off x="922015" y="3850986"/>
            <a:ext cx="3005951" cy="369332"/>
          </a:xfrm>
          <a:prstGeom prst="rect">
            <a:avLst/>
          </a:prstGeom>
          <a:noFill/>
        </p:spPr>
        <p:txBody>
          <a:bodyPr wrap="none" rtlCol="0">
            <a:spAutoFit/>
          </a:bodyPr>
          <a:lstStyle/>
          <a:p>
            <a:r>
              <a:rPr lang="en-US" b="1" dirty="0" smtClean="0">
                <a:solidFill>
                  <a:srgbClr val="333333"/>
                </a:solidFill>
              </a:rPr>
              <a:t>Professional Learning Need</a:t>
            </a:r>
            <a:endParaRPr lang="en-US" b="1" dirty="0">
              <a:solidFill>
                <a:srgbClr val="333333"/>
              </a:solidFill>
            </a:endParaRPr>
          </a:p>
        </p:txBody>
      </p:sp>
      <p:sp>
        <p:nvSpPr>
          <p:cNvPr id="14" name="TextBox 13"/>
          <p:cNvSpPr txBox="1"/>
          <p:nvPr/>
        </p:nvSpPr>
        <p:spPr>
          <a:xfrm>
            <a:off x="5353938" y="3875062"/>
            <a:ext cx="1554332" cy="369332"/>
          </a:xfrm>
          <a:prstGeom prst="rect">
            <a:avLst/>
          </a:prstGeom>
          <a:noFill/>
        </p:spPr>
        <p:txBody>
          <a:bodyPr wrap="none" rtlCol="0">
            <a:spAutoFit/>
          </a:bodyPr>
          <a:lstStyle/>
          <a:p>
            <a:r>
              <a:rPr lang="en-US" b="1" dirty="0" smtClean="0">
                <a:solidFill>
                  <a:srgbClr val="333333"/>
                </a:solidFill>
              </a:rPr>
              <a:t>Student Need</a:t>
            </a:r>
            <a:endParaRPr lang="en-US" b="1" dirty="0">
              <a:solidFill>
                <a:srgbClr val="333333"/>
              </a:solidFill>
            </a:endParaRPr>
          </a:p>
        </p:txBody>
      </p:sp>
      <p:sp>
        <p:nvSpPr>
          <p:cNvPr id="18" name="TextBox 17"/>
          <p:cNvSpPr txBox="1"/>
          <p:nvPr/>
        </p:nvSpPr>
        <p:spPr>
          <a:xfrm>
            <a:off x="1266592" y="1061098"/>
            <a:ext cx="8174691" cy="369332"/>
          </a:xfrm>
          <a:prstGeom prst="rect">
            <a:avLst/>
          </a:prstGeom>
          <a:noFill/>
        </p:spPr>
        <p:txBody>
          <a:bodyPr wrap="square" rtlCol="0">
            <a:spAutoFit/>
          </a:bodyPr>
          <a:lstStyle/>
          <a:p>
            <a:r>
              <a:rPr lang="en-US" b="1" dirty="0" smtClean="0">
                <a:solidFill>
                  <a:srgbClr val="333333"/>
                </a:solidFill>
              </a:rPr>
              <a:t>Instructional</a:t>
            </a:r>
            <a:r>
              <a:rPr lang="en-US" dirty="0" smtClean="0">
                <a:solidFill>
                  <a:srgbClr val="333333"/>
                </a:solidFill>
              </a:rPr>
              <a:t> </a:t>
            </a:r>
            <a:r>
              <a:rPr lang="en-US" b="1" dirty="0" smtClean="0">
                <a:solidFill>
                  <a:srgbClr val="333333"/>
                </a:solidFill>
              </a:rPr>
              <a:t>Context</a:t>
            </a:r>
            <a:r>
              <a:rPr lang="en-US" dirty="0" smtClean="0">
                <a:solidFill>
                  <a:srgbClr val="333333"/>
                </a:solidFill>
              </a:rPr>
              <a:t>, </a:t>
            </a:r>
            <a:r>
              <a:rPr lang="en-US" b="1" dirty="0" smtClean="0">
                <a:solidFill>
                  <a:srgbClr val="333333"/>
                </a:solidFill>
              </a:rPr>
              <a:t>Contextual Info, Group Info, Assessments, </a:t>
            </a:r>
            <a:endParaRPr lang="en-US" b="1" dirty="0">
              <a:solidFill>
                <a:srgbClr val="333333"/>
              </a:solidFill>
            </a:endParaRPr>
          </a:p>
        </p:txBody>
      </p:sp>
    </p:spTree>
    <p:extLst>
      <p:ext uri="{BB962C8B-B14F-4D97-AF65-F5344CB8AC3E}">
        <p14:creationId xmlns:p14="http://schemas.microsoft.com/office/powerpoint/2010/main" val="72144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3436 -0.34538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3436 -0.34538 " pathEditMode="relative" ptsTypes="AA">
                                      <p:cBhvr>
                                        <p:cTn id="8" dur="2000" fill="hold"/>
                                        <p:tgtEl>
                                          <p:spTgt spid="5"/>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0.02412 0.07366 L -0.14122 -0.34885 " pathEditMode="relative" rAng="0" ptsTypes="AA">
                                      <p:cBhvr>
                                        <p:cTn id="12" dur="2000" fill="hold"/>
                                        <p:tgtEl>
                                          <p:spTgt spid="14"/>
                                        </p:tgtEl>
                                        <p:attrNameLst>
                                          <p:attrName>ppt_x</p:attrName>
                                          <p:attrName>ppt_y</p:attrName>
                                        </p:attrNameLst>
                                      </p:cBhvr>
                                      <p:rCtr x="-8276" y="-21126"/>
                                    </p:animMotion>
                                  </p:childTnLst>
                                </p:cTn>
                              </p:par>
                              <p:par>
                                <p:cTn id="13" presetID="0" presetClass="path" presetSubtype="0" accel="50000" decel="50000" fill="hold" grpId="0" nodeType="withEffect">
                                  <p:stCondLst>
                                    <p:cond delay="0"/>
                                  </p:stCondLst>
                                  <p:childTnLst>
                                    <p:animMotion origin="layout" path="M 0 0 L -0.16534 -0.42251 " pathEditMode="relative" ptsTypes="AA">
                                      <p:cBhvr>
                                        <p:cTn id="14"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6567" y="780420"/>
            <a:ext cx="9300567" cy="292472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Oval 4"/>
          <p:cNvSpPr/>
          <p:nvPr/>
        </p:nvSpPr>
        <p:spPr>
          <a:xfrm>
            <a:off x="208757" y="3522133"/>
            <a:ext cx="4126176" cy="3098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Oval 5"/>
          <p:cNvSpPr/>
          <p:nvPr/>
        </p:nvSpPr>
        <p:spPr>
          <a:xfrm>
            <a:off x="4334934" y="3522133"/>
            <a:ext cx="4032750" cy="3098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p:cNvSpPr txBox="1"/>
          <p:nvPr/>
        </p:nvSpPr>
        <p:spPr>
          <a:xfrm>
            <a:off x="-158829" y="257201"/>
            <a:ext cx="9281758" cy="523220"/>
          </a:xfrm>
          <a:prstGeom prst="rect">
            <a:avLst/>
          </a:prstGeom>
          <a:noFill/>
        </p:spPr>
        <p:txBody>
          <a:bodyPr wrap="none" rtlCol="0">
            <a:spAutoFit/>
          </a:bodyPr>
          <a:lstStyle/>
          <a:p>
            <a:pPr algn="ctr"/>
            <a:r>
              <a:rPr lang="en-US" sz="2800" dirty="0" smtClean="0">
                <a:solidFill>
                  <a:srgbClr val="333333"/>
                </a:solidFill>
              </a:rPr>
              <a:t>Component Four Graphic Organizer- Two Areas Integrated</a:t>
            </a:r>
            <a:endParaRPr lang="en-US" sz="2800" dirty="0">
              <a:solidFill>
                <a:srgbClr val="333333"/>
              </a:solidFill>
            </a:endParaRPr>
          </a:p>
        </p:txBody>
      </p:sp>
      <p:sp>
        <p:nvSpPr>
          <p:cNvPr id="11" name="TextBox 10"/>
          <p:cNvSpPr txBox="1"/>
          <p:nvPr/>
        </p:nvSpPr>
        <p:spPr>
          <a:xfrm>
            <a:off x="922015" y="3850986"/>
            <a:ext cx="3005951" cy="369332"/>
          </a:xfrm>
          <a:prstGeom prst="rect">
            <a:avLst/>
          </a:prstGeom>
          <a:noFill/>
        </p:spPr>
        <p:txBody>
          <a:bodyPr wrap="none" rtlCol="0">
            <a:spAutoFit/>
          </a:bodyPr>
          <a:lstStyle/>
          <a:p>
            <a:r>
              <a:rPr lang="en-US" b="1" dirty="0" smtClean="0">
                <a:solidFill>
                  <a:srgbClr val="333333"/>
                </a:solidFill>
              </a:rPr>
              <a:t>Professional Learning Need</a:t>
            </a:r>
            <a:endParaRPr lang="en-US" b="1" dirty="0">
              <a:solidFill>
                <a:srgbClr val="333333"/>
              </a:solidFill>
            </a:endParaRPr>
          </a:p>
        </p:txBody>
      </p:sp>
      <p:sp>
        <p:nvSpPr>
          <p:cNvPr id="14" name="TextBox 13"/>
          <p:cNvSpPr txBox="1"/>
          <p:nvPr/>
        </p:nvSpPr>
        <p:spPr>
          <a:xfrm>
            <a:off x="5353938" y="3875062"/>
            <a:ext cx="1554332" cy="369332"/>
          </a:xfrm>
          <a:prstGeom prst="rect">
            <a:avLst/>
          </a:prstGeom>
          <a:noFill/>
        </p:spPr>
        <p:txBody>
          <a:bodyPr wrap="none" rtlCol="0">
            <a:spAutoFit/>
          </a:bodyPr>
          <a:lstStyle/>
          <a:p>
            <a:r>
              <a:rPr lang="en-US" b="1" dirty="0" smtClean="0">
                <a:solidFill>
                  <a:srgbClr val="333333"/>
                </a:solidFill>
              </a:rPr>
              <a:t>Student Need</a:t>
            </a:r>
            <a:endParaRPr lang="en-US" b="1" dirty="0">
              <a:solidFill>
                <a:srgbClr val="333333"/>
              </a:solidFill>
            </a:endParaRPr>
          </a:p>
        </p:txBody>
      </p:sp>
      <p:sp>
        <p:nvSpPr>
          <p:cNvPr id="18" name="TextBox 17"/>
          <p:cNvSpPr txBox="1"/>
          <p:nvPr/>
        </p:nvSpPr>
        <p:spPr>
          <a:xfrm>
            <a:off x="1266592" y="1061098"/>
            <a:ext cx="8174691" cy="369332"/>
          </a:xfrm>
          <a:prstGeom prst="rect">
            <a:avLst/>
          </a:prstGeom>
          <a:noFill/>
        </p:spPr>
        <p:txBody>
          <a:bodyPr wrap="square" rtlCol="0">
            <a:spAutoFit/>
          </a:bodyPr>
          <a:lstStyle/>
          <a:p>
            <a:r>
              <a:rPr lang="en-US" b="1" dirty="0" smtClean="0">
                <a:solidFill>
                  <a:srgbClr val="333333"/>
                </a:solidFill>
              </a:rPr>
              <a:t>Instructional</a:t>
            </a:r>
            <a:r>
              <a:rPr lang="en-US" dirty="0" smtClean="0">
                <a:solidFill>
                  <a:srgbClr val="333333"/>
                </a:solidFill>
              </a:rPr>
              <a:t> </a:t>
            </a:r>
            <a:r>
              <a:rPr lang="en-US" b="1" dirty="0" smtClean="0">
                <a:solidFill>
                  <a:srgbClr val="333333"/>
                </a:solidFill>
              </a:rPr>
              <a:t>Context</a:t>
            </a:r>
            <a:r>
              <a:rPr lang="en-US" dirty="0" smtClean="0">
                <a:solidFill>
                  <a:srgbClr val="333333"/>
                </a:solidFill>
              </a:rPr>
              <a:t>, </a:t>
            </a:r>
            <a:r>
              <a:rPr lang="en-US" b="1" dirty="0" smtClean="0">
                <a:solidFill>
                  <a:srgbClr val="333333"/>
                </a:solidFill>
              </a:rPr>
              <a:t>Contextual Info, Group Info, Assessments, </a:t>
            </a:r>
            <a:endParaRPr lang="en-US" b="1" dirty="0">
              <a:solidFill>
                <a:srgbClr val="333333"/>
              </a:solidFill>
            </a:endParaRPr>
          </a:p>
        </p:txBody>
      </p:sp>
    </p:spTree>
    <p:extLst>
      <p:ext uri="{BB962C8B-B14F-4D97-AF65-F5344CB8AC3E}">
        <p14:creationId xmlns:p14="http://schemas.microsoft.com/office/powerpoint/2010/main" val="361046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3436 -0.34538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3436 -0.34538 " pathEditMode="relative" ptsTypes="AA">
                                      <p:cBhvr>
                                        <p:cTn id="8"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6567" y="780420"/>
            <a:ext cx="9300567" cy="292472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Oval 4"/>
          <p:cNvSpPr/>
          <p:nvPr/>
        </p:nvSpPr>
        <p:spPr>
          <a:xfrm>
            <a:off x="208757" y="3522133"/>
            <a:ext cx="4126176" cy="3098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Oval 5"/>
          <p:cNvSpPr/>
          <p:nvPr/>
        </p:nvSpPr>
        <p:spPr>
          <a:xfrm>
            <a:off x="4334934" y="3522133"/>
            <a:ext cx="4032750" cy="3098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p:cNvSpPr txBox="1"/>
          <p:nvPr/>
        </p:nvSpPr>
        <p:spPr>
          <a:xfrm>
            <a:off x="-158829" y="257201"/>
            <a:ext cx="9281758" cy="523220"/>
          </a:xfrm>
          <a:prstGeom prst="rect">
            <a:avLst/>
          </a:prstGeom>
          <a:noFill/>
        </p:spPr>
        <p:txBody>
          <a:bodyPr wrap="none" rtlCol="0">
            <a:spAutoFit/>
          </a:bodyPr>
          <a:lstStyle/>
          <a:p>
            <a:pPr algn="ctr"/>
            <a:r>
              <a:rPr lang="en-US" sz="2800" dirty="0" smtClean="0">
                <a:solidFill>
                  <a:srgbClr val="333333"/>
                </a:solidFill>
              </a:rPr>
              <a:t>Component Four Graphic Organizer- Two Areas Integrated</a:t>
            </a:r>
            <a:endParaRPr lang="en-US" sz="2800" dirty="0">
              <a:solidFill>
                <a:srgbClr val="333333"/>
              </a:solidFill>
            </a:endParaRPr>
          </a:p>
        </p:txBody>
      </p:sp>
      <p:sp>
        <p:nvSpPr>
          <p:cNvPr id="11" name="TextBox 10"/>
          <p:cNvSpPr txBox="1"/>
          <p:nvPr/>
        </p:nvSpPr>
        <p:spPr>
          <a:xfrm>
            <a:off x="922015" y="3850986"/>
            <a:ext cx="3005951" cy="369332"/>
          </a:xfrm>
          <a:prstGeom prst="rect">
            <a:avLst/>
          </a:prstGeom>
          <a:noFill/>
        </p:spPr>
        <p:txBody>
          <a:bodyPr wrap="none" rtlCol="0">
            <a:spAutoFit/>
          </a:bodyPr>
          <a:lstStyle/>
          <a:p>
            <a:r>
              <a:rPr lang="en-US" b="1" dirty="0" smtClean="0">
                <a:solidFill>
                  <a:srgbClr val="333333"/>
                </a:solidFill>
              </a:rPr>
              <a:t>Professional Learning Need</a:t>
            </a:r>
            <a:endParaRPr lang="en-US" b="1" dirty="0">
              <a:solidFill>
                <a:srgbClr val="333333"/>
              </a:solidFill>
            </a:endParaRPr>
          </a:p>
        </p:txBody>
      </p:sp>
      <p:sp>
        <p:nvSpPr>
          <p:cNvPr id="14" name="TextBox 13"/>
          <p:cNvSpPr txBox="1"/>
          <p:nvPr/>
        </p:nvSpPr>
        <p:spPr>
          <a:xfrm>
            <a:off x="5353938" y="3875062"/>
            <a:ext cx="1554332" cy="369332"/>
          </a:xfrm>
          <a:prstGeom prst="rect">
            <a:avLst/>
          </a:prstGeom>
          <a:noFill/>
        </p:spPr>
        <p:txBody>
          <a:bodyPr wrap="none" rtlCol="0">
            <a:spAutoFit/>
          </a:bodyPr>
          <a:lstStyle/>
          <a:p>
            <a:r>
              <a:rPr lang="en-US" b="1" dirty="0" smtClean="0">
                <a:solidFill>
                  <a:srgbClr val="333333"/>
                </a:solidFill>
              </a:rPr>
              <a:t>Student Need</a:t>
            </a:r>
            <a:endParaRPr lang="en-US" b="1" dirty="0">
              <a:solidFill>
                <a:srgbClr val="333333"/>
              </a:solidFill>
            </a:endParaRPr>
          </a:p>
        </p:txBody>
      </p:sp>
      <p:sp>
        <p:nvSpPr>
          <p:cNvPr id="18" name="TextBox 17"/>
          <p:cNvSpPr txBox="1"/>
          <p:nvPr/>
        </p:nvSpPr>
        <p:spPr>
          <a:xfrm>
            <a:off x="1266592" y="1061098"/>
            <a:ext cx="8174691" cy="369332"/>
          </a:xfrm>
          <a:prstGeom prst="rect">
            <a:avLst/>
          </a:prstGeom>
          <a:noFill/>
        </p:spPr>
        <p:txBody>
          <a:bodyPr wrap="square" rtlCol="0">
            <a:spAutoFit/>
          </a:bodyPr>
          <a:lstStyle/>
          <a:p>
            <a:r>
              <a:rPr lang="en-US" b="1" dirty="0" smtClean="0">
                <a:solidFill>
                  <a:srgbClr val="333333"/>
                </a:solidFill>
              </a:rPr>
              <a:t>Instructional</a:t>
            </a:r>
            <a:r>
              <a:rPr lang="en-US" dirty="0" smtClean="0">
                <a:solidFill>
                  <a:srgbClr val="333333"/>
                </a:solidFill>
              </a:rPr>
              <a:t> </a:t>
            </a:r>
            <a:r>
              <a:rPr lang="en-US" b="1" dirty="0" smtClean="0">
                <a:solidFill>
                  <a:srgbClr val="333333"/>
                </a:solidFill>
              </a:rPr>
              <a:t>Context</a:t>
            </a:r>
            <a:r>
              <a:rPr lang="en-US" dirty="0" smtClean="0">
                <a:solidFill>
                  <a:srgbClr val="333333"/>
                </a:solidFill>
              </a:rPr>
              <a:t>, </a:t>
            </a:r>
            <a:r>
              <a:rPr lang="en-US" b="1" dirty="0" smtClean="0">
                <a:solidFill>
                  <a:srgbClr val="333333"/>
                </a:solidFill>
              </a:rPr>
              <a:t>Contextual Info, Group Info, Assessments, </a:t>
            </a:r>
            <a:endParaRPr lang="en-US" b="1" dirty="0">
              <a:solidFill>
                <a:srgbClr val="333333"/>
              </a:solidFill>
            </a:endParaRPr>
          </a:p>
        </p:txBody>
      </p:sp>
    </p:spTree>
    <p:extLst>
      <p:ext uri="{BB962C8B-B14F-4D97-AF65-F5344CB8AC3E}">
        <p14:creationId xmlns:p14="http://schemas.microsoft.com/office/powerpoint/2010/main" val="141513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18876E-7 5.25828E-7 L -0.06853 -0.35534 " pathEditMode="relative" rAng="0" ptsTypes="AA">
                                      <p:cBhvr>
                                        <p:cTn id="6" dur="2000" fill="hold"/>
                                        <p:tgtEl>
                                          <p:spTgt spid="14"/>
                                        </p:tgtEl>
                                        <p:attrNameLst>
                                          <p:attrName>ppt_x</p:attrName>
                                          <p:attrName>ppt_y</p:attrName>
                                        </p:attrNameLst>
                                      </p:cBhvr>
                                      <p:rCtr x="-3435" y="-17767"/>
                                    </p:animMotion>
                                  </p:childTnLst>
                                </p:cTn>
                              </p:par>
                              <p:par>
                                <p:cTn id="7" presetID="0" presetClass="path" presetSubtype="0" accel="50000" decel="50000" fill="hold" grpId="0" nodeType="withEffect">
                                  <p:stCondLst>
                                    <p:cond delay="0"/>
                                  </p:stCondLst>
                                  <p:childTnLst>
                                    <p:animMotion origin="layout" path="M 3.98334E-6 2.71022E-6 L -0.07807 -0.46699 " pathEditMode="relative" rAng="0" ptsTypes="AA">
                                      <p:cBhvr>
                                        <p:cTn id="8" dur="2000" fill="hold"/>
                                        <p:tgtEl>
                                          <p:spTgt spid="6"/>
                                        </p:tgtEl>
                                        <p:attrNameLst>
                                          <p:attrName>ppt_x</p:attrName>
                                          <p:attrName>ppt_y</p:attrName>
                                        </p:attrNameLst>
                                      </p:cBhvr>
                                      <p:rCtr x="-3904" y="-233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6567" y="780420"/>
            <a:ext cx="9300567" cy="292472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Oval 4"/>
          <p:cNvSpPr/>
          <p:nvPr/>
        </p:nvSpPr>
        <p:spPr>
          <a:xfrm>
            <a:off x="208757" y="3522133"/>
            <a:ext cx="4126176" cy="3098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Oval 5"/>
          <p:cNvSpPr/>
          <p:nvPr/>
        </p:nvSpPr>
        <p:spPr>
          <a:xfrm>
            <a:off x="4334934" y="3522133"/>
            <a:ext cx="4032750" cy="3098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p:cNvSpPr txBox="1"/>
          <p:nvPr/>
        </p:nvSpPr>
        <p:spPr>
          <a:xfrm>
            <a:off x="-158829" y="257201"/>
            <a:ext cx="9281758" cy="523220"/>
          </a:xfrm>
          <a:prstGeom prst="rect">
            <a:avLst/>
          </a:prstGeom>
          <a:noFill/>
        </p:spPr>
        <p:txBody>
          <a:bodyPr wrap="none" rtlCol="0">
            <a:spAutoFit/>
          </a:bodyPr>
          <a:lstStyle/>
          <a:p>
            <a:pPr algn="ctr"/>
            <a:r>
              <a:rPr lang="en-US" sz="2800" dirty="0" smtClean="0">
                <a:solidFill>
                  <a:srgbClr val="333333"/>
                </a:solidFill>
              </a:rPr>
              <a:t>Component Four Graphic Organizer- Two Areas Integrated</a:t>
            </a:r>
            <a:endParaRPr lang="en-US" sz="2800" dirty="0">
              <a:solidFill>
                <a:srgbClr val="333333"/>
              </a:solidFill>
            </a:endParaRPr>
          </a:p>
        </p:txBody>
      </p:sp>
      <p:sp>
        <p:nvSpPr>
          <p:cNvPr id="11" name="TextBox 10"/>
          <p:cNvSpPr txBox="1"/>
          <p:nvPr/>
        </p:nvSpPr>
        <p:spPr>
          <a:xfrm>
            <a:off x="922015" y="3850986"/>
            <a:ext cx="3005951" cy="369332"/>
          </a:xfrm>
          <a:prstGeom prst="rect">
            <a:avLst/>
          </a:prstGeom>
          <a:noFill/>
        </p:spPr>
        <p:txBody>
          <a:bodyPr wrap="none" rtlCol="0">
            <a:spAutoFit/>
          </a:bodyPr>
          <a:lstStyle/>
          <a:p>
            <a:r>
              <a:rPr lang="en-US" b="1" dirty="0" smtClean="0">
                <a:solidFill>
                  <a:srgbClr val="333333"/>
                </a:solidFill>
              </a:rPr>
              <a:t>Professional Learning Need</a:t>
            </a:r>
            <a:endParaRPr lang="en-US" b="1" dirty="0">
              <a:solidFill>
                <a:srgbClr val="333333"/>
              </a:solidFill>
            </a:endParaRPr>
          </a:p>
        </p:txBody>
      </p:sp>
      <p:sp>
        <p:nvSpPr>
          <p:cNvPr id="14" name="TextBox 13"/>
          <p:cNvSpPr txBox="1"/>
          <p:nvPr/>
        </p:nvSpPr>
        <p:spPr>
          <a:xfrm>
            <a:off x="5353938" y="3875062"/>
            <a:ext cx="1554332" cy="369332"/>
          </a:xfrm>
          <a:prstGeom prst="rect">
            <a:avLst/>
          </a:prstGeom>
          <a:noFill/>
        </p:spPr>
        <p:txBody>
          <a:bodyPr wrap="none" rtlCol="0">
            <a:spAutoFit/>
          </a:bodyPr>
          <a:lstStyle/>
          <a:p>
            <a:r>
              <a:rPr lang="en-US" b="1" dirty="0" smtClean="0">
                <a:solidFill>
                  <a:srgbClr val="333333"/>
                </a:solidFill>
              </a:rPr>
              <a:t>Student Need</a:t>
            </a:r>
            <a:endParaRPr lang="en-US" b="1" dirty="0">
              <a:solidFill>
                <a:srgbClr val="333333"/>
              </a:solidFill>
            </a:endParaRPr>
          </a:p>
        </p:txBody>
      </p:sp>
      <p:sp>
        <p:nvSpPr>
          <p:cNvPr id="18" name="TextBox 17"/>
          <p:cNvSpPr txBox="1"/>
          <p:nvPr/>
        </p:nvSpPr>
        <p:spPr>
          <a:xfrm>
            <a:off x="1266592" y="1061098"/>
            <a:ext cx="8174691" cy="369332"/>
          </a:xfrm>
          <a:prstGeom prst="rect">
            <a:avLst/>
          </a:prstGeom>
          <a:noFill/>
        </p:spPr>
        <p:txBody>
          <a:bodyPr wrap="square" rtlCol="0">
            <a:spAutoFit/>
          </a:bodyPr>
          <a:lstStyle/>
          <a:p>
            <a:r>
              <a:rPr lang="en-US" b="1" dirty="0" smtClean="0">
                <a:solidFill>
                  <a:srgbClr val="333333"/>
                </a:solidFill>
              </a:rPr>
              <a:t>Instructional</a:t>
            </a:r>
            <a:r>
              <a:rPr lang="en-US" dirty="0" smtClean="0">
                <a:solidFill>
                  <a:srgbClr val="333333"/>
                </a:solidFill>
              </a:rPr>
              <a:t> </a:t>
            </a:r>
            <a:r>
              <a:rPr lang="en-US" b="1" dirty="0" smtClean="0">
                <a:solidFill>
                  <a:srgbClr val="333333"/>
                </a:solidFill>
              </a:rPr>
              <a:t>Context</a:t>
            </a:r>
            <a:r>
              <a:rPr lang="en-US" dirty="0" smtClean="0">
                <a:solidFill>
                  <a:srgbClr val="333333"/>
                </a:solidFill>
              </a:rPr>
              <a:t>, </a:t>
            </a:r>
            <a:r>
              <a:rPr lang="en-US" b="1" dirty="0" smtClean="0">
                <a:solidFill>
                  <a:srgbClr val="333333"/>
                </a:solidFill>
              </a:rPr>
              <a:t>Contextual Info, Group Info, Assessments, </a:t>
            </a:r>
            <a:endParaRPr lang="en-US" b="1" dirty="0">
              <a:solidFill>
                <a:srgbClr val="333333"/>
              </a:solidFill>
            </a:endParaRPr>
          </a:p>
        </p:txBody>
      </p:sp>
    </p:spTree>
    <p:extLst>
      <p:ext uri="{BB962C8B-B14F-4D97-AF65-F5344CB8AC3E}">
        <p14:creationId xmlns:p14="http://schemas.microsoft.com/office/powerpoint/2010/main" val="290692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978 0.26986 L -0.28973 0.23257 " pathEditMode="relative" rAng="0" ptsTypes="AA">
                                      <p:cBhvr>
                                        <p:cTn id="6" dur="2000" fill="hold"/>
                                        <p:tgtEl>
                                          <p:spTgt spid="14"/>
                                        </p:tgtEl>
                                        <p:attrNameLst>
                                          <p:attrName>ppt_x</p:attrName>
                                          <p:attrName>ppt_y</p:attrName>
                                        </p:attrNameLst>
                                      </p:cBhvr>
                                      <p:rCtr x="-13498" y="-1876"/>
                                    </p:animMotion>
                                  </p:childTnLst>
                                </p:cTn>
                              </p:par>
                              <p:par>
                                <p:cTn id="7" presetID="0" presetClass="path" presetSubtype="0" accel="50000" decel="50000" fill="hold" grpId="0" nodeType="withEffect">
                                  <p:stCondLst>
                                    <p:cond delay="0"/>
                                  </p:stCondLst>
                                  <p:childTnLst>
                                    <p:animMotion origin="layout" path="M 1.72103E-6 -3.42136E-6 L -0.28158 -0.00764 " pathEditMode="relative" rAng="0" ptsTypes="AA">
                                      <p:cBhvr>
                                        <p:cTn id="8" dur="2000" fill="hold"/>
                                        <p:tgtEl>
                                          <p:spTgt spid="6"/>
                                        </p:tgtEl>
                                        <p:attrNameLst>
                                          <p:attrName>ppt_x</p:attrName>
                                          <p:attrName>ppt_y</p:attrName>
                                        </p:attrNameLst>
                                      </p:cBhvr>
                                      <p:rCtr x="-14087" y="-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1113</TotalTime>
  <Words>948</Words>
  <Application>Microsoft Macintosh PowerPoint</Application>
  <PresentationFormat>On-screen Show (4:3)</PresentationFormat>
  <Paragraphs>164</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Calisto MT</vt:lpstr>
      <vt:lpstr>Perpetua Titling MT</vt:lpstr>
      <vt:lpstr>Precedent</vt:lpstr>
      <vt:lpstr>Component 4 Effective and Reflective Practitioner </vt:lpstr>
      <vt:lpstr>Three Parts of this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 Information   DESCRIBE on forms ANALYZE/REFLECT on Written Commentary</vt:lpstr>
      <vt:lpstr>Connect Information   DESCRIBE on forms ANALYZE/REFLECT on Written Commentary</vt:lpstr>
      <vt:lpstr>Connect Information   DESCRIBE on forms ANALYZE/REFLECT on Written Commentary</vt:lpstr>
      <vt:lpstr>PowerPoint Presentation</vt:lpstr>
      <vt:lpstr>PowerPoint Presentation</vt:lpstr>
      <vt:lpstr>PowerPoint Presentation</vt:lpstr>
      <vt:lpstr>PowerPoint Presentation</vt:lpstr>
      <vt:lpstr>PowerPoint Presentation</vt:lpstr>
      <vt:lpstr>Don’t Forget!</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Bauld</dc:creator>
  <cp:lastModifiedBy>Tammy Kirkland</cp:lastModifiedBy>
  <cp:revision>29</cp:revision>
  <dcterms:created xsi:type="dcterms:W3CDTF">2017-03-10T21:47:54Z</dcterms:created>
  <dcterms:modified xsi:type="dcterms:W3CDTF">2017-04-05T20:35:55Z</dcterms:modified>
</cp:coreProperties>
</file>