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8" r:id="rId2"/>
    <p:sldId id="26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8" d="100"/>
          <a:sy n="48" d="100"/>
        </p:scale>
        <p:origin x="-8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EEED86-9F04-4044-BF22-593D90174F8C}" type="datetimeFigureOut">
              <a:rPr lang="en-US" smtClean="0"/>
              <a:t>2/8/17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657DE3-0B1F-E049-BD35-5CD82E0EB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681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17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B0008282-6939-884C-BC94-1154B7347E9B}" type="slidenum">
              <a:rPr lang="en-US" sz="1200"/>
              <a:pPr eaLnBrk="1" hangingPunct="1"/>
              <a:t>3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24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0F02237D-77D0-224D-A6C6-5623D4C104AF}" type="slidenum">
              <a:rPr lang="en-US" sz="1200"/>
              <a:pPr eaLnBrk="1" hangingPunct="1"/>
              <a:t>5</a:t>
            </a:fld>
            <a:endParaRPr 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29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218C5AE2-D390-C74D-BBAC-C8B58D8B325B}" type="slidenum">
              <a:rPr lang="en-US" sz="1200"/>
              <a:pPr eaLnBrk="1" hangingPunct="1"/>
              <a:t>6</a:t>
            </a:fld>
            <a:endParaRPr 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3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E75C54FB-605F-AD48-BFE8-E51748B172D0}" type="slidenum">
              <a:rPr lang="en-US" sz="1200"/>
              <a:pPr eaLnBrk="1" hangingPunct="1"/>
              <a:t>7</a:t>
            </a:fld>
            <a:endParaRPr 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EB8AFDBA-40E0-B445-ABD6-7E21668DCBBF}" type="slidenum">
              <a:rPr lang="en-US" sz="1200"/>
              <a:pPr eaLnBrk="1" hangingPunct="1"/>
              <a:t>8</a:t>
            </a:fld>
            <a:endParaRPr 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AB60107C-8246-D141-90AD-3BBF6AD096E0}" type="slidenum">
              <a:rPr lang="en-US" sz="1200"/>
              <a:pPr eaLnBrk="1" hangingPunct="1"/>
              <a:t>9</a:t>
            </a:fld>
            <a:endParaRPr 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F1233C09-3DA2-154E-8305-4BFAE2F9DB88}" type="slidenum">
              <a:rPr lang="en-US" sz="1200"/>
              <a:pPr eaLnBrk="1" hangingPunct="1"/>
              <a:t>10</a:t>
            </a:fld>
            <a:endParaRPr 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A49E38C2-D8F8-704E-ABE5-23121B39D4EC}" type="slidenum">
              <a:rPr lang="en-US" sz="1200"/>
              <a:pPr eaLnBrk="1" hangingPunct="1"/>
              <a:t>11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3061F-0BFD-0A49-A79E-B39A2774BC4F}" type="datetimeFigureOut">
              <a:rPr lang="en-US" smtClean="0"/>
              <a:t>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3BE48-91AC-E548-88C0-34E61B02A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86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3061F-0BFD-0A49-A79E-B39A2774BC4F}" type="datetimeFigureOut">
              <a:rPr lang="en-US" smtClean="0"/>
              <a:t>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3BE48-91AC-E548-88C0-34E61B02A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908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3061F-0BFD-0A49-A79E-B39A2774BC4F}" type="datetimeFigureOut">
              <a:rPr lang="en-US" smtClean="0"/>
              <a:t>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3BE48-91AC-E548-88C0-34E61B02A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325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3061F-0BFD-0A49-A79E-B39A2774BC4F}" type="datetimeFigureOut">
              <a:rPr lang="en-US" smtClean="0"/>
              <a:t>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3BE48-91AC-E548-88C0-34E61B02A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770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3061F-0BFD-0A49-A79E-B39A2774BC4F}" type="datetimeFigureOut">
              <a:rPr lang="en-US" smtClean="0"/>
              <a:t>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3BE48-91AC-E548-88C0-34E61B02A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472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3061F-0BFD-0A49-A79E-B39A2774BC4F}" type="datetimeFigureOut">
              <a:rPr lang="en-US" smtClean="0"/>
              <a:t>2/8/17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3BE48-91AC-E548-88C0-34E61B02A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343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3061F-0BFD-0A49-A79E-B39A2774BC4F}" type="datetimeFigureOut">
              <a:rPr lang="en-US" smtClean="0"/>
              <a:t>2/8/17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3BE48-91AC-E548-88C0-34E61B02A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929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3061F-0BFD-0A49-A79E-B39A2774BC4F}" type="datetimeFigureOut">
              <a:rPr lang="en-US" smtClean="0"/>
              <a:t>2/8/17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3BE48-91AC-E548-88C0-34E61B02A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292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3061F-0BFD-0A49-A79E-B39A2774BC4F}" type="datetimeFigureOut">
              <a:rPr lang="en-US" smtClean="0"/>
              <a:t>2/8/17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3BE48-91AC-E548-88C0-34E61B02A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824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3061F-0BFD-0A49-A79E-B39A2774BC4F}" type="datetimeFigureOut">
              <a:rPr lang="en-US" smtClean="0"/>
              <a:t>2/8/17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3BE48-91AC-E548-88C0-34E61B02A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943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3061F-0BFD-0A49-A79E-B39A2774BC4F}" type="datetimeFigureOut">
              <a:rPr lang="en-US" smtClean="0"/>
              <a:t>2/8/17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3BE48-91AC-E548-88C0-34E61B02A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242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3061F-0BFD-0A49-A79E-B39A2774BC4F}" type="datetimeFigureOut">
              <a:rPr lang="en-US" smtClean="0"/>
              <a:t>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3BE48-91AC-E548-88C0-34E61B02A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387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latin typeface="Verdana" charset="0"/>
                <a:ea typeface="ＭＳ Ｐゴシック" charset="0"/>
              </a:rPr>
              <a:t>Writing Selection Items</a:t>
            </a:r>
            <a:br>
              <a:rPr lang="en-US">
                <a:latin typeface="Verdana" charset="0"/>
                <a:ea typeface="ＭＳ Ｐゴシック" charset="0"/>
              </a:rPr>
            </a:br>
            <a:r>
              <a:rPr lang="en-US" sz="3600">
                <a:latin typeface="Verdana" charset="0"/>
                <a:ea typeface="ＭＳ Ｐゴシック" charset="0"/>
              </a:rPr>
              <a:t>Multiple Choice</a:t>
            </a:r>
          </a:p>
        </p:txBody>
      </p:sp>
    </p:spTree>
    <p:extLst>
      <p:ext uri="{BB962C8B-B14F-4D97-AF65-F5344CB8AC3E}">
        <p14:creationId xmlns:p14="http://schemas.microsoft.com/office/powerpoint/2010/main" val="3235520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>
                <a:latin typeface="Verdana" charset="0"/>
                <a:ea typeface="ＭＳ Ｐゴシック" charset="0"/>
              </a:rPr>
              <a:t>Writing Multiple-Choice Items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Verdana" charset="0"/>
                <a:ea typeface="ＭＳ Ｐゴシック" charset="0"/>
              </a:rPr>
              <a:t>Guidelines when writing items</a:t>
            </a:r>
          </a:p>
          <a:p>
            <a:pPr lvl="1" eaLnBrk="1" hangingPunct="1"/>
            <a:r>
              <a:rPr lang="en-US" sz="2400">
                <a:latin typeface="Verdana" charset="0"/>
                <a:ea typeface="ＭＳ Ｐゴシック" charset="0"/>
              </a:rPr>
              <a:t>Make the distracters plausible and attractive to the uninformed</a:t>
            </a:r>
          </a:p>
          <a:p>
            <a:pPr lvl="1" eaLnBrk="1" hangingPunct="1"/>
            <a:r>
              <a:rPr lang="en-US" sz="2400">
                <a:latin typeface="Verdana" charset="0"/>
                <a:ea typeface="ＭＳ Ｐゴシック" charset="0"/>
              </a:rPr>
              <a:t>Vary the relative length of the correct answer to eliminate length as a clue</a:t>
            </a:r>
          </a:p>
          <a:p>
            <a:pPr lvl="1" eaLnBrk="1" hangingPunct="1"/>
            <a:r>
              <a:rPr lang="en-US" sz="2400">
                <a:latin typeface="Verdana" charset="0"/>
                <a:ea typeface="ＭＳ Ｐゴシック" charset="0"/>
              </a:rPr>
              <a:t>Avoid using the alternative </a:t>
            </a:r>
            <a:r>
              <a:rPr lang="ja-JP" altLang="en-US" sz="2400">
                <a:latin typeface="Verdana" charset="0"/>
                <a:ea typeface="ＭＳ Ｐゴシック" charset="0"/>
              </a:rPr>
              <a:t>“</a:t>
            </a:r>
            <a:r>
              <a:rPr lang="en-US" altLang="ja-JP" sz="2400">
                <a:latin typeface="Verdana" charset="0"/>
                <a:ea typeface="ＭＳ Ｐゴシック" charset="0"/>
              </a:rPr>
              <a:t>all of the above</a:t>
            </a:r>
            <a:r>
              <a:rPr lang="ja-JP" altLang="en-US" sz="2400">
                <a:latin typeface="Verdana" charset="0"/>
                <a:ea typeface="ＭＳ Ｐゴシック" charset="0"/>
              </a:rPr>
              <a:t>”</a:t>
            </a:r>
            <a:r>
              <a:rPr lang="en-US" altLang="ja-JP" sz="2400">
                <a:latin typeface="Verdana" charset="0"/>
                <a:ea typeface="ＭＳ Ｐゴシック" charset="0"/>
              </a:rPr>
              <a:t> and use </a:t>
            </a:r>
            <a:r>
              <a:rPr lang="ja-JP" altLang="en-US" sz="2400">
                <a:latin typeface="Verdana" charset="0"/>
                <a:ea typeface="ＭＳ Ｐゴシック" charset="0"/>
              </a:rPr>
              <a:t>“</a:t>
            </a:r>
            <a:r>
              <a:rPr lang="en-US" altLang="ja-JP" sz="2400">
                <a:latin typeface="Verdana" charset="0"/>
                <a:ea typeface="ＭＳ Ｐゴシック" charset="0"/>
              </a:rPr>
              <a:t>none of the above</a:t>
            </a:r>
            <a:r>
              <a:rPr lang="ja-JP" altLang="en-US" sz="2400">
                <a:latin typeface="Verdana" charset="0"/>
                <a:ea typeface="ＭＳ Ｐゴシック" charset="0"/>
              </a:rPr>
              <a:t>”</a:t>
            </a:r>
            <a:r>
              <a:rPr lang="en-US" altLang="ja-JP" sz="2400">
                <a:latin typeface="Verdana" charset="0"/>
                <a:ea typeface="ＭＳ Ｐゴシック" charset="0"/>
              </a:rPr>
              <a:t> with caution</a:t>
            </a:r>
          </a:p>
          <a:p>
            <a:pPr lvl="1" eaLnBrk="1" hangingPunct="1"/>
            <a:r>
              <a:rPr lang="en-US" sz="2400">
                <a:latin typeface="Verdana" charset="0"/>
                <a:ea typeface="ＭＳ Ｐゴシック" charset="0"/>
              </a:rPr>
              <a:t>Vary the position of the correct answer in a random manner</a:t>
            </a:r>
          </a:p>
          <a:p>
            <a:pPr lvl="2" eaLnBrk="1" hangingPunct="1"/>
            <a:endParaRPr lang="en-US">
              <a:latin typeface="Verdana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22459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>
                <a:latin typeface="Verdana" charset="0"/>
                <a:ea typeface="ＭＳ Ｐゴシック" charset="0"/>
              </a:rPr>
              <a:t>Writing Multiple-Choice Items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Verdana" charset="0"/>
                <a:ea typeface="ＭＳ Ｐゴシック" charset="0"/>
              </a:rPr>
              <a:t>Guidelines when writing items</a:t>
            </a:r>
          </a:p>
          <a:p>
            <a:pPr lvl="1" eaLnBrk="1" hangingPunct="1"/>
            <a:r>
              <a:rPr lang="en-US" sz="2400">
                <a:latin typeface="Verdana" charset="0"/>
                <a:ea typeface="ＭＳ Ｐゴシック" charset="0"/>
              </a:rPr>
              <a:t>Control the difficulty of the item either by varying the problem in the stem or by changing the alternatives</a:t>
            </a:r>
          </a:p>
          <a:p>
            <a:pPr lvl="1" eaLnBrk="1" hangingPunct="1"/>
            <a:r>
              <a:rPr lang="en-US" sz="2400">
                <a:latin typeface="Verdana" charset="0"/>
                <a:ea typeface="ＭＳ Ｐゴシック" charset="0"/>
              </a:rPr>
              <a:t>Make certain each item is independent of the other items in the test</a:t>
            </a:r>
          </a:p>
          <a:p>
            <a:pPr lvl="1" eaLnBrk="1" hangingPunct="1"/>
            <a:r>
              <a:rPr lang="en-US" sz="2400">
                <a:latin typeface="Verdana" charset="0"/>
                <a:ea typeface="ＭＳ Ｐゴシック" charset="0"/>
              </a:rPr>
              <a:t>Use an efficient item format</a:t>
            </a:r>
          </a:p>
          <a:p>
            <a:pPr lvl="1" eaLnBrk="1" hangingPunct="1"/>
            <a:r>
              <a:rPr lang="en-US" sz="2400">
                <a:latin typeface="Verdana" charset="0"/>
                <a:ea typeface="ＭＳ Ｐゴシック" charset="0"/>
              </a:rPr>
              <a:t>Follow the normal rules of grammar</a:t>
            </a:r>
          </a:p>
          <a:p>
            <a:pPr lvl="1" eaLnBrk="1" hangingPunct="1"/>
            <a:r>
              <a:rPr lang="en-US" sz="2400">
                <a:solidFill>
                  <a:srgbClr val="FF0000"/>
                </a:solidFill>
                <a:latin typeface="Verdana" charset="0"/>
                <a:ea typeface="ＭＳ Ｐゴシック" charset="0"/>
              </a:rPr>
              <a:t>Break (or bend) any of these rules if necessary to improve item effectiveness</a:t>
            </a:r>
          </a:p>
          <a:p>
            <a:pPr lvl="2" eaLnBrk="1" hangingPunct="1"/>
            <a:endParaRPr lang="en-US">
              <a:latin typeface="Verdana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822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Reference:</a:t>
            </a:r>
          </a:p>
          <a:p>
            <a:pPr marL="0" indent="0">
              <a:buNone/>
            </a:pPr>
            <a:r>
              <a:rPr lang="en-US" sz="2400" dirty="0" smtClean="0"/>
              <a:t>Assessment of Student Achievement, 10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edition </a:t>
            </a:r>
          </a:p>
          <a:p>
            <a:pPr marL="0" indent="0">
              <a:buNone/>
            </a:pPr>
            <a:r>
              <a:rPr lang="en-US" sz="2400" dirty="0" smtClean="0"/>
              <a:t>By </a:t>
            </a:r>
            <a:r>
              <a:rPr lang="en-US" sz="2400" dirty="0" err="1" smtClean="0"/>
              <a:t>C.Keith</a:t>
            </a:r>
            <a:r>
              <a:rPr lang="en-US" sz="2400" dirty="0" smtClean="0"/>
              <a:t> Waugh and Norman E. </a:t>
            </a:r>
            <a:r>
              <a:rPr lang="en-US" sz="2400" dirty="0" err="1" smtClean="0"/>
              <a:t>Gronlund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57760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>
                <a:latin typeface="Verdana" charset="0"/>
                <a:ea typeface="ＭＳ Ｐゴシック" charset="0"/>
              </a:rPr>
              <a:t>Chapter 6 – Writing Selection Items (</a:t>
            </a:r>
            <a:r>
              <a:rPr lang="en-US" sz="3600">
                <a:latin typeface="Verdana" charset="0"/>
                <a:ea typeface="ＭＳ Ｐゴシック" charset="0"/>
              </a:rPr>
              <a:t>Multiple Choice)</a:t>
            </a:r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1143000" y="1828800"/>
            <a:ext cx="7772400" cy="4114800"/>
          </a:xfrm>
        </p:spPr>
        <p:txBody>
          <a:bodyPr/>
          <a:lstStyle/>
          <a:p>
            <a:pPr eaLnBrk="1" hangingPunct="1"/>
            <a:r>
              <a:rPr lang="en-US">
                <a:latin typeface="Verdana" charset="0"/>
                <a:ea typeface="ＭＳ Ｐゴシック" charset="0"/>
              </a:rPr>
              <a:t>Studying this chapter should enable you to:</a:t>
            </a:r>
          </a:p>
          <a:p>
            <a:pPr lvl="1" eaLnBrk="1" hangingPunct="1"/>
            <a:r>
              <a:rPr lang="en-US">
                <a:latin typeface="Verdana" charset="0"/>
                <a:ea typeface="ＭＳ Ｐゴシック" charset="0"/>
              </a:rPr>
              <a:t>Describe the characteristics of multiple-choice items</a:t>
            </a:r>
          </a:p>
          <a:p>
            <a:pPr lvl="1" eaLnBrk="1" hangingPunct="1"/>
            <a:r>
              <a:rPr lang="en-US">
                <a:latin typeface="Verdana" charset="0"/>
                <a:ea typeface="ＭＳ Ｐゴシック" charset="0"/>
              </a:rPr>
              <a:t>Describe the strengths and limitations of multiple-choice items</a:t>
            </a:r>
          </a:p>
          <a:p>
            <a:pPr lvl="1" eaLnBrk="1" hangingPunct="1"/>
            <a:r>
              <a:rPr lang="en-US">
                <a:latin typeface="Verdana" charset="0"/>
                <a:ea typeface="ＭＳ Ｐゴシック" charset="0"/>
              </a:rPr>
              <a:t>Distinguish between well-stated and poorly stated multiple-choice items</a:t>
            </a:r>
          </a:p>
          <a:p>
            <a:pPr lvl="2" eaLnBrk="1" hangingPunct="1"/>
            <a:endParaRPr lang="en-US">
              <a:latin typeface="Verdana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2336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Verdana" charset="0"/>
                <a:ea typeface="ＭＳ Ｐゴシック" charset="0"/>
              </a:rPr>
              <a:t>Chapter 6 – Writing Selection Items (</a:t>
            </a:r>
            <a:r>
              <a:rPr lang="en-US" sz="3600">
                <a:latin typeface="Verdana" charset="0"/>
                <a:ea typeface="ＭＳ Ｐゴシック" charset="0"/>
              </a:rPr>
              <a:t>Multiple Choice)</a:t>
            </a:r>
            <a:endParaRPr lang="en-US">
              <a:latin typeface="Verdana" charset="0"/>
              <a:ea typeface="ＭＳ Ｐゴシック" charset="0"/>
            </a:endParaRPr>
          </a:p>
        </p:txBody>
      </p:sp>
      <p:sp>
        <p:nvSpPr>
          <p:cNvPr id="8194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467600" cy="43434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>
                <a:latin typeface="Verdana" charset="0"/>
                <a:ea typeface="ＭＳ Ｐゴシック" charset="0"/>
              </a:rPr>
              <a:t>Studying this chapter should enable you to (continued):</a:t>
            </a:r>
          </a:p>
          <a:p>
            <a:pPr lvl="1" eaLnBrk="1" hangingPunct="1"/>
            <a:r>
              <a:rPr lang="en-US">
                <a:latin typeface="Verdana" charset="0"/>
                <a:ea typeface="ＭＳ Ｐゴシック" charset="0"/>
              </a:rPr>
              <a:t>Identify and correct faults in poorly stated multiple-choice items</a:t>
            </a:r>
          </a:p>
          <a:p>
            <a:pPr lvl="1" eaLnBrk="1" hangingPunct="1"/>
            <a:r>
              <a:rPr lang="en-US">
                <a:latin typeface="Verdana" charset="0"/>
                <a:ea typeface="ＭＳ Ｐゴシック" charset="0"/>
              </a:rPr>
              <a:t>Match multiple-choice items to intended learning outcomes</a:t>
            </a:r>
          </a:p>
          <a:p>
            <a:pPr lvl="1" eaLnBrk="1" hangingPunct="1"/>
            <a:r>
              <a:rPr lang="en-US">
                <a:latin typeface="Verdana" charset="0"/>
                <a:ea typeface="ＭＳ Ｐゴシック" charset="0"/>
              </a:rPr>
              <a:t>Construct multiple-choice items that are well stated, relevant to important learning outcomes, and free of defects</a:t>
            </a:r>
          </a:p>
          <a:p>
            <a:endParaRPr lang="en-US">
              <a:latin typeface="Verdana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829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>
                <a:latin typeface="Verdana" charset="0"/>
                <a:ea typeface="ＭＳ Ｐゴシック" charset="0"/>
              </a:rPr>
              <a:t>Nature of Multiple-Choice Items</a:t>
            </a:r>
          </a:p>
        </p:txBody>
      </p:sp>
      <p:sp>
        <p:nvSpPr>
          <p:cNvPr id="92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Verdana" charset="0"/>
                <a:ea typeface="ＭＳ Ｐゴシック" charset="0"/>
              </a:rPr>
              <a:t>Parts of an Item:</a:t>
            </a:r>
          </a:p>
          <a:p>
            <a:pPr lvl="1" eaLnBrk="1" hangingPunct="1"/>
            <a:r>
              <a:rPr lang="en-US">
                <a:latin typeface="Verdana" charset="0"/>
                <a:ea typeface="ＭＳ Ｐゴシック" charset="0"/>
              </a:rPr>
              <a:t>Stem - the question or incomplete sentence.</a:t>
            </a:r>
          </a:p>
          <a:p>
            <a:pPr lvl="1" eaLnBrk="1" hangingPunct="1">
              <a:buFont typeface="Wingdings" charset="0"/>
              <a:buNone/>
            </a:pPr>
            <a:endParaRPr lang="en-US">
              <a:latin typeface="Verdana" charset="0"/>
              <a:ea typeface="ＭＳ Ｐゴシック" charset="0"/>
            </a:endParaRPr>
          </a:p>
          <a:p>
            <a:pPr lvl="1" eaLnBrk="1" hangingPunct="1"/>
            <a:r>
              <a:rPr lang="en-US">
                <a:latin typeface="Verdana" charset="0"/>
                <a:ea typeface="ＭＳ Ｐゴシック" charset="0"/>
              </a:rPr>
              <a:t>Alternatives - the choices</a:t>
            </a:r>
          </a:p>
          <a:p>
            <a:pPr lvl="1" eaLnBrk="1" hangingPunct="1">
              <a:buFont typeface="Wingdings" charset="0"/>
              <a:buNone/>
            </a:pPr>
            <a:endParaRPr lang="en-US">
              <a:latin typeface="Verdana" charset="0"/>
              <a:ea typeface="ＭＳ Ｐゴシック" charset="0"/>
            </a:endParaRPr>
          </a:p>
          <a:p>
            <a:pPr lvl="1" eaLnBrk="1" hangingPunct="1"/>
            <a:r>
              <a:rPr lang="en-US">
                <a:latin typeface="Verdana" charset="0"/>
                <a:ea typeface="ＭＳ Ｐゴシック" charset="0"/>
              </a:rPr>
              <a:t>Distracters - the incorrect choices</a:t>
            </a:r>
          </a:p>
          <a:p>
            <a:pPr eaLnBrk="1" hangingPunct="1"/>
            <a:endParaRPr lang="en-US">
              <a:latin typeface="Verdana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482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>
                <a:latin typeface="Verdana" charset="0"/>
                <a:ea typeface="ＭＳ Ｐゴシック" charset="0"/>
              </a:rPr>
              <a:t>Uses Of Multiple-Choice Items</a:t>
            </a:r>
            <a:br>
              <a:rPr lang="en-US">
                <a:latin typeface="Verdana" charset="0"/>
                <a:ea typeface="ＭＳ Ｐゴシック" charset="0"/>
              </a:rPr>
            </a:br>
            <a:endParaRPr lang="en-US">
              <a:latin typeface="Verdana" charset="0"/>
              <a:ea typeface="ＭＳ Ｐゴシック" charset="0"/>
            </a:endParaRPr>
          </a:p>
        </p:txBody>
      </p:sp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467600" cy="4343400"/>
          </a:xfrm>
        </p:spPr>
        <p:txBody>
          <a:bodyPr/>
          <a:lstStyle/>
          <a:p>
            <a:pPr eaLnBrk="1" hangingPunct="1"/>
            <a:r>
              <a:rPr lang="en-US" sz="2800">
                <a:latin typeface="Verdana" charset="0"/>
                <a:ea typeface="ＭＳ Ｐゴシック" charset="0"/>
              </a:rPr>
              <a:t>Remember Items (DOK 1)</a:t>
            </a:r>
          </a:p>
          <a:p>
            <a:pPr lvl="1" eaLnBrk="1" hangingPunct="1"/>
            <a:r>
              <a:rPr lang="en-US" sz="2400">
                <a:latin typeface="Verdana" charset="0"/>
                <a:ea typeface="ＭＳ Ｐゴシック" charset="0"/>
              </a:rPr>
              <a:t>Measures the degree to which material is remembered</a:t>
            </a:r>
          </a:p>
          <a:p>
            <a:pPr eaLnBrk="1" hangingPunct="1"/>
            <a:r>
              <a:rPr lang="en-US" sz="2800">
                <a:latin typeface="Verdana" charset="0"/>
                <a:ea typeface="ＭＳ Ｐゴシック" charset="0"/>
              </a:rPr>
              <a:t>Understand Items (DOK 2)</a:t>
            </a:r>
          </a:p>
          <a:p>
            <a:pPr lvl="1" eaLnBrk="1" hangingPunct="1"/>
            <a:r>
              <a:rPr lang="en-US" sz="2400">
                <a:latin typeface="Verdana" charset="0"/>
                <a:ea typeface="ＭＳ Ｐゴシック" charset="0"/>
              </a:rPr>
              <a:t>Measures the degree to which material is remembered and understood</a:t>
            </a:r>
          </a:p>
          <a:p>
            <a:pPr eaLnBrk="1" hangingPunct="1"/>
            <a:r>
              <a:rPr lang="en-US" sz="2800">
                <a:latin typeface="Verdana" charset="0"/>
                <a:ea typeface="ＭＳ Ｐゴシック" charset="0"/>
              </a:rPr>
              <a:t>Application Items (DOK 3)</a:t>
            </a:r>
          </a:p>
          <a:p>
            <a:pPr lvl="1" eaLnBrk="1" hangingPunct="1"/>
            <a:r>
              <a:rPr lang="en-US" sz="2400">
                <a:latin typeface="Verdana" charset="0"/>
                <a:ea typeface="ＭＳ Ｐゴシック" charset="0"/>
              </a:rPr>
              <a:t>Measures the degree to which material is remembered, understood, and can be applied</a:t>
            </a:r>
          </a:p>
          <a:p>
            <a:pPr eaLnBrk="1" hangingPunct="1"/>
            <a:endParaRPr lang="en-US">
              <a:latin typeface="Verdana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8203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>
                <a:latin typeface="Verdana" charset="0"/>
                <a:ea typeface="ＭＳ Ｐゴシック" charset="0"/>
              </a:rPr>
              <a:t>Writing Multiple-Choice Items</a:t>
            </a:r>
          </a:p>
        </p:txBody>
      </p:sp>
      <p:sp>
        <p:nvSpPr>
          <p:cNvPr id="133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Verdana" charset="0"/>
                <a:ea typeface="ＭＳ Ｐゴシック" charset="0"/>
              </a:rPr>
              <a:t>General Rules</a:t>
            </a:r>
          </a:p>
          <a:p>
            <a:pPr lvl="1" eaLnBrk="1" hangingPunct="1"/>
            <a:r>
              <a:rPr lang="en-US">
                <a:latin typeface="Verdana" charset="0"/>
                <a:ea typeface="ＭＳ Ｐゴシック" charset="0"/>
              </a:rPr>
              <a:t>Nothing in the item should prevent an </a:t>
            </a:r>
            <a:r>
              <a:rPr lang="en-US">
                <a:solidFill>
                  <a:srgbClr val="FF0000"/>
                </a:solidFill>
                <a:latin typeface="Verdana" charset="0"/>
                <a:ea typeface="ＭＳ Ｐゴシック" charset="0"/>
              </a:rPr>
              <a:t>informed</a:t>
            </a:r>
            <a:r>
              <a:rPr lang="en-US">
                <a:latin typeface="Verdana" charset="0"/>
                <a:ea typeface="ＭＳ Ｐゴシック" charset="0"/>
              </a:rPr>
              <a:t> student from answering correctly</a:t>
            </a:r>
          </a:p>
          <a:p>
            <a:pPr lvl="1" eaLnBrk="1" hangingPunct="1">
              <a:buFont typeface="Wingdings" charset="0"/>
              <a:buNone/>
            </a:pPr>
            <a:endParaRPr lang="en-US">
              <a:latin typeface="Verdana" charset="0"/>
              <a:ea typeface="ＭＳ Ｐゴシック" charset="0"/>
            </a:endParaRPr>
          </a:p>
          <a:p>
            <a:pPr lvl="1" eaLnBrk="1" hangingPunct="1"/>
            <a:r>
              <a:rPr lang="en-US">
                <a:latin typeface="Verdana" charset="0"/>
                <a:ea typeface="ＭＳ Ｐゴシック" charset="0"/>
              </a:rPr>
              <a:t>Nothing in the item should increase the probability that an </a:t>
            </a:r>
            <a:r>
              <a:rPr lang="en-US">
                <a:solidFill>
                  <a:srgbClr val="FF0000"/>
                </a:solidFill>
                <a:latin typeface="Verdana" charset="0"/>
                <a:ea typeface="ＭＳ Ｐゴシック" charset="0"/>
              </a:rPr>
              <a:t>uninformed</a:t>
            </a:r>
            <a:r>
              <a:rPr lang="en-US">
                <a:latin typeface="Verdana" charset="0"/>
                <a:ea typeface="ＭＳ Ｐゴシック" charset="0"/>
              </a:rPr>
              <a:t> student will answer correctly</a:t>
            </a:r>
          </a:p>
        </p:txBody>
      </p:sp>
    </p:spTree>
    <p:extLst>
      <p:ext uri="{BB962C8B-B14F-4D97-AF65-F5344CB8AC3E}">
        <p14:creationId xmlns:p14="http://schemas.microsoft.com/office/powerpoint/2010/main" val="610615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>
                <a:latin typeface="Verdana" charset="0"/>
                <a:ea typeface="ＭＳ Ｐゴシック" charset="0"/>
              </a:rPr>
              <a:t>Writing Multiple-Choice Items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077200" cy="4343400"/>
          </a:xfrm>
        </p:spPr>
        <p:txBody>
          <a:bodyPr/>
          <a:lstStyle/>
          <a:p>
            <a:pPr eaLnBrk="1" hangingPunct="1"/>
            <a:r>
              <a:rPr lang="en-US">
                <a:latin typeface="Verdana" charset="0"/>
                <a:ea typeface="ＭＳ Ｐゴシック" charset="0"/>
              </a:rPr>
              <a:t>Guidelines when writing items</a:t>
            </a:r>
          </a:p>
          <a:p>
            <a:pPr lvl="1" eaLnBrk="1" hangingPunct="1"/>
            <a:r>
              <a:rPr lang="en-US" sz="2400">
                <a:latin typeface="Verdana" charset="0"/>
                <a:ea typeface="ＭＳ Ｐゴシック" charset="0"/>
              </a:rPr>
              <a:t>Design each item to measure a learning outcome</a:t>
            </a:r>
          </a:p>
          <a:p>
            <a:pPr lvl="1" eaLnBrk="1" hangingPunct="1"/>
            <a:r>
              <a:rPr lang="en-US" sz="2400">
                <a:latin typeface="Verdana" charset="0"/>
                <a:ea typeface="ＭＳ Ｐゴシック" charset="0"/>
              </a:rPr>
              <a:t>Present a single clearly formulated problem in the stem</a:t>
            </a:r>
          </a:p>
          <a:p>
            <a:pPr lvl="1" eaLnBrk="1" hangingPunct="1"/>
            <a:r>
              <a:rPr lang="en-US" sz="2400">
                <a:latin typeface="Verdana" charset="0"/>
                <a:ea typeface="ＭＳ Ｐゴシック" charset="0"/>
              </a:rPr>
              <a:t>State the stem in simple, clear language</a:t>
            </a:r>
          </a:p>
          <a:p>
            <a:pPr lvl="1" eaLnBrk="1" hangingPunct="1"/>
            <a:r>
              <a:rPr lang="en-US" sz="2400">
                <a:latin typeface="Verdana" charset="0"/>
                <a:ea typeface="ＭＳ Ｐゴシック" charset="0"/>
              </a:rPr>
              <a:t>Put as much wording as possible in the stem</a:t>
            </a:r>
          </a:p>
          <a:p>
            <a:pPr lvl="1" eaLnBrk="1" hangingPunct="1"/>
            <a:r>
              <a:rPr lang="en-US" sz="2400">
                <a:latin typeface="Verdana" charset="0"/>
                <a:ea typeface="ＭＳ Ｐゴシック" charset="0"/>
              </a:rPr>
              <a:t>State the stem in </a:t>
            </a:r>
            <a:r>
              <a:rPr lang="en-US" sz="2400">
                <a:solidFill>
                  <a:srgbClr val="FF0000"/>
                </a:solidFill>
                <a:latin typeface="Verdana" charset="0"/>
                <a:ea typeface="ＭＳ Ｐゴシック" charset="0"/>
              </a:rPr>
              <a:t>positive</a:t>
            </a:r>
            <a:r>
              <a:rPr lang="en-US" sz="2400">
                <a:latin typeface="Verdana" charset="0"/>
                <a:ea typeface="ＭＳ Ｐゴシック" charset="0"/>
              </a:rPr>
              <a:t> form, wherever possible</a:t>
            </a:r>
          </a:p>
        </p:txBody>
      </p:sp>
    </p:spTree>
    <p:extLst>
      <p:ext uri="{BB962C8B-B14F-4D97-AF65-F5344CB8AC3E}">
        <p14:creationId xmlns:p14="http://schemas.microsoft.com/office/powerpoint/2010/main" val="943583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>
                <a:latin typeface="Verdana" charset="0"/>
                <a:ea typeface="ＭＳ Ｐゴシック" charset="0"/>
              </a:rPr>
              <a:t>Writing Multiple-Choice Items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Verdana" charset="0"/>
                <a:ea typeface="ＭＳ Ｐゴシック" charset="0"/>
              </a:rPr>
              <a:t>Guidelines when writing items</a:t>
            </a:r>
          </a:p>
          <a:p>
            <a:pPr lvl="1" eaLnBrk="1" hangingPunct="1"/>
            <a:r>
              <a:rPr lang="en-US" sz="2400">
                <a:latin typeface="Verdana" charset="0"/>
                <a:ea typeface="ＭＳ Ｐゴシック" charset="0"/>
              </a:rPr>
              <a:t>Emphasize </a:t>
            </a:r>
            <a:r>
              <a:rPr lang="en-US" sz="2400" b="1">
                <a:latin typeface="Verdana" charset="0"/>
                <a:ea typeface="ＭＳ Ｐゴシック" charset="0"/>
              </a:rPr>
              <a:t>negative</a:t>
            </a:r>
            <a:r>
              <a:rPr lang="en-US" sz="2400">
                <a:latin typeface="Verdana" charset="0"/>
                <a:ea typeface="ＭＳ Ｐゴシック" charset="0"/>
              </a:rPr>
              <a:t> wording whenever it is used in the stem (e.g., bold letters)</a:t>
            </a:r>
          </a:p>
          <a:p>
            <a:pPr lvl="1" eaLnBrk="1" hangingPunct="1"/>
            <a:r>
              <a:rPr lang="en-US" sz="2400">
                <a:latin typeface="Verdana" charset="0"/>
                <a:ea typeface="ＭＳ Ｐゴシック" charset="0"/>
              </a:rPr>
              <a:t>Make certain that the intended answer is correct and clearly best</a:t>
            </a:r>
          </a:p>
          <a:p>
            <a:pPr lvl="1" eaLnBrk="1" hangingPunct="1"/>
            <a:r>
              <a:rPr lang="en-US" sz="2400">
                <a:latin typeface="Verdana" charset="0"/>
                <a:ea typeface="ＭＳ Ｐゴシック" charset="0"/>
              </a:rPr>
              <a:t>Make all alternatives grammatically consistent with the stem and parallel in form</a:t>
            </a:r>
          </a:p>
          <a:p>
            <a:pPr lvl="1" eaLnBrk="1" hangingPunct="1"/>
            <a:r>
              <a:rPr lang="en-US" sz="2400">
                <a:latin typeface="Verdana" charset="0"/>
                <a:ea typeface="ＭＳ Ｐゴシック" charset="0"/>
              </a:rPr>
              <a:t>Avoid verbal clues that might enable students to select the correct answer or to eliminate an incorrect alternative</a:t>
            </a:r>
          </a:p>
          <a:p>
            <a:pPr lvl="1" eaLnBrk="1" hangingPunct="1"/>
            <a:endParaRPr lang="en-US">
              <a:latin typeface="Verdana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618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505</Words>
  <Application>Microsoft Macintosh PowerPoint</Application>
  <PresentationFormat>On-screen Show (4:3)</PresentationFormat>
  <Paragraphs>67</Paragraphs>
  <Slides>11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Writing Selection Items Multiple Choice</vt:lpstr>
      <vt:lpstr>PowerPoint Presentation</vt:lpstr>
      <vt:lpstr>Chapter 6 – Writing Selection Items (Multiple Choice)</vt:lpstr>
      <vt:lpstr>Chapter 6 – Writing Selection Items (Multiple Choice)</vt:lpstr>
      <vt:lpstr>Nature of Multiple-Choice Items</vt:lpstr>
      <vt:lpstr>Uses Of Multiple-Choice Items </vt:lpstr>
      <vt:lpstr>Writing Multiple-Choice Items</vt:lpstr>
      <vt:lpstr>Writing Multiple-Choice Items</vt:lpstr>
      <vt:lpstr>Writing Multiple-Choice Items</vt:lpstr>
      <vt:lpstr>Writing Multiple-Choice Items</vt:lpstr>
      <vt:lpstr>Writing Multiple-Choice Items</vt:lpstr>
    </vt:vector>
  </TitlesOfParts>
  <Company>The University of Mississippi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Selection Items Multiple Choice</dc:title>
  <dc:creator>School of Education</dc:creator>
  <cp:lastModifiedBy>School of Education</cp:lastModifiedBy>
  <cp:revision>2</cp:revision>
  <dcterms:created xsi:type="dcterms:W3CDTF">2017-02-08T17:00:14Z</dcterms:created>
  <dcterms:modified xsi:type="dcterms:W3CDTF">2017-02-08T17:02:31Z</dcterms:modified>
</cp:coreProperties>
</file>