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-8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EEED86-9F04-4044-BF22-593D90174F8C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57DE3-0B1F-E049-BD35-5CD82E0EB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681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0008282-6939-884C-BC94-1154B7347E9B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F02237D-77D0-224D-A6C6-5623D4C104AF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18C5AE2-D390-C74D-BBAC-C8B58D8B325B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75C54FB-605F-AD48-BFE8-E51748B172D0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B8AFDBA-40E0-B445-ABD6-7E21668DCBBF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B60107C-8246-D141-90AD-3BBF6AD096E0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1233C09-3DA2-154E-8305-4BFAE2F9DB88}" type="slidenum">
              <a:rPr lang="en-US" sz="1200"/>
              <a:pPr eaLnBrk="1" hangingPunct="1"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49E38C2-D8F8-704E-ABE5-23121B39D4EC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86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90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325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7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2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92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824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4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24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3061F-0BFD-0A49-A79E-B39A2774BC4F}" type="datetimeFigureOut">
              <a:rPr lang="en-US" smtClean="0"/>
              <a:t>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3BE48-91AC-E548-88C0-34E61B02A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87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Verdana" charset="0"/>
                <a:ea typeface="ＭＳ Ｐゴシック" charset="0"/>
              </a:rPr>
              <a:t>Writing Selection Items</a:t>
            </a:r>
            <a:br>
              <a:rPr lang="en-US">
                <a:latin typeface="Verdana" charset="0"/>
                <a:ea typeface="ＭＳ Ｐゴシック" charset="0"/>
              </a:rPr>
            </a:br>
            <a:r>
              <a:rPr lang="en-US" sz="3600">
                <a:latin typeface="Verdana" charset="0"/>
                <a:ea typeface="ＭＳ Ｐゴシック" charset="0"/>
              </a:rPr>
              <a:t>Multiple Choice</a:t>
            </a:r>
          </a:p>
        </p:txBody>
      </p:sp>
    </p:spTree>
    <p:extLst>
      <p:ext uri="{BB962C8B-B14F-4D97-AF65-F5344CB8AC3E}">
        <p14:creationId xmlns:p14="http://schemas.microsoft.com/office/powerpoint/2010/main" val="323552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Writing Multiple-Choice Items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Guidelines when writing items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Make the distracters plausible and attractive to the uninformed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Vary the relative length of the correct answer to eliminate length as a clue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Avoid using the alternative </a:t>
            </a:r>
            <a:r>
              <a:rPr lang="ja-JP" altLang="en-US" sz="2400">
                <a:latin typeface="Verdana" charset="0"/>
                <a:ea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</a:rPr>
              <a:t>all of the above</a:t>
            </a:r>
            <a:r>
              <a:rPr lang="ja-JP" altLang="en-US" sz="2400">
                <a:latin typeface="Verdana" charset="0"/>
                <a:ea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</a:rPr>
              <a:t> and use </a:t>
            </a:r>
            <a:r>
              <a:rPr lang="ja-JP" altLang="en-US" sz="2400">
                <a:latin typeface="Verdana" charset="0"/>
                <a:ea typeface="ＭＳ Ｐゴシック" charset="0"/>
              </a:rPr>
              <a:t>“</a:t>
            </a:r>
            <a:r>
              <a:rPr lang="en-US" altLang="ja-JP" sz="2400">
                <a:latin typeface="Verdana" charset="0"/>
                <a:ea typeface="ＭＳ Ｐゴシック" charset="0"/>
              </a:rPr>
              <a:t>none of the above</a:t>
            </a:r>
            <a:r>
              <a:rPr lang="ja-JP" altLang="en-US" sz="2400">
                <a:latin typeface="Verdana" charset="0"/>
                <a:ea typeface="ＭＳ Ｐゴシック" charset="0"/>
              </a:rPr>
              <a:t>”</a:t>
            </a:r>
            <a:r>
              <a:rPr lang="en-US" altLang="ja-JP" sz="2400">
                <a:latin typeface="Verdana" charset="0"/>
                <a:ea typeface="ＭＳ Ｐゴシック" charset="0"/>
              </a:rPr>
              <a:t> with caution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Vary the position of the correct answer in a random manner</a:t>
            </a:r>
          </a:p>
          <a:p>
            <a:pPr lvl="2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4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Writing Multiple-Choice Items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Guidelines when writing items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Control the difficulty of the item either by varying the problem in the stem or by changing the alternatives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Make certain each item is independent of the other items in the test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Use an efficient item format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Follow the normal rules of grammar</a:t>
            </a:r>
          </a:p>
          <a:p>
            <a:pPr lvl="1" eaLnBrk="1" hangingPunct="1"/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Break (or bend) any of these rules if necessary to improve item effectiveness</a:t>
            </a:r>
          </a:p>
          <a:p>
            <a:pPr lvl="2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82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Reference:</a:t>
            </a:r>
          </a:p>
          <a:p>
            <a:pPr marL="0" indent="0">
              <a:buNone/>
            </a:pPr>
            <a:r>
              <a:rPr lang="en-US" sz="2400" dirty="0" smtClean="0"/>
              <a:t>Assessment of Student Achievement,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edition </a:t>
            </a:r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 err="1" smtClean="0"/>
              <a:t>C.Keith</a:t>
            </a:r>
            <a:r>
              <a:rPr lang="en-US" sz="2400" dirty="0" smtClean="0"/>
              <a:t> Waugh and Norman E. </a:t>
            </a:r>
            <a:r>
              <a:rPr lang="en-US" sz="2400" dirty="0" err="1" smtClean="0"/>
              <a:t>Gronlund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5776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Chapter 6 – Writing Selection Items (</a:t>
            </a:r>
            <a:r>
              <a:rPr lang="en-US" sz="3600">
                <a:latin typeface="Verdana" charset="0"/>
                <a:ea typeface="ＭＳ Ｐゴシック" charset="0"/>
              </a:rPr>
              <a:t>Multiple Choice)</a:t>
            </a:r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143000" y="18288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Studying this chapter should enable you to: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Describe the characteristics of multiple-choice items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Describe the strengths and limitations of multiple-choice items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Distinguish between well-stated and poorly stated multiple-choice items</a:t>
            </a:r>
          </a:p>
          <a:p>
            <a:pPr lvl="2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336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latin typeface="Verdana" charset="0"/>
                <a:ea typeface="ＭＳ Ｐゴシック" charset="0"/>
              </a:rPr>
              <a:t>Chapter 6 – Writing Selection Items (</a:t>
            </a:r>
            <a:r>
              <a:rPr lang="en-US" sz="3600">
                <a:latin typeface="Verdana" charset="0"/>
                <a:ea typeface="ＭＳ Ｐゴシック" charset="0"/>
              </a:rPr>
              <a:t>Multiple Choice)</a:t>
            </a: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467600" cy="4343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Studying this chapter should enable you to (continued):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Identify and correct faults in poorly stated multiple-choice items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Match multiple-choice items to intended learning outcomes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Construct multiple-choice items that are well stated, relevant to important learning outcomes, and free of defects</a:t>
            </a:r>
          </a:p>
          <a:p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2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Nature of Multiple-Choice Items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Parts of an Item: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Stem - the question or incomplete sentence.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Alternatives - the choices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Distracters - the incorrect choices</a:t>
            </a:r>
          </a:p>
          <a:p>
            <a:pPr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48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Uses Of Multiple-Choice Items</a:t>
            </a:r>
            <a:br>
              <a:rPr lang="en-US">
                <a:latin typeface="Verdana" charset="0"/>
                <a:ea typeface="ＭＳ Ｐゴシック" charset="0"/>
              </a:rPr>
            </a:br>
            <a:endParaRPr lang="en-US">
              <a:latin typeface="Verdana" charset="0"/>
              <a:ea typeface="ＭＳ Ｐゴシック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467600" cy="4343400"/>
          </a:xfrm>
        </p:spPr>
        <p:txBody>
          <a:bodyPr/>
          <a:lstStyle/>
          <a:p>
            <a:pPr eaLnBrk="1" hangingPunct="1"/>
            <a:r>
              <a:rPr lang="en-US" sz="2800">
                <a:latin typeface="Verdana" charset="0"/>
                <a:ea typeface="ＭＳ Ｐゴシック" charset="0"/>
              </a:rPr>
              <a:t>Remember Items (DOK 1)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Measures the degree to which material is remembered</a:t>
            </a:r>
          </a:p>
          <a:p>
            <a:pPr eaLnBrk="1" hangingPunct="1"/>
            <a:r>
              <a:rPr lang="en-US" sz="2800">
                <a:latin typeface="Verdana" charset="0"/>
                <a:ea typeface="ＭＳ Ｐゴシック" charset="0"/>
              </a:rPr>
              <a:t>Understand Items (DOK 2)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Measures the degree to which material is remembered and understood</a:t>
            </a:r>
          </a:p>
          <a:p>
            <a:pPr eaLnBrk="1" hangingPunct="1"/>
            <a:r>
              <a:rPr lang="en-US" sz="2800">
                <a:latin typeface="Verdana" charset="0"/>
                <a:ea typeface="ＭＳ Ｐゴシック" charset="0"/>
              </a:rPr>
              <a:t>Application Items (DOK 3)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Measures the degree to which material is remembered, understood, and can be applied</a:t>
            </a:r>
          </a:p>
          <a:p>
            <a:pPr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20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Writing Multiple-Choice Items</a:t>
            </a:r>
          </a:p>
        </p:txBody>
      </p:sp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General Rules</a:t>
            </a: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Nothing in the item should prevent an </a:t>
            </a:r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informed</a:t>
            </a:r>
            <a:r>
              <a:rPr lang="en-US">
                <a:latin typeface="Verdana" charset="0"/>
                <a:ea typeface="ＭＳ Ｐゴシック" charset="0"/>
              </a:rPr>
              <a:t> student from answering correctly</a:t>
            </a:r>
          </a:p>
          <a:p>
            <a:pPr lvl="1" eaLnBrk="1" hangingPunct="1">
              <a:buFont typeface="Wingdings" charset="0"/>
              <a:buNone/>
            </a:pPr>
            <a:endParaRPr lang="en-US">
              <a:latin typeface="Verdana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Verdana" charset="0"/>
                <a:ea typeface="ＭＳ Ｐゴシック" charset="0"/>
              </a:rPr>
              <a:t>Nothing in the item should increase the probability that an </a:t>
            </a:r>
            <a:r>
              <a:rPr lang="en-US">
                <a:solidFill>
                  <a:srgbClr val="FF0000"/>
                </a:solidFill>
                <a:latin typeface="Verdana" charset="0"/>
                <a:ea typeface="ＭＳ Ｐゴシック" charset="0"/>
              </a:rPr>
              <a:t>uninformed</a:t>
            </a:r>
            <a:r>
              <a:rPr lang="en-US">
                <a:latin typeface="Verdana" charset="0"/>
                <a:ea typeface="ＭＳ Ｐゴシック" charset="0"/>
              </a:rPr>
              <a:t> student will answer correctly</a:t>
            </a:r>
          </a:p>
        </p:txBody>
      </p:sp>
    </p:spTree>
    <p:extLst>
      <p:ext uri="{BB962C8B-B14F-4D97-AF65-F5344CB8AC3E}">
        <p14:creationId xmlns:p14="http://schemas.microsoft.com/office/powerpoint/2010/main" val="610615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Writing Multiple-Choice Items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77200" cy="4343400"/>
          </a:xfrm>
        </p:spPr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Guidelines when writing items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Design each item to measure a learning outcome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Present a single clearly formulated problem in the stem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State the stem in simple, clear language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Put as much wording as possible in the stem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State the stem in </a:t>
            </a:r>
            <a:r>
              <a:rPr lang="en-US" sz="2400">
                <a:solidFill>
                  <a:srgbClr val="FF0000"/>
                </a:solidFill>
                <a:latin typeface="Verdana" charset="0"/>
                <a:ea typeface="ＭＳ Ｐゴシック" charset="0"/>
              </a:rPr>
              <a:t>positive</a:t>
            </a:r>
            <a:r>
              <a:rPr lang="en-US" sz="2400">
                <a:latin typeface="Verdana" charset="0"/>
                <a:ea typeface="ＭＳ Ｐゴシック" charset="0"/>
              </a:rPr>
              <a:t> form, wherever possible</a:t>
            </a:r>
          </a:p>
        </p:txBody>
      </p:sp>
    </p:spTree>
    <p:extLst>
      <p:ext uri="{BB962C8B-B14F-4D97-AF65-F5344CB8AC3E}">
        <p14:creationId xmlns:p14="http://schemas.microsoft.com/office/powerpoint/2010/main" val="94358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Writing Multiple-Choice Items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Verdana" charset="0"/>
                <a:ea typeface="ＭＳ Ｐゴシック" charset="0"/>
              </a:rPr>
              <a:t>Guidelines when writing items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Emphasize </a:t>
            </a:r>
            <a:r>
              <a:rPr lang="en-US" sz="2400" b="1">
                <a:latin typeface="Verdana" charset="0"/>
                <a:ea typeface="ＭＳ Ｐゴシック" charset="0"/>
              </a:rPr>
              <a:t>negative</a:t>
            </a:r>
            <a:r>
              <a:rPr lang="en-US" sz="2400">
                <a:latin typeface="Verdana" charset="0"/>
                <a:ea typeface="ＭＳ Ｐゴシック" charset="0"/>
              </a:rPr>
              <a:t> wording whenever it is used in the stem (e.g., bold letters)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Make certain that the intended answer is correct and clearly best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Make all alternatives grammatically consistent with the stem and parallel in form</a:t>
            </a:r>
          </a:p>
          <a:p>
            <a:pPr lvl="1" eaLnBrk="1" hangingPunct="1"/>
            <a:r>
              <a:rPr lang="en-US" sz="2400">
                <a:latin typeface="Verdana" charset="0"/>
                <a:ea typeface="ＭＳ Ｐゴシック" charset="0"/>
              </a:rPr>
              <a:t>Avoid verbal clues that might enable students to select the correct answer or to eliminate an incorrect alternative</a:t>
            </a:r>
          </a:p>
          <a:p>
            <a:pPr lvl="1" eaLnBrk="1" hangingPunct="1"/>
            <a:endParaRPr lang="en-US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618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505</Words>
  <Application>Microsoft Macintosh PowerPoint</Application>
  <PresentationFormat>On-screen Show (4:3)</PresentationFormat>
  <Paragraphs>67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Writing Selection Items Multiple Choice</vt:lpstr>
      <vt:lpstr>PowerPoint Presentation</vt:lpstr>
      <vt:lpstr>Chapter 6 – Writing Selection Items (Multiple Choice)</vt:lpstr>
      <vt:lpstr>Chapter 6 – Writing Selection Items (Multiple Choice)</vt:lpstr>
      <vt:lpstr>Nature of Multiple-Choice Items</vt:lpstr>
      <vt:lpstr>Uses Of Multiple-Choice Items </vt:lpstr>
      <vt:lpstr>Writing Multiple-Choice Items</vt:lpstr>
      <vt:lpstr>Writing Multiple-Choice Items</vt:lpstr>
      <vt:lpstr>Writing Multiple-Choice Items</vt:lpstr>
      <vt:lpstr>Writing Multiple-Choice Items</vt:lpstr>
      <vt:lpstr>Writing Multiple-Choice Items</vt:lpstr>
    </vt:vector>
  </TitlesOfParts>
  <Company>The University of Mississippi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Selection Items Multiple Choice</dc:title>
  <dc:creator>School of Education</dc:creator>
  <cp:lastModifiedBy>School of Education</cp:lastModifiedBy>
  <cp:revision>2</cp:revision>
  <dcterms:created xsi:type="dcterms:W3CDTF">2017-02-08T17:00:14Z</dcterms:created>
  <dcterms:modified xsi:type="dcterms:W3CDTF">2017-02-08T17:02:31Z</dcterms:modified>
</cp:coreProperties>
</file>