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A5FE7-9AF1-3347-A567-58028F409382}" type="datetimeFigureOut">
              <a:rPr lang="en-US" smtClean="0"/>
              <a:t>1/26/17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9BC06-580D-F749-93AC-0FAFB2CAC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7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79636B7-9F5E-EE4B-AB71-2BB6F382C99C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9D5FAAF-448F-9D41-9162-9E0F2F7084CE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903E57F-E816-1C49-B80A-B5A9643E3912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C840F1F-1347-814C-9ADB-062E811FB530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CEE5E78-3B76-174F-B058-2383C7FE284B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8636B69-0697-5442-B40F-CFE0C7482D5B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8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2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7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2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5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2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5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9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2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0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97266-CF3A-2148-90BA-BA17F4553FF1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1B7D0-F6C9-774D-B575-65E297185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5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Nature of Student Assessment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92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1150938" y="1066800"/>
            <a:ext cx="7793037" cy="6937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Methods of Interpretation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467600" cy="4343400"/>
          </a:xfrm>
        </p:spPr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Norm-Referenced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Provides a relative ranking of students</a:t>
            </a:r>
          </a:p>
          <a:p>
            <a:pPr lvl="1" eaLnBrk="1" hangingPunct="1">
              <a:buFont typeface="Wingdings" charset="0"/>
              <a:buNone/>
            </a:pPr>
            <a:endParaRPr lang="en-US">
              <a:latin typeface="Verdana" charset="0"/>
              <a:ea typeface="ＭＳ Ｐゴシック" charset="0"/>
            </a:endParaRPr>
          </a:p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Criterion-Referenced</a:t>
            </a:r>
          </a:p>
          <a:p>
            <a:pPr lvl="1" eaLnBrk="1" hangingPunct="1"/>
            <a:r>
              <a:rPr lang="en-US">
                <a:latin typeface="Verdana" charset="0"/>
                <a:ea typeface="ＭＳ Ｐゴシック" charset="0"/>
              </a:rPr>
              <a:t>Provides a description of the learning tasks a student can and can</a:t>
            </a:r>
            <a:r>
              <a:rPr lang="ja-JP" altLang="en-US">
                <a:latin typeface="Verdana" charset="0"/>
                <a:ea typeface="ＭＳ Ｐゴシック" charset="0"/>
              </a:rPr>
              <a:t>’</a:t>
            </a:r>
            <a:r>
              <a:rPr lang="en-US" altLang="ja-JP">
                <a:latin typeface="Verdana" charset="0"/>
                <a:ea typeface="ＭＳ Ｐゴシック" charset="0"/>
              </a:rPr>
              <a:t>t perform</a:t>
            </a:r>
          </a:p>
          <a:p>
            <a:pPr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84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High Stakes Testing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State Test, are both norm-referenced and criterion based.</a:t>
            </a:r>
          </a:p>
        </p:txBody>
      </p:sp>
    </p:spTree>
    <p:extLst>
      <p:ext uri="{BB962C8B-B14F-4D97-AF65-F5344CB8AC3E}">
        <p14:creationId xmlns:p14="http://schemas.microsoft.com/office/powerpoint/2010/main" val="286871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3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153400" cy="1219200"/>
          </a:xfrm>
        </p:spPr>
        <p:txBody>
          <a:bodyPr/>
          <a:lstStyle/>
          <a:p>
            <a:pPr algn="ctr" eaLnBrk="1" hangingPunct="1"/>
            <a:r>
              <a:rPr lang="en-US">
                <a:latin typeface="Verdana" charset="0"/>
                <a:ea typeface="ＭＳ Ｐゴシック" charset="0"/>
              </a:rPr>
              <a:t>Reading Guide #2</a:t>
            </a:r>
          </a:p>
        </p:txBody>
      </p:sp>
    </p:spTree>
    <p:extLst>
      <p:ext uri="{BB962C8B-B14F-4D97-AF65-F5344CB8AC3E}">
        <p14:creationId xmlns:p14="http://schemas.microsoft.com/office/powerpoint/2010/main" val="35319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153400" cy="12192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Verdana" charset="0"/>
                <a:ea typeface="ＭＳ Ｐゴシック" charset="0"/>
              </a:rPr>
              <a:t>Homework</a:t>
            </a:r>
            <a:br>
              <a:rPr lang="en-US">
                <a:latin typeface="Verdana" charset="0"/>
                <a:ea typeface="ＭＳ Ｐゴシック" charset="0"/>
              </a:rPr>
            </a:br>
            <a:r>
              <a:rPr lang="en-US">
                <a:latin typeface="Verdana" charset="0"/>
                <a:ea typeface="ＭＳ Ｐゴシック" charset="0"/>
              </a:rPr>
              <a:t/>
            </a:r>
            <a:br>
              <a:rPr lang="en-US">
                <a:latin typeface="Verdana" charset="0"/>
                <a:ea typeface="ＭＳ Ｐゴシック" charset="0"/>
              </a:rPr>
            </a:br>
            <a:r>
              <a:rPr lang="en-US">
                <a:latin typeface="Verdana" charset="0"/>
                <a:ea typeface="ＭＳ Ｐゴシック" charset="0"/>
              </a:rPr>
              <a:t>Chapters 3 &amp; 4, Complete Reading Guides</a:t>
            </a:r>
            <a:br>
              <a:rPr lang="en-US">
                <a:latin typeface="Verdana" charset="0"/>
                <a:ea typeface="ＭＳ Ｐゴシック" charset="0"/>
              </a:rPr>
            </a:br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12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Material used to create this </a:t>
            </a:r>
            <a:r>
              <a:rPr lang="en-US" sz="1600" dirty="0" err="1" smtClean="0"/>
              <a:t>Powerpoint</a:t>
            </a:r>
            <a:r>
              <a:rPr lang="en-US" sz="1600" dirty="0" smtClean="0"/>
              <a:t> was taken in part from the textbook Assessment of Student Achievement by Waugh &amp; </a:t>
            </a:r>
            <a:r>
              <a:rPr lang="en-US" sz="1600" dirty="0" err="1" smtClean="0"/>
              <a:t>Gronlaund</a:t>
            </a:r>
            <a:r>
              <a:rPr lang="en-US" sz="1600" dirty="0" smtClean="0"/>
              <a:t>, 10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Edition, Pearson Education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40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Verdana" charset="0"/>
                <a:ea typeface="ＭＳ Ｐゴシック" charset="0"/>
              </a:rPr>
              <a:t>Types of Assessment, which is the best?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Pen and Pencil</a:t>
            </a:r>
          </a:p>
          <a:p>
            <a:pPr>
              <a:defRPr/>
            </a:pPr>
            <a:r>
              <a:rPr lang="en-US" dirty="0" smtClean="0"/>
              <a:t>Performance</a:t>
            </a:r>
          </a:p>
          <a:p>
            <a:pPr>
              <a:defRPr/>
            </a:pPr>
            <a:endParaRPr lang="en-US" dirty="0"/>
          </a:p>
          <a:p>
            <a:pPr marL="0" indent="0">
              <a:buFont typeface="Wingdings" charset="0"/>
              <a:buNone/>
              <a:defRPr/>
            </a:pPr>
            <a:r>
              <a:rPr lang="en-US" dirty="0" smtClean="0"/>
              <a:t>There is a need for both but with an increased focus on complexity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2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Assessment Time Needed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Selected Response – quicker and can be scored by machine (Often widely used for this reason)</a:t>
            </a:r>
          </a:p>
          <a:p>
            <a:r>
              <a:rPr lang="en-US">
                <a:latin typeface="Verdana" charset="0"/>
                <a:ea typeface="ＭＳ Ｐゴシック" charset="0"/>
              </a:rPr>
              <a:t>Performance – time consuming (too long of a performance assessment reduces what can be assessed)</a:t>
            </a:r>
          </a:p>
        </p:txBody>
      </p:sp>
    </p:spTree>
    <p:extLst>
      <p:ext uri="{BB962C8B-B14F-4D97-AF65-F5344CB8AC3E}">
        <p14:creationId xmlns:p14="http://schemas.microsoft.com/office/powerpoint/2010/main" val="3196267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Verdana" charset="0"/>
                <a:ea typeface="ＭＳ Ｐゴシック" charset="0"/>
              </a:rPr>
              <a:t>Common Assessment Mistake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</a:rPr>
              <a:t>Does the assessment measure what it is suppose to measure?</a:t>
            </a:r>
          </a:p>
        </p:txBody>
      </p:sp>
    </p:spTree>
    <p:extLst>
      <p:ext uri="{BB962C8B-B14F-4D97-AF65-F5344CB8AC3E}">
        <p14:creationId xmlns:p14="http://schemas.microsoft.com/office/powerpoint/2010/main" val="362680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Types of Assessment Methods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solidFill>
                  <a:srgbClr val="FF0000"/>
                </a:solidFill>
                <a:latin typeface="Verdana" charset="0"/>
                <a:ea typeface="ＭＳ Ｐゴシック" charset="0"/>
              </a:rPr>
              <a:t>Selected-Response </a:t>
            </a:r>
            <a:r>
              <a:rPr lang="en-US" sz="2800">
                <a:latin typeface="Verdana" charset="0"/>
                <a:ea typeface="ＭＳ Ｐゴシック" charset="0"/>
              </a:rPr>
              <a:t>(e.g., multiple choice, true-false, matching)</a:t>
            </a:r>
          </a:p>
          <a:p>
            <a:pPr eaLnBrk="1" hangingPunct="1"/>
            <a:r>
              <a:rPr lang="en-US" sz="2800">
                <a:solidFill>
                  <a:srgbClr val="FF0000"/>
                </a:solidFill>
                <a:latin typeface="Verdana" charset="0"/>
                <a:ea typeface="ＭＳ Ｐゴシック" charset="0"/>
              </a:rPr>
              <a:t>Supply-Response </a:t>
            </a:r>
            <a:r>
              <a:rPr lang="en-US" sz="2800">
                <a:latin typeface="Verdana" charset="0"/>
                <a:ea typeface="ＭＳ Ｐゴシック" charset="0"/>
              </a:rPr>
              <a:t>(e.g., essay, fill-in-the-blank, etc.)</a:t>
            </a:r>
          </a:p>
          <a:p>
            <a:pPr eaLnBrk="1" hangingPunct="1"/>
            <a:r>
              <a:rPr lang="en-US" sz="2800">
                <a:solidFill>
                  <a:srgbClr val="FF0000"/>
                </a:solidFill>
                <a:latin typeface="Verdana" charset="0"/>
                <a:ea typeface="ＭＳ Ｐゴシック" charset="0"/>
              </a:rPr>
              <a:t>Restricted Performance Assessment </a:t>
            </a:r>
            <a:r>
              <a:rPr lang="en-US" sz="2800">
                <a:latin typeface="Verdana" charset="0"/>
                <a:ea typeface="ＭＳ Ｐゴシック" charset="0"/>
              </a:rPr>
              <a:t>(e.g., locating information on a computer)</a:t>
            </a:r>
          </a:p>
          <a:p>
            <a:pPr eaLnBrk="1" hangingPunct="1"/>
            <a:r>
              <a:rPr lang="en-US" sz="2800">
                <a:solidFill>
                  <a:srgbClr val="FF0000"/>
                </a:solidFill>
                <a:latin typeface="Verdana" charset="0"/>
                <a:ea typeface="ＭＳ Ｐゴシック" charset="0"/>
              </a:rPr>
              <a:t>Extended Performance Assessment </a:t>
            </a:r>
            <a:r>
              <a:rPr lang="en-US" sz="2800">
                <a:latin typeface="Verdana" charset="0"/>
                <a:ea typeface="ＭＳ Ｐゴシック" charset="0"/>
              </a:rPr>
              <a:t>(e.g., using a computer to solve a math problem)</a:t>
            </a:r>
          </a:p>
        </p:txBody>
      </p:sp>
    </p:spTree>
    <p:extLst>
      <p:ext uri="{BB962C8B-B14F-4D97-AF65-F5344CB8AC3E}">
        <p14:creationId xmlns:p14="http://schemas.microsoft.com/office/powerpoint/2010/main" val="374342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Guidelines For Effective Student Assessment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Verdana" charset="0"/>
                <a:ea typeface="ＭＳ Ｐゴシック" charset="0"/>
              </a:rPr>
              <a:t>Effective Assessment Requires</a:t>
            </a:r>
            <a:r>
              <a:rPr lang="en-US">
                <a:latin typeface="Verdana" charset="0"/>
                <a:ea typeface="ＭＳ Ｐゴシック" charset="0"/>
              </a:rPr>
              <a:t>: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1.  A clear conception of intended 	 learning outcomes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2.  A variety of assessment  	   	 procedures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3.  Relevant instructional procedures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4.  Adequate sample of student 		 performance</a:t>
            </a:r>
          </a:p>
        </p:txBody>
      </p:sp>
    </p:spTree>
    <p:extLst>
      <p:ext uri="{BB962C8B-B14F-4D97-AF65-F5344CB8AC3E}">
        <p14:creationId xmlns:p14="http://schemas.microsoft.com/office/powerpoint/2010/main" val="3997040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latin typeface="Verdana" charset="0"/>
                <a:ea typeface="ＭＳ Ｐゴシック" charset="0"/>
              </a:rPr>
              <a:t>Guidelines For Effective Student Assessment (continued)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Verdana" charset="0"/>
                <a:ea typeface="ＭＳ Ｐゴシック" charset="0"/>
              </a:rPr>
              <a:t>Effective Assessment Requires</a:t>
            </a:r>
            <a:r>
              <a:rPr lang="en-US">
                <a:latin typeface="Verdana" charset="0"/>
                <a:ea typeface="ＭＳ Ｐゴシック" charset="0"/>
              </a:rPr>
              <a:t>: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5.  Fair procedures for everyone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6.  Specifying the criteria for judging 	 successful performance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7.  </a:t>
            </a:r>
            <a:r>
              <a:rPr lang="en-US" b="1">
                <a:solidFill>
                  <a:srgbClr val="FF0000"/>
                </a:solidFill>
                <a:latin typeface="Verdana" charset="0"/>
                <a:ea typeface="ＭＳ Ｐゴシック" charset="0"/>
              </a:rPr>
              <a:t>Feedback</a:t>
            </a:r>
            <a:r>
              <a:rPr lang="en-US">
                <a:latin typeface="Verdana" charset="0"/>
                <a:ea typeface="ＭＳ Ｐゴシック" charset="0"/>
              </a:rPr>
              <a:t> that emphasizes 		 strengths and weaknesses of 		 performance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Verdana" charset="0"/>
                <a:ea typeface="ＭＳ Ｐゴシック" charset="0"/>
              </a:rPr>
              <a:t>8.  A comprehensive grading and 	 reporting system</a:t>
            </a:r>
          </a:p>
          <a:p>
            <a:pPr eaLnBrk="1" hangingPunct="1">
              <a:buFont typeface="Wingdings" charset="0"/>
              <a:buNone/>
            </a:pPr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976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</a:rPr>
              <a:t>Providing Feedback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467600" cy="4343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Verdana" charset="0"/>
                <a:ea typeface="ＭＳ Ｐゴシック" charset="0"/>
              </a:rPr>
              <a:t>Feedback Should: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Verdana" charset="0"/>
                <a:ea typeface="ＭＳ Ｐゴシック" charset="0"/>
              </a:rPr>
              <a:t>be given immediately following assessment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Verdana" charset="0"/>
                <a:ea typeface="ＭＳ Ｐゴシック" charset="0"/>
              </a:rPr>
              <a:t>be detailed and understandable to students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Verdana" charset="0"/>
                <a:ea typeface="ＭＳ Ｐゴシック" charset="0"/>
              </a:rPr>
              <a:t>focus on both successes and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Verdana" charset="0"/>
                <a:ea typeface="ＭＳ Ｐゴシック" charset="0"/>
              </a:rPr>
              <a:t>provide remedial suggestions for correcting errors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latin typeface="Verdana" charset="0"/>
                <a:ea typeface="ＭＳ Ｐゴシック" charset="0"/>
              </a:rPr>
              <a:t>be positive and provide a guide for improving performance and self-assessment</a:t>
            </a:r>
          </a:p>
        </p:txBody>
      </p:sp>
    </p:spTree>
    <p:extLst>
      <p:ext uri="{BB962C8B-B14F-4D97-AF65-F5344CB8AC3E}">
        <p14:creationId xmlns:p14="http://schemas.microsoft.com/office/powerpoint/2010/main" val="2921079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315</Words>
  <Application>Microsoft Macintosh PowerPoint</Application>
  <PresentationFormat>On-screen Show (4:3)</PresentationFormat>
  <Paragraphs>53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Nature of Student Assessment</vt:lpstr>
      <vt:lpstr>Reference </vt:lpstr>
      <vt:lpstr>Types of Assessment, which is the best?</vt:lpstr>
      <vt:lpstr>Assessment Time Needed</vt:lpstr>
      <vt:lpstr>Common Assessment Mistake</vt:lpstr>
      <vt:lpstr>Types of Assessment Methods</vt:lpstr>
      <vt:lpstr>Guidelines For Effective Student Assessment</vt:lpstr>
      <vt:lpstr>Guidelines For Effective Student Assessment (continued)</vt:lpstr>
      <vt:lpstr>Providing Feedback</vt:lpstr>
      <vt:lpstr>Methods of Interpretation</vt:lpstr>
      <vt:lpstr>High Stakes Testing</vt:lpstr>
      <vt:lpstr>Reading Guide #2</vt:lpstr>
      <vt:lpstr>Homework  Chapters 3 &amp; 4, Complete Reading Guides </vt:lpstr>
    </vt:vector>
  </TitlesOfParts>
  <Company>The University of Mississippi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of Student Assessment</dc:title>
  <dc:creator>School of Education</dc:creator>
  <cp:lastModifiedBy>School of Education</cp:lastModifiedBy>
  <cp:revision>2</cp:revision>
  <dcterms:created xsi:type="dcterms:W3CDTF">2017-01-26T16:24:15Z</dcterms:created>
  <dcterms:modified xsi:type="dcterms:W3CDTF">2017-01-26T16:25:38Z</dcterms:modified>
</cp:coreProperties>
</file>