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62" r:id="rId2"/>
    <p:sldId id="263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C95A1-D164-564D-9F2D-9ADD0F0A0893}" type="datetimeFigureOut">
              <a:rPr lang="en-US" smtClean="0"/>
              <a:t>1/26/17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78A2E-F652-7043-9C70-964119C52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6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18078A9-5828-6C41-BFE1-D5D04F671AEF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48563C9-2176-8B4C-AE0E-35D95FCC2A8B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5A64B3E-DE35-874E-BA8A-A69C057F2BD3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26305E9-243E-004E-8FC5-D533606D5EFA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4FD254E-BC49-1F4E-9E62-50099A66A7EA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450DF8A-6D7B-D94A-8EFB-1DB378AF013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9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0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9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6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1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2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F0DA7-F5B2-C840-BDDC-9B000AE776A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6391-A554-DD4A-B1C6-FD23B1D89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7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03773" y="190052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Verdana" charset="0"/>
                <a:ea typeface="ＭＳ Ｐゴシック" charset="0"/>
              </a:rPr>
              <a:t>Introduction to Assessment</a:t>
            </a:r>
            <a:br>
              <a:rPr lang="en-US" dirty="0">
                <a:latin typeface="Verdana" charset="0"/>
                <a:ea typeface="ＭＳ Ｐゴシック" charset="0"/>
              </a:rPr>
            </a:br>
            <a:r>
              <a:rPr lang="en-US" dirty="0">
                <a:latin typeface="Verdana" charset="0"/>
                <a:ea typeface="ＭＳ Ｐゴシック" charset="0"/>
              </a:rPr>
              <a:t/>
            </a:r>
            <a:br>
              <a:rPr lang="en-US" dirty="0">
                <a:latin typeface="Verdana" charset="0"/>
                <a:ea typeface="ＭＳ Ｐゴシック" charset="0"/>
              </a:rPr>
            </a:br>
            <a:r>
              <a:rPr lang="en-US" dirty="0">
                <a:latin typeface="Verdana" charset="0"/>
                <a:ea typeface="ＭＳ Ｐゴシック" charset="0"/>
              </a:rPr>
              <a:t>Achievement Assessment and Instruction</a:t>
            </a:r>
          </a:p>
        </p:txBody>
      </p:sp>
    </p:spTree>
    <p:extLst>
      <p:ext uri="{BB962C8B-B14F-4D97-AF65-F5344CB8AC3E}">
        <p14:creationId xmlns:p14="http://schemas.microsoft.com/office/powerpoint/2010/main" val="193636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85800" y="26988"/>
            <a:ext cx="8153400" cy="1219200"/>
          </a:xfrm>
        </p:spPr>
        <p:txBody>
          <a:bodyPr/>
          <a:lstStyle/>
          <a:p>
            <a:r>
              <a:rPr lang="en-US" sz="3600">
                <a:latin typeface="Verdana" charset="0"/>
                <a:ea typeface="ＭＳ Ｐゴシック" charset="0"/>
              </a:rPr>
              <a:t>Assessment DRIVES Instruction</a:t>
            </a:r>
          </a:p>
        </p:txBody>
      </p:sp>
      <p:pic>
        <p:nvPicPr>
          <p:cNvPr id="33794" name="Content Placeholder 3" descr="whee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9" b="58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41731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>
                <a:latin typeface="Verdana" charset="0"/>
                <a:ea typeface="ＭＳ Ｐゴシック" charset="0"/>
              </a:rPr>
              <a:t>Assessment in the </a:t>
            </a:r>
            <a:br>
              <a:rPr lang="en-US" sz="3200">
                <a:latin typeface="Verdana" charset="0"/>
                <a:ea typeface="ＭＳ Ｐゴシック" charset="0"/>
              </a:rPr>
            </a:br>
            <a:r>
              <a:rPr lang="en-US" sz="3200">
                <a:latin typeface="Verdana" charset="0"/>
                <a:ea typeface="ＭＳ Ｐゴシック" charset="0"/>
              </a:rPr>
              <a:t>Instructional Process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467600" cy="4343400"/>
          </a:xfrm>
        </p:spPr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Assessment is a </a:t>
            </a:r>
            <a:r>
              <a:rPr lang="en-US">
                <a:solidFill>
                  <a:srgbClr val="FF0000"/>
                </a:solidFill>
                <a:latin typeface="Verdana" charset="0"/>
                <a:ea typeface="ＭＳ Ｐゴシック" charset="0"/>
              </a:rPr>
              <a:t>recursive</a:t>
            </a:r>
            <a:r>
              <a:rPr lang="en-US">
                <a:latin typeface="Verdana" charset="0"/>
                <a:ea typeface="ＭＳ Ｐゴシック" charset="0"/>
              </a:rPr>
              <a:t> process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Assessment is fully integrated with instruction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Plans for assessment should be made during the planning for instruction</a:t>
            </a:r>
          </a:p>
        </p:txBody>
      </p:sp>
    </p:spTree>
    <p:extLst>
      <p:ext uri="{BB962C8B-B14F-4D97-AF65-F5344CB8AC3E}">
        <p14:creationId xmlns:p14="http://schemas.microsoft.com/office/powerpoint/2010/main" val="1962738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Questions to Ask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What are the intended outcomes? (Content Standards/Objectives/Goals)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How will you know whether the students achieved the learning outcomes? (discuss)</a:t>
            </a:r>
          </a:p>
        </p:txBody>
      </p:sp>
    </p:spTree>
    <p:extLst>
      <p:ext uri="{BB962C8B-B14F-4D97-AF65-F5344CB8AC3E}">
        <p14:creationId xmlns:p14="http://schemas.microsoft.com/office/powerpoint/2010/main" val="3816745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Assessment in the Instructional Process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Planning of Instruction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Define the intended learning outcomes of instruction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Specify how student achievement of learning outcomes will be determined</a:t>
            </a:r>
          </a:p>
          <a:p>
            <a:pPr lvl="2" eaLnBrk="1" hangingPunct="1"/>
            <a:endParaRPr lang="en-US">
              <a:latin typeface="Verdana" charset="0"/>
              <a:ea typeface="ＭＳ Ｐゴシック" charset="0"/>
            </a:endParaRPr>
          </a:p>
          <a:p>
            <a:pPr lvl="1"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14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Verdana" charset="0"/>
                <a:ea typeface="ＭＳ Ｐゴシック" charset="0"/>
              </a:rPr>
              <a:t>Assessment in the Instructional Process (continued)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Beginning of Instruction </a:t>
            </a:r>
          </a:p>
          <a:p>
            <a:pPr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(Placement/</a:t>
            </a:r>
            <a:r>
              <a:rPr lang="en-US">
                <a:solidFill>
                  <a:srgbClr val="FF0000"/>
                </a:solidFill>
                <a:latin typeface="Verdana" charset="0"/>
                <a:ea typeface="ＭＳ Ｐゴシック" charset="0"/>
              </a:rPr>
              <a:t>Pretest</a:t>
            </a:r>
            <a:r>
              <a:rPr lang="en-US">
                <a:latin typeface="Verdana" charset="0"/>
                <a:ea typeface="ＭＳ Ｐゴシック" charset="0"/>
              </a:rPr>
              <a:t> Assessment)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Purpose:</a:t>
            </a:r>
          </a:p>
          <a:p>
            <a:pPr lvl="2" eaLnBrk="1" hangingPunct="1"/>
            <a:r>
              <a:rPr lang="en-US">
                <a:latin typeface="Verdana" charset="0"/>
                <a:ea typeface="ＭＳ Ｐゴシック" charset="0"/>
              </a:rPr>
              <a:t>To determine if students have the prerequisite skills</a:t>
            </a:r>
          </a:p>
          <a:p>
            <a:pPr lvl="2" eaLnBrk="1" hangingPunct="1"/>
            <a:r>
              <a:rPr lang="en-US">
                <a:latin typeface="Verdana" charset="0"/>
                <a:ea typeface="ＭＳ Ｐゴシック" charset="0"/>
              </a:rPr>
              <a:t>To determine if students have already achieved intended outcomes</a:t>
            </a:r>
          </a:p>
          <a:p>
            <a:pPr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Verdana" charset="0"/>
                <a:ea typeface="ＭＳ Ｐゴシック" charset="0"/>
              </a:rPr>
              <a:t>Before Instruction</a:t>
            </a:r>
          </a:p>
        </p:txBody>
      </p:sp>
      <p:pic>
        <p:nvPicPr>
          <p:cNvPr id="36866" name="Content Placeholder 3" descr="befor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7" b="36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63383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Verdana" charset="0"/>
                <a:ea typeface="ＭＳ Ｐゴシック" charset="0"/>
              </a:rPr>
              <a:t>Assessment in the Instructional Process (continued)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Verdana" charset="0"/>
                <a:ea typeface="ＭＳ Ｐゴシック" charset="0"/>
              </a:rPr>
              <a:t>During Instruction</a:t>
            </a:r>
          </a:p>
          <a:p>
            <a:pPr eaLnBrk="1" hangingPunct="1">
              <a:buFont typeface="Wingdings" charset="0"/>
              <a:buNone/>
            </a:pPr>
            <a:r>
              <a:rPr lang="en-US" sz="2800">
                <a:latin typeface="Verdana" charset="0"/>
                <a:ea typeface="ＭＳ Ｐゴシック" charset="0"/>
              </a:rPr>
              <a:t>(Formative and Diagnostic Assessment)</a:t>
            </a:r>
          </a:p>
          <a:p>
            <a:pPr lvl="1" eaLnBrk="1" hangingPunct="1"/>
            <a:r>
              <a:rPr lang="en-US" sz="2400">
                <a:latin typeface="Verdana" charset="0"/>
                <a:ea typeface="ＭＳ Ｐゴシック" charset="0"/>
              </a:rPr>
              <a:t>Purpose:</a:t>
            </a:r>
          </a:p>
          <a:p>
            <a:pPr lvl="2" eaLnBrk="1" hangingPunct="1"/>
            <a:r>
              <a:rPr lang="en-US" sz="2000">
                <a:latin typeface="Verdana" charset="0"/>
                <a:ea typeface="ＭＳ Ｐゴシック" charset="0"/>
              </a:rPr>
              <a:t>To determine which learning tasks the students are progressing satisfactorily (Formative)</a:t>
            </a:r>
          </a:p>
          <a:p>
            <a:pPr lvl="2" eaLnBrk="1" hangingPunct="1"/>
            <a:r>
              <a:rPr lang="en-US" sz="2000">
                <a:latin typeface="Verdana" charset="0"/>
                <a:ea typeface="ＭＳ Ｐゴシック" charset="0"/>
              </a:rPr>
              <a:t>To determine which students need remedial work in particular material (Diagnostic)</a:t>
            </a:r>
          </a:p>
          <a:p>
            <a:pPr lvl="2" eaLnBrk="1" hangingPunct="1"/>
            <a:r>
              <a:rPr lang="en-US" sz="2000">
                <a:latin typeface="Verdana" charset="0"/>
                <a:ea typeface="ＭＳ Ｐゴシック" charset="0"/>
              </a:rPr>
              <a:t>Used to adapt goals/objectives (Formative)</a:t>
            </a:r>
          </a:p>
        </p:txBody>
      </p:sp>
    </p:spTree>
    <p:extLst>
      <p:ext uri="{BB962C8B-B14F-4D97-AF65-F5344CB8AC3E}">
        <p14:creationId xmlns:p14="http://schemas.microsoft.com/office/powerpoint/2010/main" val="4121030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153400" cy="1219200"/>
          </a:xfrm>
        </p:spPr>
        <p:txBody>
          <a:bodyPr/>
          <a:lstStyle/>
          <a:p>
            <a:pPr algn="ctr"/>
            <a:r>
              <a:rPr lang="en-US">
                <a:latin typeface="Verdana" charset="0"/>
                <a:ea typeface="ＭＳ Ｐゴシック" charset="0"/>
              </a:rPr>
              <a:t>During Instruction</a:t>
            </a:r>
          </a:p>
        </p:txBody>
      </p:sp>
      <p:pic>
        <p:nvPicPr>
          <p:cNvPr id="37890" name="Content Placeholder 3" descr="during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250" r="-11250"/>
          <a:stretch>
            <a:fillRect/>
          </a:stretch>
        </p:blipFill>
        <p:spPr>
          <a:xfrm>
            <a:off x="654050" y="1371600"/>
            <a:ext cx="8458200" cy="4919663"/>
          </a:xfrm>
        </p:spPr>
      </p:pic>
    </p:spTree>
    <p:extLst>
      <p:ext uri="{BB962C8B-B14F-4D97-AF65-F5344CB8AC3E}">
        <p14:creationId xmlns:p14="http://schemas.microsoft.com/office/powerpoint/2010/main" val="1970971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9303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Verdana" charset="0"/>
                <a:ea typeface="ＭＳ Ｐゴシック" charset="0"/>
              </a:rPr>
              <a:t>Assessment in the Instructional Process (continued)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093913"/>
            <a:ext cx="7772400" cy="3925887"/>
          </a:xfrm>
        </p:spPr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End of Instruction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Summative Assessment</a:t>
            </a:r>
          </a:p>
          <a:p>
            <a:pPr lvl="2" eaLnBrk="1" hangingPunct="1"/>
            <a:r>
              <a:rPr lang="en-US">
                <a:latin typeface="Verdana" charset="0"/>
                <a:ea typeface="ＭＳ Ｐゴシック" charset="0"/>
              </a:rPr>
              <a:t>Purpose:</a:t>
            </a:r>
          </a:p>
          <a:p>
            <a:pPr lvl="3" eaLnBrk="1" hangingPunct="1"/>
            <a:r>
              <a:rPr lang="en-US">
                <a:latin typeface="Verdana" charset="0"/>
                <a:ea typeface="ＭＳ Ｐゴシック" charset="0"/>
              </a:rPr>
              <a:t>To determine which students have mastered material and should move on to next course</a:t>
            </a:r>
          </a:p>
          <a:p>
            <a:pPr lvl="3" eaLnBrk="1" hangingPunct="1"/>
            <a:r>
              <a:rPr lang="en-US">
                <a:latin typeface="Verdana" charset="0"/>
                <a:ea typeface="ＭＳ Ｐゴシック" charset="0"/>
              </a:rPr>
              <a:t>To determine what grade should be assigned to each student</a:t>
            </a:r>
          </a:p>
          <a:p>
            <a:pPr lvl="3" eaLnBrk="1" hangingPunct="1"/>
            <a:r>
              <a:rPr lang="en-US">
                <a:latin typeface="Verdana" charset="0"/>
                <a:ea typeface="ＭＳ Ｐゴシック" charset="0"/>
              </a:rPr>
              <a:t>Predict future success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86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latin typeface="Verdana" charset="0"/>
                <a:ea typeface="ＭＳ Ｐゴシック" charset="0"/>
              </a:rPr>
              <a:t>After Instruction</a:t>
            </a:r>
          </a:p>
        </p:txBody>
      </p:sp>
      <p:pic>
        <p:nvPicPr>
          <p:cNvPr id="38914" name="Content Placeholder 3" descr="end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607" r="-23607"/>
          <a:stretch>
            <a:fillRect/>
          </a:stretch>
        </p:blipFill>
        <p:spPr>
          <a:xfrm>
            <a:off x="-228600" y="1600200"/>
            <a:ext cx="9220200" cy="4565650"/>
          </a:xfrm>
        </p:spPr>
      </p:pic>
    </p:spTree>
    <p:extLst>
      <p:ext uri="{BB962C8B-B14F-4D97-AF65-F5344CB8AC3E}">
        <p14:creationId xmlns:p14="http://schemas.microsoft.com/office/powerpoint/2010/main" val="59117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Material used to create this </a:t>
            </a:r>
            <a:r>
              <a:rPr lang="en-US" sz="1600" dirty="0" err="1" smtClean="0"/>
              <a:t>Powerpoint</a:t>
            </a:r>
            <a:r>
              <a:rPr lang="en-US" sz="1600" dirty="0" smtClean="0"/>
              <a:t> was taken in part from the textbook Assessment of Student Achievement by Waugh &amp; </a:t>
            </a:r>
            <a:r>
              <a:rPr lang="en-US" sz="1600" dirty="0" err="1" smtClean="0"/>
              <a:t>Gronlaund</a:t>
            </a:r>
            <a:r>
              <a:rPr lang="en-US" sz="1600" dirty="0" smtClean="0"/>
              <a:t>, 10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Edition, Pearson Education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1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Other Ways Assessment Can Aid Learning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To increase student motivation</a:t>
            </a:r>
          </a:p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To increase retention and transfer of learning</a:t>
            </a:r>
          </a:p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Provides student self-assessment</a:t>
            </a:r>
          </a:p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Provides feedback concerning needed changes to curriculum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35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Student Self-Assessment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Enables students to better understand themselves, develops self-awareness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Identifies misconceptions that need correcting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Sometimes students “think” they know material when they do not</a:t>
            </a:r>
          </a:p>
        </p:txBody>
      </p:sp>
    </p:spTree>
    <p:extLst>
      <p:ext uri="{BB962C8B-B14F-4D97-AF65-F5344CB8AC3E}">
        <p14:creationId xmlns:p14="http://schemas.microsoft.com/office/powerpoint/2010/main" val="2906098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Other Points to Ponder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Students should not be surprised by the format of the assessment</a:t>
            </a:r>
          </a:p>
        </p:txBody>
      </p:sp>
    </p:spTree>
    <p:extLst>
      <p:ext uri="{BB962C8B-B14F-4D97-AF65-F5344CB8AC3E}">
        <p14:creationId xmlns:p14="http://schemas.microsoft.com/office/powerpoint/2010/main" val="399243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When you hear the word assessment, what comes to mind?</a:t>
            </a:r>
            <a:br>
              <a:rPr lang="en-US" dirty="0"/>
            </a:br>
            <a:endParaRPr lang="en-US" dirty="0"/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3637681" y="2230754"/>
            <a:ext cx="2247934" cy="3389313"/>
          </a:xfrm>
        </p:spPr>
        <p:txBody>
          <a:bodyPr>
            <a:normAutofit fontScale="62500" lnSpcReduction="20000"/>
          </a:bodyPr>
          <a:lstStyle/>
          <a:p>
            <a:pPr marL="0" indent="0">
              <a:buFont typeface="Wingdings" charset="0"/>
              <a:buNone/>
            </a:pPr>
            <a:r>
              <a:rPr lang="en-US" sz="40000" dirty="0">
                <a:latin typeface="Verdana" charset="0"/>
                <a:ea typeface="ＭＳ Ｐゴシック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9676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2007789" y="2047875"/>
            <a:ext cx="4876800" cy="1219200"/>
          </a:xfrm>
        </p:spPr>
        <p:txBody>
          <a:bodyPr/>
          <a:lstStyle/>
          <a:p>
            <a:r>
              <a:rPr lang="en-US" dirty="0">
                <a:latin typeface="Verdana" charset="0"/>
                <a:ea typeface="ＭＳ Ｐゴシック" charset="0"/>
              </a:rPr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225" y="2847975"/>
            <a:ext cx="4767263" cy="939800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charset="0"/>
              <a:buNone/>
              <a:defRPr/>
            </a:pPr>
            <a:r>
              <a:rPr lang="en-US" sz="6000" b="1" dirty="0" smtClean="0">
                <a:latin typeface="Cooper Black"/>
                <a:cs typeface="Cooper Black"/>
              </a:rPr>
              <a:t>Why </a:t>
            </a:r>
            <a:r>
              <a:rPr lang="en-US" sz="6000" b="1" dirty="0">
                <a:latin typeface="Cooper Black"/>
                <a:cs typeface="Cooper Black"/>
              </a:rPr>
              <a:t>A</a:t>
            </a:r>
            <a:r>
              <a:rPr lang="en-US" sz="6000" b="1" dirty="0" smtClean="0">
                <a:latin typeface="Cooper Black"/>
                <a:cs typeface="Cooper Black"/>
              </a:rPr>
              <a:t>ssess?</a:t>
            </a:r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6096000" y="3810000"/>
            <a:ext cx="2589213" cy="2352675"/>
            <a:chOff x="4862286" y="4124234"/>
            <a:chExt cx="2588623" cy="2352766"/>
          </a:xfrm>
        </p:grpSpPr>
        <p:sp>
          <p:nvSpPr>
            <p:cNvPr id="4" name="Oval 3"/>
            <p:cNvSpPr/>
            <p:nvPr/>
          </p:nvSpPr>
          <p:spPr>
            <a:xfrm>
              <a:off x="4862286" y="4124234"/>
              <a:ext cx="2588623" cy="2352766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6" name="TextBox 4"/>
            <p:cNvSpPr txBox="1">
              <a:spLocks noChangeArrowheads="1"/>
            </p:cNvSpPr>
            <p:nvPr/>
          </p:nvSpPr>
          <p:spPr bwMode="auto">
            <a:xfrm>
              <a:off x="5370286" y="4753428"/>
              <a:ext cx="157842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/>
                <a:t>Monitor Student Learning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914400" y="3810000"/>
            <a:ext cx="2589213" cy="2352675"/>
            <a:chOff x="1213031" y="3323992"/>
            <a:chExt cx="2588623" cy="2352766"/>
          </a:xfrm>
        </p:grpSpPr>
        <p:sp>
          <p:nvSpPr>
            <p:cNvPr id="6" name="Oval 5"/>
            <p:cNvSpPr/>
            <p:nvPr/>
          </p:nvSpPr>
          <p:spPr>
            <a:xfrm>
              <a:off x="1213031" y="3323992"/>
              <a:ext cx="2588623" cy="2352766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4" name="TextBox 6"/>
            <p:cNvSpPr txBox="1">
              <a:spLocks noChangeArrowheads="1"/>
            </p:cNvSpPr>
            <p:nvPr/>
          </p:nvSpPr>
          <p:spPr bwMode="auto">
            <a:xfrm>
              <a:off x="1718129" y="3991710"/>
              <a:ext cx="157842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/>
                <a:t>Improve Teacher Instruction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6172200" y="304800"/>
            <a:ext cx="2589213" cy="2352675"/>
            <a:chOff x="5848532" y="241255"/>
            <a:chExt cx="2588623" cy="2352766"/>
          </a:xfrm>
        </p:grpSpPr>
        <p:sp>
          <p:nvSpPr>
            <p:cNvPr id="9" name="Oval 8"/>
            <p:cNvSpPr/>
            <p:nvPr/>
          </p:nvSpPr>
          <p:spPr>
            <a:xfrm>
              <a:off x="5848532" y="241255"/>
              <a:ext cx="2588623" cy="2352766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2" name="TextBox 7"/>
            <p:cNvSpPr txBox="1">
              <a:spLocks noChangeArrowheads="1"/>
            </p:cNvSpPr>
            <p:nvPr/>
          </p:nvSpPr>
          <p:spPr bwMode="auto">
            <a:xfrm>
              <a:off x="5957390" y="817473"/>
              <a:ext cx="2367642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/>
                <a:t>Assistant Administrators in making instruction decisions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85800" y="304800"/>
            <a:ext cx="2589213" cy="2352675"/>
            <a:chOff x="457200" y="274638"/>
            <a:chExt cx="2588623" cy="2352766"/>
          </a:xfrm>
        </p:grpSpPr>
        <p:sp>
          <p:nvSpPr>
            <p:cNvPr id="10" name="Oval 9"/>
            <p:cNvSpPr/>
            <p:nvPr/>
          </p:nvSpPr>
          <p:spPr>
            <a:xfrm>
              <a:off x="457200" y="274638"/>
              <a:ext cx="2588623" cy="2352766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0" name="TextBox 10"/>
            <p:cNvSpPr txBox="1">
              <a:spLocks noChangeArrowheads="1"/>
            </p:cNvSpPr>
            <p:nvPr/>
          </p:nvSpPr>
          <p:spPr bwMode="auto">
            <a:xfrm>
              <a:off x="534308" y="854803"/>
              <a:ext cx="2367642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800"/>
                <a:t>Allow policymakers to evaluate the effectiveness of programs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097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Purpose of Assessment for Educators</a:t>
            </a:r>
            <a:endParaRPr lang="en-US" dirty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Verdana" charset="0"/>
                <a:ea typeface="ＭＳ Ｐゴシック" charset="0"/>
              </a:rPr>
              <a:t>Provide feedback to teachers</a:t>
            </a:r>
          </a:p>
          <a:p>
            <a:pPr>
              <a:defRPr/>
            </a:pPr>
            <a:r>
              <a:rPr lang="en-US" dirty="0">
                <a:latin typeface="Verdana" charset="0"/>
                <a:ea typeface="ＭＳ Ｐゴシック" charset="0"/>
              </a:rPr>
              <a:t>Evaluate a curriculum/unit’s strength and weakness</a:t>
            </a:r>
          </a:p>
          <a:p>
            <a:pPr>
              <a:defRPr/>
            </a:pPr>
            <a:r>
              <a:rPr lang="en-US" dirty="0">
                <a:latin typeface="Verdana" charset="0"/>
                <a:ea typeface="ＭＳ Ｐゴシック" charset="0"/>
              </a:rPr>
              <a:t>Improve teaching</a:t>
            </a:r>
          </a:p>
          <a:p>
            <a:pPr>
              <a:defRPr/>
            </a:pPr>
            <a:r>
              <a:rPr lang="en-US" dirty="0">
                <a:latin typeface="Verdana" charset="0"/>
                <a:ea typeface="ＭＳ Ｐゴシック" charset="0"/>
              </a:rPr>
              <a:t>Monitor standards over time</a:t>
            </a:r>
          </a:p>
          <a:p>
            <a:pPr marL="0" indent="0">
              <a:buFont typeface="Wingdings" charset="0"/>
              <a:buNone/>
              <a:defRPr/>
            </a:pPr>
            <a:endParaRPr lang="en-US" dirty="0">
              <a:latin typeface="Verdana" charset="0"/>
              <a:ea typeface="ＭＳ Ｐゴシック" charset="0"/>
            </a:endParaRPr>
          </a:p>
          <a:p>
            <a:pPr>
              <a:defRPr/>
            </a:pPr>
            <a:endParaRPr lang="en-US" dirty="0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41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Assessment Can Be…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Diagnostic (Pretest)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Formative (During Instruction)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Summative (End of Instruction)</a:t>
            </a:r>
          </a:p>
        </p:txBody>
      </p:sp>
    </p:spTree>
    <p:extLst>
      <p:ext uri="{BB962C8B-B14F-4D97-AF65-F5344CB8AC3E}">
        <p14:creationId xmlns:p14="http://schemas.microsoft.com/office/powerpoint/2010/main" val="1490203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Verdana" charset="0"/>
                <a:ea typeface="ＭＳ Ｐゴシック" charset="0"/>
              </a:rPr>
              <a:t>Common Types of Assessments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Performance</a:t>
            </a:r>
            <a:r>
              <a:rPr lang="en-US" sz="2400">
                <a:latin typeface="Verdana" charset="0"/>
                <a:ea typeface="ＭＳ Ｐゴシック" charset="0"/>
              </a:rPr>
              <a:t> – requires students to “perform” as task to demonstrate their understanding: write a story, give a speech, conduct an experiment…etc.</a:t>
            </a:r>
          </a:p>
          <a:p>
            <a:r>
              <a:rPr lang="en-US" sz="24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Alternative</a:t>
            </a:r>
            <a:r>
              <a:rPr lang="en-US" sz="2400">
                <a:latin typeface="Verdana" charset="0"/>
                <a:ea typeface="ＭＳ Ｐゴシック" charset="0"/>
              </a:rPr>
              <a:t> – prove an alternative to traditional paper and pencil tests (may be performance based)</a:t>
            </a:r>
          </a:p>
          <a:p>
            <a:r>
              <a:rPr lang="en-US" sz="24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Authentic</a:t>
            </a:r>
            <a:r>
              <a:rPr lang="en-US" sz="2400">
                <a:latin typeface="Verdana" charset="0"/>
                <a:ea typeface="ＭＳ Ｐゴシック" charset="0"/>
              </a:rPr>
              <a:t> – “real life” tasks: solving problems that exist in the real world. </a:t>
            </a:r>
          </a:p>
          <a:p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3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Assessments should…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…be used to improve learning rather than threaten or label students</a:t>
            </a:r>
          </a:p>
          <a:p>
            <a:pPr marL="0" indent="0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  <a:p>
            <a:pPr marL="0" indent="0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Discuss, do you think teacher spend as much time as they should on the assessment process?</a:t>
            </a:r>
          </a:p>
        </p:txBody>
      </p:sp>
    </p:spTree>
    <p:extLst>
      <p:ext uri="{BB962C8B-B14F-4D97-AF65-F5344CB8AC3E}">
        <p14:creationId xmlns:p14="http://schemas.microsoft.com/office/powerpoint/2010/main" val="101730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What Is Measurement?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The process of assigning numbers to individuals or their characteristics</a:t>
            </a:r>
          </a:p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Commonly provided to the students as a grade</a:t>
            </a:r>
          </a:p>
        </p:txBody>
      </p:sp>
    </p:spTree>
    <p:extLst>
      <p:ext uri="{BB962C8B-B14F-4D97-AF65-F5344CB8AC3E}">
        <p14:creationId xmlns:p14="http://schemas.microsoft.com/office/powerpoint/2010/main" val="341669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536</Words>
  <Application>Microsoft Macintosh PowerPoint</Application>
  <PresentationFormat>On-screen Show (4:3)</PresentationFormat>
  <Paragraphs>83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Introduction to Assessment  Achievement Assessment and Instruction</vt:lpstr>
      <vt:lpstr>Reference</vt:lpstr>
      <vt:lpstr>When you hear the word assessment, what comes to mind? </vt:lpstr>
      <vt:lpstr>Assessment</vt:lpstr>
      <vt:lpstr>Purpose of Assessment for Educators</vt:lpstr>
      <vt:lpstr>Assessment Can Be…</vt:lpstr>
      <vt:lpstr>Common Types of Assessments</vt:lpstr>
      <vt:lpstr>Assessments should…</vt:lpstr>
      <vt:lpstr>What Is Measurement?</vt:lpstr>
      <vt:lpstr>Assessment DRIVES Instruction</vt:lpstr>
      <vt:lpstr>Assessment in the  Instructional Process</vt:lpstr>
      <vt:lpstr>Questions to Ask</vt:lpstr>
      <vt:lpstr>Assessment in the Instructional Process</vt:lpstr>
      <vt:lpstr>Assessment in the Instructional Process (continued)</vt:lpstr>
      <vt:lpstr>Before Instruction</vt:lpstr>
      <vt:lpstr>Assessment in the Instructional Process (continued)</vt:lpstr>
      <vt:lpstr>During Instruction</vt:lpstr>
      <vt:lpstr>Assessment in the Instructional Process (continued)</vt:lpstr>
      <vt:lpstr>After Instruction</vt:lpstr>
      <vt:lpstr>Other Ways Assessment Can Aid Learning</vt:lpstr>
      <vt:lpstr>Student Self-Assessment</vt:lpstr>
      <vt:lpstr>Other Points to Ponder</vt:lpstr>
    </vt:vector>
  </TitlesOfParts>
  <Company>The University of Mississippi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 of Education</dc:creator>
  <cp:lastModifiedBy>School of Education</cp:lastModifiedBy>
  <cp:revision>2</cp:revision>
  <dcterms:created xsi:type="dcterms:W3CDTF">2017-01-26T16:21:11Z</dcterms:created>
  <dcterms:modified xsi:type="dcterms:W3CDTF">2017-01-26T16:25:49Z</dcterms:modified>
</cp:coreProperties>
</file>