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2" r:id="rId1"/>
  </p:sldMasterIdLst>
  <p:handoutMasterIdLst>
    <p:handoutMasterId r:id="rId19"/>
  </p:handoutMasterIdLst>
  <p:sldIdLst>
    <p:sldId id="256" r:id="rId2"/>
    <p:sldId id="259" r:id="rId3"/>
    <p:sldId id="258" r:id="rId4"/>
    <p:sldId id="273" r:id="rId5"/>
    <p:sldId id="260" r:id="rId6"/>
    <p:sldId id="274" r:id="rId7"/>
    <p:sldId id="275" r:id="rId8"/>
    <p:sldId id="261" r:id="rId9"/>
    <p:sldId id="262" r:id="rId10"/>
    <p:sldId id="263" r:id="rId11"/>
    <p:sldId id="264" r:id="rId12"/>
    <p:sldId id="265" r:id="rId13"/>
    <p:sldId id="266" r:id="rId14"/>
    <p:sldId id="276" r:id="rId15"/>
    <p:sldId id="268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clrMode="bw" scaleToFitPaper="1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2" autoAdjust="0"/>
    <p:restoredTop sz="94660"/>
  </p:normalViewPr>
  <p:slideViewPr>
    <p:cSldViewPr snapToGrid="0">
      <p:cViewPr varScale="1">
        <p:scale>
          <a:sx n="86" d="100"/>
          <a:sy n="86" d="100"/>
        </p:scale>
        <p:origin x="-112" y="-14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D3465C-2B1E-C142-83B4-B68AD6058CBD}" type="datetimeFigureOut">
              <a:rPr lang="en-US" smtClean="0"/>
              <a:t>1/4/17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F13DF7-537C-AE41-92EC-33E37CFC4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5477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0503A-340F-4D83-B988-B98C569A9256}" type="datetimeFigureOut">
              <a:rPr lang="en-US" smtClean="0"/>
              <a:t>1/4/17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4BBB4-BABE-41FB-A998-D6E06567F3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87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0503A-340F-4D83-B988-B98C569A9256}" type="datetimeFigureOut">
              <a:rPr lang="en-US" smtClean="0"/>
              <a:t>1/4/17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4BBB4-BABE-41FB-A998-D6E06567F3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150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0503A-340F-4D83-B988-B98C569A9256}" type="datetimeFigureOut">
              <a:rPr lang="en-US" smtClean="0"/>
              <a:t>1/4/17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4BBB4-BABE-41FB-A998-D6E06567F379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523400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0503A-340F-4D83-B988-B98C569A9256}" type="datetimeFigureOut">
              <a:rPr lang="en-US" smtClean="0"/>
              <a:t>1/4/17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4BBB4-BABE-41FB-A998-D6E06567F3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2443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0503A-340F-4D83-B988-B98C569A9256}" type="datetimeFigureOut">
              <a:rPr lang="en-US" smtClean="0"/>
              <a:t>1/4/17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4BBB4-BABE-41FB-A998-D6E06567F379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854483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0503A-340F-4D83-B988-B98C569A9256}" type="datetimeFigureOut">
              <a:rPr lang="en-US" smtClean="0"/>
              <a:t>1/4/17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4BBB4-BABE-41FB-A998-D6E06567F3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4619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0503A-340F-4D83-B988-B98C569A9256}" type="datetimeFigureOut">
              <a:rPr lang="en-US" smtClean="0"/>
              <a:t>1/4/17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4BBB4-BABE-41FB-A998-D6E06567F3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8624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0503A-340F-4D83-B988-B98C569A9256}" type="datetimeFigureOut">
              <a:rPr lang="en-US" smtClean="0"/>
              <a:t>1/4/17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4BBB4-BABE-41FB-A998-D6E06567F3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154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0503A-340F-4D83-B988-B98C569A9256}" type="datetimeFigureOut">
              <a:rPr lang="en-US" smtClean="0"/>
              <a:t>1/4/17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4BBB4-BABE-41FB-A998-D6E06567F3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004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0503A-340F-4D83-B988-B98C569A9256}" type="datetimeFigureOut">
              <a:rPr lang="en-US" smtClean="0"/>
              <a:t>1/4/17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4BBB4-BABE-41FB-A998-D6E06567F3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134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0503A-340F-4D83-B988-B98C569A9256}" type="datetimeFigureOut">
              <a:rPr lang="en-US" smtClean="0"/>
              <a:t>1/4/17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4BBB4-BABE-41FB-A998-D6E06567F3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679587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0503A-340F-4D83-B988-B98C569A9256}" type="datetimeFigureOut">
              <a:rPr lang="en-US" smtClean="0"/>
              <a:t>1/4/17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4BBB4-BABE-41FB-A998-D6E06567F3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593944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0503A-340F-4D83-B988-B98C569A9256}" type="datetimeFigureOut">
              <a:rPr lang="en-US" smtClean="0"/>
              <a:t>1/4/17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4BBB4-BABE-41FB-A998-D6E06567F3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089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0503A-340F-4D83-B988-B98C569A9256}" type="datetimeFigureOut">
              <a:rPr lang="en-US" smtClean="0"/>
              <a:t>1/4/17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4BBB4-BABE-41FB-A998-D6E06567F3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260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0503A-340F-4D83-B988-B98C569A9256}" type="datetimeFigureOut">
              <a:rPr lang="en-US" smtClean="0"/>
              <a:t>1/4/17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4BBB4-BABE-41FB-A998-D6E06567F3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169410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0503A-340F-4D83-B988-B98C569A9256}" type="datetimeFigureOut">
              <a:rPr lang="en-US" smtClean="0"/>
              <a:t>1/4/17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4BBB4-BABE-41FB-A998-D6E06567F3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195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50503A-340F-4D83-B988-B98C569A9256}" type="datetimeFigureOut">
              <a:rPr lang="en-US" smtClean="0"/>
              <a:t>1/4/17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634BBB4-BABE-41FB-A998-D6E06567F3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57256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  <p:sldLayoutId id="2147483784" r:id="rId12"/>
    <p:sldLayoutId id="2147483785" r:id="rId13"/>
    <p:sldLayoutId id="2147483786" r:id="rId14"/>
    <p:sldLayoutId id="2147483787" r:id="rId15"/>
    <p:sldLayoutId id="21474837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Formative and Summative Assessment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Julie Sanchez, </a:t>
            </a:r>
            <a:r>
              <a:rPr lang="en-US" dirty="0" err="1" smtClean="0"/>
              <a:t>Ph.D</a:t>
            </a:r>
            <a:endParaRPr lang="en-US" dirty="0" smtClean="0"/>
          </a:p>
          <a:p>
            <a:r>
              <a:rPr lang="en-US" dirty="0" smtClean="0"/>
              <a:t>December 1, 2016</a:t>
            </a:r>
          </a:p>
        </p:txBody>
      </p:sp>
    </p:spTree>
    <p:extLst>
      <p:ext uri="{BB962C8B-B14F-4D97-AF65-F5344CB8AC3E}">
        <p14:creationId xmlns:p14="http://schemas.microsoft.com/office/powerpoint/2010/main" val="1138057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357" y="258033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Constructed response assessments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572" y="1781648"/>
            <a:ext cx="8596668" cy="3880773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Short answer/open-ended</a:t>
            </a:r>
          </a:p>
          <a:p>
            <a:r>
              <a:rPr lang="en-US" sz="24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Essay</a:t>
            </a:r>
          </a:p>
          <a:p>
            <a:r>
              <a:rPr lang="en-US" sz="24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Completion items</a:t>
            </a:r>
          </a:p>
          <a:p>
            <a:r>
              <a:rPr lang="en-US" sz="24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Problem solving items</a:t>
            </a:r>
          </a:p>
        </p:txBody>
      </p:sp>
    </p:spTree>
    <p:extLst>
      <p:ext uri="{BB962C8B-B14F-4D97-AF65-F5344CB8AC3E}">
        <p14:creationId xmlns:p14="http://schemas.microsoft.com/office/powerpoint/2010/main" val="24114434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/>
              <a:t>How effective are </a:t>
            </a:r>
            <a:r>
              <a:rPr lang="en-US" sz="4400" b="1" dirty="0"/>
              <a:t>s</a:t>
            </a:r>
            <a:r>
              <a:rPr lang="en-US" sz="4400" b="1" dirty="0" smtClean="0"/>
              <a:t>elected response</a:t>
            </a:r>
            <a:r>
              <a:rPr lang="en-US" sz="4000" b="1" dirty="0" smtClean="0"/>
              <a:t> </a:t>
            </a:r>
            <a:r>
              <a:rPr lang="en-US" sz="4000" dirty="0" smtClean="0"/>
              <a:t>assessments?</a:t>
            </a:r>
            <a:endParaRPr lang="en-US" sz="40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2720546" y="1649822"/>
            <a:ext cx="5183188" cy="823912"/>
          </a:xfrm>
        </p:spPr>
        <p:txBody>
          <a:bodyPr/>
          <a:lstStyle/>
          <a:p>
            <a:endParaRPr lang="en-US" sz="2800" u="sng" dirty="0" smtClean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064161"/>
            <a:ext cx="5157787" cy="368458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i="1" u="sng" dirty="0" smtClean="0"/>
              <a:t>ADVANTAGES</a:t>
            </a:r>
          </a:p>
          <a:p>
            <a:pPr lvl="1"/>
            <a:r>
              <a:rPr lang="en-US" sz="2400" dirty="0" smtClean="0"/>
              <a:t>Efficient</a:t>
            </a:r>
          </a:p>
          <a:p>
            <a:pPr lvl="1"/>
            <a:r>
              <a:rPr lang="en-US" sz="2400" dirty="0" smtClean="0"/>
              <a:t>Quick to score</a:t>
            </a:r>
          </a:p>
          <a:p>
            <a:pPr lvl="1"/>
            <a:r>
              <a:rPr lang="en-US" sz="2400" dirty="0" smtClean="0"/>
              <a:t>Good measure of discrete knowledge</a:t>
            </a:r>
          </a:p>
          <a:p>
            <a:pPr lvl="1"/>
            <a:r>
              <a:rPr lang="en-US" sz="2400" dirty="0" smtClean="0"/>
              <a:t>Assess many topics in a short time</a:t>
            </a:r>
            <a:endParaRPr lang="en-US" sz="2400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4"/>
          </p:nvPr>
        </p:nvSpPr>
        <p:spPr>
          <a:xfrm>
            <a:off x="6097588" y="2150848"/>
            <a:ext cx="5183188" cy="368458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i="1" u="sng" dirty="0" smtClean="0"/>
              <a:t>DISADVANTAGES</a:t>
            </a:r>
          </a:p>
          <a:p>
            <a:pPr lvl="1"/>
            <a:r>
              <a:rPr lang="en-US" sz="2400" dirty="0" smtClean="0"/>
              <a:t>Students may guess</a:t>
            </a:r>
          </a:p>
          <a:p>
            <a:pPr lvl="1"/>
            <a:r>
              <a:rPr lang="en-US" sz="2400" dirty="0" smtClean="0"/>
              <a:t>Cannot measure creative or elaborative skills</a:t>
            </a:r>
          </a:p>
        </p:txBody>
      </p:sp>
    </p:spTree>
    <p:extLst>
      <p:ext uri="{BB962C8B-B14F-4D97-AF65-F5344CB8AC3E}">
        <p14:creationId xmlns:p14="http://schemas.microsoft.com/office/powerpoint/2010/main" val="34885603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/>
              <a:t>How effective are </a:t>
            </a:r>
            <a:r>
              <a:rPr lang="en-US" sz="4400" b="1" dirty="0" smtClean="0"/>
              <a:t>constructed response</a:t>
            </a:r>
            <a:r>
              <a:rPr lang="en-US" sz="4000" b="1" dirty="0" smtClean="0"/>
              <a:t> </a:t>
            </a:r>
            <a:r>
              <a:rPr lang="en-US" sz="4000" dirty="0" smtClean="0"/>
              <a:t>assessments?</a:t>
            </a:r>
            <a:endParaRPr lang="en-US" sz="4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8724342" cy="45719"/>
          </a:xfrm>
        </p:spPr>
        <p:txBody>
          <a:bodyPr>
            <a:normAutofit fontScale="25000" lnSpcReduction="20000"/>
          </a:bodyPr>
          <a:lstStyle/>
          <a:p>
            <a:pPr algn="ctr"/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939801" y="2002567"/>
            <a:ext cx="5157787" cy="368458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i="1" u="sng" dirty="0" smtClean="0"/>
              <a:t>ADVANTAGES </a:t>
            </a:r>
          </a:p>
          <a:p>
            <a:pPr lvl="1"/>
            <a:r>
              <a:rPr lang="en-US" sz="2400" dirty="0" smtClean="0"/>
              <a:t>Easier to construct</a:t>
            </a:r>
          </a:p>
          <a:p>
            <a:pPr lvl="1"/>
            <a:r>
              <a:rPr lang="en-US" sz="2400" dirty="0" smtClean="0"/>
              <a:t>Measures knowledge, organization, and communication skills</a:t>
            </a:r>
          </a:p>
          <a:p>
            <a:pPr lvl="1"/>
            <a:r>
              <a:rPr lang="en-US" sz="2400" dirty="0" smtClean="0"/>
              <a:t>Assesses Bloom’s higher levels</a:t>
            </a:r>
            <a:endParaRPr lang="en-US" sz="24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002567"/>
            <a:ext cx="5183188" cy="36845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i="1" u="sng" dirty="0" smtClean="0"/>
              <a:t>DISADVANTAGES</a:t>
            </a:r>
          </a:p>
          <a:p>
            <a:pPr lvl="1"/>
            <a:r>
              <a:rPr lang="en-US" sz="2400" dirty="0" smtClean="0"/>
              <a:t>Time consuming to grade</a:t>
            </a:r>
          </a:p>
          <a:p>
            <a:pPr lvl="1"/>
            <a:r>
              <a:rPr lang="en-US" sz="2400" dirty="0" smtClean="0"/>
              <a:t>Cover less material</a:t>
            </a:r>
          </a:p>
          <a:p>
            <a:pPr lvl="1"/>
            <a:r>
              <a:rPr lang="en-US" sz="2400" dirty="0" smtClean="0"/>
              <a:t>More likely to be unreliable</a:t>
            </a:r>
          </a:p>
          <a:p>
            <a:pPr lvl="2"/>
            <a:r>
              <a:rPr lang="en-US" sz="2400" dirty="0" smtClean="0"/>
              <a:t>Rubrics may help improve reliability</a:t>
            </a:r>
          </a:p>
        </p:txBody>
      </p:sp>
    </p:spTree>
    <p:extLst>
      <p:ext uri="{BB962C8B-B14F-4D97-AF65-F5344CB8AC3E}">
        <p14:creationId xmlns:p14="http://schemas.microsoft.com/office/powerpoint/2010/main" val="28793318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37968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Alternative assessments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54659"/>
            <a:ext cx="8596668" cy="4286703"/>
          </a:xfrm>
        </p:spPr>
        <p:txBody>
          <a:bodyPr/>
          <a:lstStyle/>
          <a:p>
            <a:r>
              <a:rPr lang="en-US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Main goal is to “gather evidence about how students are approaching, processing, and completing real-life tasks in a particular domain”</a:t>
            </a:r>
          </a:p>
          <a:p>
            <a:r>
              <a:rPr lang="en-US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Authentic assessments</a:t>
            </a:r>
          </a:p>
          <a:p>
            <a:r>
              <a:rPr lang="en-US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Portfolios </a:t>
            </a:r>
          </a:p>
          <a:p>
            <a:r>
              <a:rPr lang="en-US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Performances</a:t>
            </a:r>
          </a:p>
          <a:p>
            <a:r>
              <a:rPr lang="en-US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Exhibitions</a:t>
            </a:r>
          </a:p>
          <a:p>
            <a:r>
              <a:rPr lang="en-US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Journals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2647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Summative assessment activity: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82795"/>
            <a:ext cx="8596668" cy="3880773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Assignment analysis</a:t>
            </a:r>
          </a:p>
          <a:p>
            <a:endParaRPr lang="en-US" sz="2800" dirty="0"/>
          </a:p>
          <a:p>
            <a:r>
              <a:rPr lang="en-US" sz="28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Rubric analysis</a:t>
            </a:r>
            <a:endParaRPr lang="en-US" sz="28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92335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25850"/>
            <a:ext cx="8596668" cy="3880773"/>
          </a:xfrm>
        </p:spPr>
        <p:txBody>
          <a:bodyPr/>
          <a:lstStyle/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842438" y="2473745"/>
            <a:ext cx="6266460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Understanding the</a:t>
            </a:r>
          </a:p>
          <a:p>
            <a:pPr algn="ctr"/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Assessment Cycle</a:t>
            </a:r>
          </a:p>
        </p:txBody>
      </p:sp>
    </p:spTree>
    <p:extLst>
      <p:ext uri="{BB962C8B-B14F-4D97-AF65-F5344CB8AC3E}">
        <p14:creationId xmlns:p14="http://schemas.microsoft.com/office/powerpoint/2010/main" val="17114686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54443"/>
          </a:xfrm>
        </p:spPr>
        <p:txBody>
          <a:bodyPr/>
          <a:lstStyle/>
          <a:p>
            <a:r>
              <a:rPr lang="en-US" b="1" dirty="0" smtClean="0"/>
              <a:t>Administering assessments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71135"/>
            <a:ext cx="8596668" cy="4270227"/>
          </a:xfrm>
        </p:spPr>
        <p:txBody>
          <a:bodyPr>
            <a:normAutofit/>
          </a:bodyPr>
          <a:lstStyle/>
          <a:p>
            <a:r>
              <a:rPr lang="en-US" sz="2400" dirty="0" smtClean="0"/>
              <a:t>Create a comfortable and organized </a:t>
            </a:r>
            <a:r>
              <a:rPr lang="en-US" sz="2400" u="sng" dirty="0" smtClean="0"/>
              <a:t>environment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Keep the assessment environment as </a:t>
            </a:r>
            <a:r>
              <a:rPr lang="en-US" sz="2400" u="sng" dirty="0" smtClean="0"/>
              <a:t>similar </a:t>
            </a:r>
            <a:r>
              <a:rPr lang="en-US" sz="2400" dirty="0" smtClean="0"/>
              <a:t>as possible to the learning environment.</a:t>
            </a:r>
          </a:p>
          <a:p>
            <a:r>
              <a:rPr lang="en-US" sz="2400" u="sng" dirty="0" smtClean="0"/>
              <a:t>Monitor </a:t>
            </a:r>
            <a:r>
              <a:rPr lang="en-US" sz="2400" dirty="0" smtClean="0"/>
              <a:t>your students as they are being assessed.</a:t>
            </a:r>
          </a:p>
          <a:p>
            <a:r>
              <a:rPr lang="en-US" sz="2400" dirty="0" smtClean="0"/>
              <a:t>Give </a:t>
            </a:r>
            <a:r>
              <a:rPr lang="en-US" sz="2400" u="sng" dirty="0" smtClean="0"/>
              <a:t>precise directions </a:t>
            </a:r>
            <a:r>
              <a:rPr lang="en-US" sz="2400" dirty="0" smtClean="0"/>
              <a:t>before and during your assessments (dual-modality).</a:t>
            </a:r>
          </a:p>
          <a:p>
            <a:r>
              <a:rPr lang="en-US" sz="2400" dirty="0" smtClean="0"/>
              <a:t>Promote </a:t>
            </a:r>
            <a:r>
              <a:rPr lang="en-US" sz="2400" u="sng" dirty="0" smtClean="0"/>
              <a:t>metacognition</a:t>
            </a:r>
            <a:r>
              <a:rPr lang="en-US" sz="2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932153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Evaluating and Revising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41623"/>
            <a:ext cx="8596668" cy="459974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 smtClean="0"/>
          </a:p>
          <a:p>
            <a:pPr lvl="2"/>
            <a:r>
              <a:rPr lang="en-US" sz="2800" b="1" dirty="0" smtClean="0">
                <a:solidFill>
                  <a:schemeClr val="accent2"/>
                </a:solidFill>
              </a:rPr>
              <a:t>LANGUAGE</a:t>
            </a:r>
            <a:r>
              <a:rPr lang="en-US" sz="2800" dirty="0" smtClean="0"/>
              <a:t>: Ambiguous wording? Clear directions? Language align with instruction?</a:t>
            </a:r>
          </a:p>
          <a:p>
            <a:pPr lvl="2"/>
            <a:r>
              <a:rPr lang="en-US" sz="2800" b="1" dirty="0" smtClean="0">
                <a:solidFill>
                  <a:schemeClr val="accent2"/>
                </a:solidFill>
              </a:rPr>
              <a:t>INSTRUCTION</a:t>
            </a:r>
            <a:r>
              <a:rPr lang="en-US" sz="2800" dirty="0" smtClean="0"/>
              <a:t>: Strong vs.? Insufficient?</a:t>
            </a:r>
          </a:p>
          <a:p>
            <a:pPr lvl="2"/>
            <a:r>
              <a:rPr lang="en-US" sz="2800" b="1" dirty="0" smtClean="0">
                <a:solidFill>
                  <a:schemeClr val="accent2"/>
                </a:solidFill>
              </a:rPr>
              <a:t>LEVEL OF DIFFICULTY</a:t>
            </a:r>
            <a:r>
              <a:rPr lang="en-US" sz="2800" dirty="0" smtClean="0"/>
              <a:t> (Blooms taxonomy)? Does level of curriculum match the level of assessment?</a:t>
            </a:r>
          </a:p>
          <a:p>
            <a:pPr lvl="2"/>
            <a:r>
              <a:rPr lang="en-US" sz="2800" b="1" dirty="0" smtClean="0">
                <a:solidFill>
                  <a:schemeClr val="accent2"/>
                </a:solidFill>
              </a:rPr>
              <a:t>AMOUNT</a:t>
            </a:r>
            <a:r>
              <a:rPr lang="en-US" sz="2800" dirty="0" smtClean="0"/>
              <a:t> of formative assessment?</a:t>
            </a:r>
          </a:p>
          <a:p>
            <a:pPr lvl="2"/>
            <a:r>
              <a:rPr lang="en-US" sz="2800" dirty="0" smtClean="0"/>
              <a:t>Used for </a:t>
            </a:r>
            <a:r>
              <a:rPr lang="en-US" sz="2800" b="1" dirty="0" smtClean="0">
                <a:solidFill>
                  <a:schemeClr val="accent2"/>
                </a:solidFill>
              </a:rPr>
              <a:t>INTENDED PURPOSE(S</a:t>
            </a:r>
            <a:r>
              <a:rPr lang="en-US" sz="2800" dirty="0" smtClean="0"/>
              <a:t>)/align with objectives? Learning behaviors?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246829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classroom assessment?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All processes involved in making decisions about students’ learning progress</a:t>
            </a:r>
          </a:p>
          <a:p>
            <a:pPr marL="0" indent="0">
              <a:buNone/>
            </a:pPr>
            <a:endParaRPr lang="en-US" sz="2800" dirty="0" smtClean="0"/>
          </a:p>
          <a:p>
            <a:pPr>
              <a:buNone/>
            </a:pPr>
            <a:r>
              <a:rPr lang="en-US" u="sng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Reasons for assessment</a:t>
            </a:r>
          </a:p>
          <a:p>
            <a:r>
              <a:rPr lang="en-US" dirty="0"/>
              <a:t>Promote learning</a:t>
            </a:r>
          </a:p>
          <a:p>
            <a:r>
              <a:rPr lang="en-US" dirty="0"/>
              <a:t>Increase motivation</a:t>
            </a:r>
          </a:p>
          <a:p>
            <a:r>
              <a:rPr lang="en-US" dirty="0"/>
              <a:t>Accountability 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353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457200"/>
            <a:ext cx="8686800" cy="381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THE BIG VISION TO PONDER </a:t>
            </a: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914400"/>
            <a:ext cx="8686800" cy="5562600"/>
          </a:xfrm>
        </p:spPr>
        <p:txBody>
          <a:bodyPr>
            <a:normAutofit/>
          </a:bodyPr>
          <a:lstStyle/>
          <a:p>
            <a:endParaRPr lang="en-US" sz="2400" dirty="0"/>
          </a:p>
          <a:p>
            <a:r>
              <a:rPr lang="en-US" sz="2400" dirty="0" smtClean="0"/>
              <a:t>What is the </a:t>
            </a:r>
            <a:r>
              <a:rPr lang="en-US" sz="2400" b="1" u="sng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purpose</a:t>
            </a:r>
            <a:r>
              <a:rPr lang="en-US" sz="2400" dirty="0" smtClean="0"/>
              <a:t> of the assessment?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Think </a:t>
            </a:r>
            <a:r>
              <a:rPr lang="en-US" sz="2400" dirty="0"/>
              <a:t>clearly about </a:t>
            </a:r>
            <a:r>
              <a:rPr lang="en-US" sz="2400" b="1" u="sng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what the student will learn</a:t>
            </a:r>
            <a:r>
              <a:rPr lang="en-US" sz="2400" u="sng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/>
              <a:t>by completing their work. Then we design assignments and select content that will promote that learning</a:t>
            </a:r>
            <a:r>
              <a:rPr lang="en-US" sz="2400" dirty="0" smtClean="0"/>
              <a:t>.</a:t>
            </a:r>
          </a:p>
          <a:p>
            <a:endParaRPr lang="en-US" sz="2400" dirty="0"/>
          </a:p>
          <a:p>
            <a:r>
              <a:rPr lang="en-US" sz="2400" dirty="0" smtClean="0"/>
              <a:t>Think clearly about </a:t>
            </a:r>
            <a:r>
              <a:rPr lang="en-US" sz="2400" b="1" u="sng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what you will learn</a:t>
            </a:r>
            <a:r>
              <a:rPr lang="en-US" sz="2400" b="1" u="sng" dirty="0" smtClean="0"/>
              <a:t> </a:t>
            </a:r>
            <a:r>
              <a:rPr lang="en-US" sz="2400" dirty="0" smtClean="0"/>
              <a:t>by having students completing their work.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57231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Student &amp; Teacher Gains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000" b="1" dirty="0"/>
              <a:t>What does it show you about the </a:t>
            </a:r>
            <a:r>
              <a:rPr lang="en-US" sz="2000" b="1" dirty="0" smtClean="0">
                <a:solidFill>
                  <a:schemeClr val="accent2"/>
                </a:solidFill>
              </a:rPr>
              <a:t>student’s </a:t>
            </a:r>
            <a:r>
              <a:rPr lang="en-US" sz="2000" b="1" dirty="0">
                <a:solidFill>
                  <a:schemeClr val="accent2"/>
                </a:solidFill>
              </a:rPr>
              <a:t>thinking</a:t>
            </a:r>
            <a:r>
              <a:rPr lang="en-US" sz="2000" b="1" dirty="0" smtClean="0"/>
              <a:t>? What does it NOT show you?</a:t>
            </a:r>
          </a:p>
          <a:p>
            <a:pPr lvl="0"/>
            <a:r>
              <a:rPr lang="en-US" sz="2000" b="1" dirty="0" smtClean="0"/>
              <a:t>What does it show you about the </a:t>
            </a:r>
            <a:r>
              <a:rPr lang="en-US" sz="2000" b="1" dirty="0" smtClean="0">
                <a:solidFill>
                  <a:schemeClr val="accent2"/>
                </a:solidFill>
              </a:rPr>
              <a:t>student’s metacognitive skills</a:t>
            </a:r>
            <a:r>
              <a:rPr lang="en-US" sz="2000" b="1" dirty="0" smtClean="0"/>
              <a:t>?</a:t>
            </a:r>
            <a:endParaRPr lang="en-US" sz="2000" dirty="0"/>
          </a:p>
          <a:p>
            <a:pPr lvl="0"/>
            <a:r>
              <a:rPr lang="en-US" sz="2000" b="1" dirty="0"/>
              <a:t>Where would you place more emphasis </a:t>
            </a:r>
            <a:r>
              <a:rPr lang="en-US" sz="2000" b="1" dirty="0" smtClean="0"/>
              <a:t>when </a:t>
            </a:r>
            <a:r>
              <a:rPr lang="en-US" sz="2000" b="1" dirty="0">
                <a:solidFill>
                  <a:schemeClr val="accent2"/>
                </a:solidFill>
              </a:rPr>
              <a:t>teaching this concept</a:t>
            </a:r>
            <a:r>
              <a:rPr lang="en-US" sz="2000" b="1" dirty="0"/>
              <a:t>?   </a:t>
            </a:r>
            <a:endParaRPr lang="en-US" sz="2000" dirty="0"/>
          </a:p>
          <a:p>
            <a:pPr lvl="0"/>
            <a:r>
              <a:rPr lang="en-US" sz="2000" b="1" dirty="0"/>
              <a:t>Are there any </a:t>
            </a:r>
            <a:r>
              <a:rPr lang="en-US" sz="2000" b="1" dirty="0">
                <a:solidFill>
                  <a:schemeClr val="accent2"/>
                </a:solidFill>
              </a:rPr>
              <a:t>misconceptions</a:t>
            </a:r>
            <a:r>
              <a:rPr lang="en-US" sz="2000" b="1" dirty="0"/>
              <a:t> apparent that you need to address?  </a:t>
            </a:r>
            <a:endParaRPr lang="en-US" sz="2000" dirty="0"/>
          </a:p>
          <a:p>
            <a:pPr lvl="0"/>
            <a:r>
              <a:rPr lang="en-US" sz="2000" b="1" dirty="0"/>
              <a:t>Are there interesting </a:t>
            </a:r>
            <a:r>
              <a:rPr lang="en-US" sz="2000" b="1" dirty="0">
                <a:solidFill>
                  <a:schemeClr val="accent2"/>
                </a:solidFill>
              </a:rPr>
              <a:t>relationships</a:t>
            </a:r>
            <a:r>
              <a:rPr lang="en-US" sz="2000" b="1" dirty="0"/>
              <a:t> to explore further?  </a:t>
            </a:r>
            <a:endParaRPr lang="en-US" sz="2000" dirty="0"/>
          </a:p>
          <a:p>
            <a:pPr lvl="0"/>
            <a:r>
              <a:rPr lang="en-US" sz="2000" b="1" dirty="0"/>
              <a:t>What </a:t>
            </a:r>
            <a:r>
              <a:rPr lang="en-US" sz="2000" b="1" dirty="0">
                <a:solidFill>
                  <a:schemeClr val="accent2"/>
                </a:solidFill>
              </a:rPr>
              <a:t>ideas</a:t>
            </a:r>
            <a:r>
              <a:rPr lang="en-US" sz="2000" b="1" dirty="0"/>
              <a:t> does it provide you for your teaching of this subject in the </a:t>
            </a:r>
            <a:r>
              <a:rPr lang="en-US" sz="2000" b="1" dirty="0">
                <a:solidFill>
                  <a:schemeClr val="accent2"/>
                </a:solidFill>
              </a:rPr>
              <a:t>future</a:t>
            </a:r>
            <a:r>
              <a:rPr lang="en-US" sz="2000" b="1" dirty="0"/>
              <a:t>?</a:t>
            </a:r>
            <a:endParaRPr lang="en-US" sz="20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167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A classification of classroom assessments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u="sng" dirty="0" smtClean="0">
                <a:solidFill>
                  <a:schemeClr val="accent2"/>
                </a:solidFill>
              </a:rPr>
              <a:t>FORMATIVE ASSESSMENT</a:t>
            </a:r>
          </a:p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Formal assessment </a:t>
            </a:r>
          </a:p>
          <a:p>
            <a:r>
              <a:rPr lang="en-US" dirty="0" smtClean="0"/>
              <a:t>Informal assessment</a:t>
            </a:r>
          </a:p>
          <a:p>
            <a:r>
              <a:rPr lang="en-US" dirty="0" smtClean="0"/>
              <a:t>Teacher made assessments</a:t>
            </a:r>
          </a:p>
          <a:p>
            <a:r>
              <a:rPr lang="en-US" dirty="0" smtClean="0"/>
              <a:t>Commercially made assessments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z="2800" u="sng" dirty="0" smtClean="0">
                <a:solidFill>
                  <a:schemeClr val="accent2"/>
                </a:solidFill>
              </a:rPr>
              <a:t>SUMMATIVE ASSESSMENT</a:t>
            </a:r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Formal assessment</a:t>
            </a:r>
          </a:p>
          <a:p>
            <a:r>
              <a:rPr lang="en-US" dirty="0" smtClean="0"/>
              <a:t>Informal assessment</a:t>
            </a:r>
          </a:p>
          <a:p>
            <a:r>
              <a:rPr lang="en-US" dirty="0" smtClean="0"/>
              <a:t>Teacher made assessments</a:t>
            </a:r>
          </a:p>
          <a:p>
            <a:r>
              <a:rPr lang="en-US" dirty="0" smtClean="0"/>
              <a:t>Commercially made assessments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3993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i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When</a:t>
            </a:r>
            <a:r>
              <a:rPr lang="en-US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do we use formative vs. summative?</a:t>
            </a:r>
            <a:endParaRPr lang="en-US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sz="2800" u="sng" dirty="0" smtClean="0"/>
              <a:t>FORMATIVE</a:t>
            </a:r>
            <a:endParaRPr lang="en-US" sz="28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Directly following concept learning/skills based learning</a:t>
            </a:r>
          </a:p>
          <a:p>
            <a:r>
              <a:rPr lang="en-US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To practice new knowledge/elaborate on new knowledge</a:t>
            </a:r>
          </a:p>
          <a:p>
            <a:r>
              <a:rPr lang="en-US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When we jump Bloom’s levels</a:t>
            </a:r>
            <a:endParaRPr lang="en-US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sz="2800" u="sng" dirty="0" smtClean="0"/>
              <a:t>SUMMATIVE</a:t>
            </a:r>
            <a:endParaRPr lang="en-US" sz="2800" u="sng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Directly following the end of a unit, chapter or series of lessons</a:t>
            </a:r>
          </a:p>
          <a:p>
            <a:r>
              <a:rPr lang="en-US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When students need to evidence learning on sequential lessons that have continual building of knowledge</a:t>
            </a:r>
          </a:p>
          <a:p>
            <a:r>
              <a:rPr lang="en-US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Mid-semester/End of semester</a:t>
            </a:r>
            <a:endParaRPr lang="en-US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21623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Formative Assessment Activity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87611"/>
            <a:ext cx="8596668" cy="4253751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3200" b="1" u="sng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HOMEWORK/IN-CLASS WORK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600" dirty="0" smtClean="0">
                <a:solidFill>
                  <a:schemeClr val="accent2"/>
                </a:solidFill>
              </a:rPr>
              <a:t>What is my homework or low stakes class work philosophy?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         a. How does this work fit into my class? How is it valued? 		    b. Why do I assign?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>
                <a:solidFill>
                  <a:schemeClr val="accent2"/>
                </a:solidFill>
              </a:rPr>
              <a:t>2. 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sz="2600" dirty="0" smtClean="0">
                <a:solidFill>
                  <a:schemeClr val="accent2"/>
                </a:solidFill>
              </a:rPr>
              <a:t>What are my policies?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     </a:t>
            </a:r>
            <a:r>
              <a:rPr lang="en-US" sz="2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a. Late?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	</a:t>
            </a:r>
            <a:r>
              <a:rPr lang="en-US" sz="2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   b. Incomplete or below standard work?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600" dirty="0" smtClean="0">
                <a:solidFill>
                  <a:schemeClr val="accent2"/>
                </a:solidFill>
              </a:rPr>
              <a:t>3.   How is this work graded? </a:t>
            </a:r>
          </a:p>
          <a:p>
            <a:pPr marL="457200" lvl="1" indent="0">
              <a:buNone/>
            </a:pPr>
            <a:r>
              <a:rPr lang="en-US" sz="2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a. How do my students know how they did?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79471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341403" y="2996412"/>
            <a:ext cx="72685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Traditional Assessments</a:t>
            </a:r>
          </a:p>
        </p:txBody>
      </p:sp>
    </p:spTree>
    <p:extLst>
      <p:ext uri="{BB962C8B-B14F-4D97-AF65-F5344CB8AC3E}">
        <p14:creationId xmlns:p14="http://schemas.microsoft.com/office/powerpoint/2010/main" val="20333307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Selected-Response Assessments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3880773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Multiple choice items</a:t>
            </a:r>
          </a:p>
          <a:p>
            <a:r>
              <a:rPr lang="en-US" sz="24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Matching items</a:t>
            </a:r>
          </a:p>
          <a:p>
            <a:r>
              <a:rPr lang="en-US" sz="24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True-False items</a:t>
            </a:r>
            <a:endParaRPr lang="en-US" sz="24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75364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8C59B386-999D-4CB6-B907-9F3997C027C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272</TotalTime>
  <Words>562</Words>
  <Application>Microsoft Macintosh PowerPoint</Application>
  <PresentationFormat>Custom</PresentationFormat>
  <Paragraphs>110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Facet</vt:lpstr>
      <vt:lpstr>Formative and Summative Assessment</vt:lpstr>
      <vt:lpstr>What is classroom assessment?</vt:lpstr>
      <vt:lpstr>THE BIG VISION TO PONDER </vt:lpstr>
      <vt:lpstr>Student &amp; Teacher Gains</vt:lpstr>
      <vt:lpstr>A classification of classroom assessments</vt:lpstr>
      <vt:lpstr>When do we use formative vs. summative?</vt:lpstr>
      <vt:lpstr>Formative Assessment Activity</vt:lpstr>
      <vt:lpstr>PowerPoint Presentation</vt:lpstr>
      <vt:lpstr>Selected-Response Assessments</vt:lpstr>
      <vt:lpstr>Constructed response assessments</vt:lpstr>
      <vt:lpstr>How effective are selected response assessments?</vt:lpstr>
      <vt:lpstr>How effective are constructed response assessments?</vt:lpstr>
      <vt:lpstr>Alternative assessments</vt:lpstr>
      <vt:lpstr>Summative assessment activity:</vt:lpstr>
      <vt:lpstr>PowerPoint Presentation</vt:lpstr>
      <vt:lpstr>Administering assessments</vt:lpstr>
      <vt:lpstr>Evaluating and Revising</vt:lpstr>
    </vt:vector>
  </TitlesOfParts>
  <Company>University of New Mexico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Julie Ann Sanchez</dc:creator>
  <cp:lastModifiedBy>Tammy Kirkland</cp:lastModifiedBy>
  <cp:revision>95</cp:revision>
  <cp:lastPrinted>2017-01-04T14:50:20Z</cp:lastPrinted>
  <dcterms:created xsi:type="dcterms:W3CDTF">2016-11-30T15:37:10Z</dcterms:created>
  <dcterms:modified xsi:type="dcterms:W3CDTF">2017-01-04T16:47:06Z</dcterms:modified>
</cp:coreProperties>
</file>