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2" r:id="rId4"/>
    <p:sldId id="263" r:id="rId5"/>
    <p:sldId id="261" r:id="rId6"/>
    <p:sldId id="264"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95"/>
  </p:normalViewPr>
  <p:slideViewPr>
    <p:cSldViewPr snapToGrid="0" snapToObjects="1">
      <p:cViewPr varScale="1">
        <p:scale>
          <a:sx n="91" d="100"/>
          <a:sy n="91" d="100"/>
        </p:scale>
        <p:origin x="-112" y="-10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1/4/17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1/4/17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oardcertifiedteachers.org/certificate-area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Component 4 Large Group Dec. 1</a:t>
            </a:r>
            <a:r>
              <a:rPr lang="en-US" baseline="30000" dirty="0" smtClean="0"/>
              <a:t>st</a:t>
            </a:r>
            <a:r>
              <a:rPr lang="en-US" dirty="0" smtClean="0"/>
              <a:t> 2016</a:t>
            </a:r>
            <a:endParaRPr lang="en-US" dirty="0"/>
          </a:p>
        </p:txBody>
      </p:sp>
      <p:sp>
        <p:nvSpPr>
          <p:cNvPr id="3" name="Subtitle 2"/>
          <p:cNvSpPr>
            <a:spLocks noGrp="1"/>
          </p:cNvSpPr>
          <p:nvPr>
            <p:ph type="subTitle" idx="1"/>
          </p:nvPr>
        </p:nvSpPr>
        <p:spPr/>
        <p:txBody>
          <a:bodyPr/>
          <a:lstStyle/>
          <a:p>
            <a:r>
              <a:rPr lang="en-US" dirty="0" smtClean="0"/>
              <a:t>Presented by Ritamarie Theiler</a:t>
            </a:r>
            <a:endParaRPr lang="en-US" dirty="0"/>
          </a:p>
        </p:txBody>
      </p:sp>
    </p:spTree>
    <p:extLst>
      <p:ext uri="{BB962C8B-B14F-4D97-AF65-F5344CB8AC3E}">
        <p14:creationId xmlns:p14="http://schemas.microsoft.com/office/powerpoint/2010/main" val="1422118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 4 </a:t>
            </a:r>
            <a:endParaRPr lang="en-US" dirty="0"/>
          </a:p>
        </p:txBody>
      </p:sp>
      <p:sp>
        <p:nvSpPr>
          <p:cNvPr id="3" name="Content Placeholder 2"/>
          <p:cNvSpPr>
            <a:spLocks noGrp="1"/>
          </p:cNvSpPr>
          <p:nvPr>
            <p:ph idx="1"/>
          </p:nvPr>
        </p:nvSpPr>
        <p:spPr/>
        <p:txBody>
          <a:bodyPr/>
          <a:lstStyle/>
          <a:p>
            <a:r>
              <a:rPr lang="en-US" dirty="0" smtClean="0"/>
              <a:t>Formative and Summative Assessment</a:t>
            </a:r>
          </a:p>
          <a:p>
            <a:r>
              <a:rPr lang="en-US" dirty="0" smtClean="0"/>
              <a:t>Presented by Julie Sanchez</a:t>
            </a:r>
            <a:endParaRPr lang="en-US" dirty="0"/>
          </a:p>
        </p:txBody>
      </p:sp>
    </p:spTree>
    <p:extLst>
      <p:ext uri="{BB962C8B-B14F-4D97-AF65-F5344CB8AC3E}">
        <p14:creationId xmlns:p14="http://schemas.microsoft.com/office/powerpoint/2010/main" val="447889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Variety of Evidence</a:t>
            </a:r>
            <a:endParaRPr lang="en-US" dirty="0"/>
          </a:p>
        </p:txBody>
      </p:sp>
      <p:sp>
        <p:nvSpPr>
          <p:cNvPr id="3" name="Content Placeholder 2"/>
          <p:cNvSpPr>
            <a:spLocks noGrp="1"/>
          </p:cNvSpPr>
          <p:nvPr>
            <p:ph idx="1"/>
          </p:nvPr>
        </p:nvSpPr>
        <p:spPr>
          <a:xfrm>
            <a:off x="680321" y="2173356"/>
            <a:ext cx="9613861" cy="4532243"/>
          </a:xfrm>
        </p:spPr>
        <p:txBody>
          <a:bodyPr>
            <a:noAutofit/>
          </a:bodyPr>
          <a:lstStyle/>
          <a:p>
            <a:r>
              <a:rPr lang="en-US" sz="3200" smtClean="0"/>
              <a:t>The </a:t>
            </a:r>
            <a:r>
              <a:rPr lang="en-US" sz="3200" dirty="0"/>
              <a:t>evidence submitted for Component 2 and Component 4 and one of the two video recordings submitted for Component 3 may be from the same unit of instruction, but must be from different lessons that have unique lesson goals and objectives—even if all evidence is drawn from a single instructional setting. Likewise, any assessments and/or examples of student work submitted for Component 2 must be different from those submitted for Component 4</a:t>
            </a:r>
          </a:p>
        </p:txBody>
      </p:sp>
    </p:spTree>
    <p:extLst>
      <p:ext uri="{BB962C8B-B14F-4D97-AF65-F5344CB8AC3E}">
        <p14:creationId xmlns:p14="http://schemas.microsoft.com/office/powerpoint/2010/main" val="18685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Permission</a:t>
            </a:r>
            <a:endParaRPr lang="en-US" dirty="0"/>
          </a:p>
        </p:txBody>
      </p:sp>
      <p:sp>
        <p:nvSpPr>
          <p:cNvPr id="3" name="Content Placeholder 2"/>
          <p:cNvSpPr>
            <a:spLocks noGrp="1"/>
          </p:cNvSpPr>
          <p:nvPr>
            <p:ph idx="1"/>
          </p:nvPr>
        </p:nvSpPr>
        <p:spPr>
          <a:xfrm>
            <a:off x="680321" y="2027583"/>
            <a:ext cx="9613861" cy="4598504"/>
          </a:xfrm>
        </p:spPr>
        <p:txBody>
          <a:bodyPr>
            <a:noAutofit/>
          </a:bodyPr>
          <a:lstStyle/>
          <a:p>
            <a:r>
              <a:rPr lang="en-US" sz="3200" dirty="0"/>
              <a:t>You are required to seek and receive permission to use images and some of the materials you include in your portfolio. You collect permission in the form of National Board releases for students whose images, work, and/or self-assessments appear in your materials; students and adults whose images are included in your photos and/or whose images are seen or </a:t>
            </a:r>
            <a:r>
              <a:rPr lang="en-US" sz="3200" b="1" i="1" dirty="0"/>
              <a:t>voices are heard</a:t>
            </a:r>
            <a:r>
              <a:rPr lang="en-US" sz="3200" dirty="0"/>
              <a:t> in videos; and all parents or guardians of such students. </a:t>
            </a:r>
          </a:p>
        </p:txBody>
      </p:sp>
    </p:spTree>
    <p:extLst>
      <p:ext uri="{BB962C8B-B14F-4D97-AF65-F5344CB8AC3E}">
        <p14:creationId xmlns:p14="http://schemas.microsoft.com/office/powerpoint/2010/main" val="432281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at a glance</a:t>
            </a:r>
            <a:endParaRPr lang="en-US" dirty="0"/>
          </a:p>
        </p:txBody>
      </p:sp>
      <p:sp>
        <p:nvSpPr>
          <p:cNvPr id="3" name="Content Placeholder 2"/>
          <p:cNvSpPr>
            <a:spLocks noGrp="1"/>
          </p:cNvSpPr>
          <p:nvPr>
            <p:ph idx="1"/>
          </p:nvPr>
        </p:nvSpPr>
        <p:spPr/>
        <p:txBody>
          <a:bodyPr/>
          <a:lstStyle/>
          <a:p>
            <a:r>
              <a:rPr lang="en-US" dirty="0" smtClean="0"/>
              <a:t>Everyone has the same forms to submit in addition to Written commentary of no more than 12 pages</a:t>
            </a:r>
          </a:p>
          <a:p>
            <a:r>
              <a:rPr lang="en-US" dirty="0" smtClean="0"/>
              <a:t>Follow this link:</a:t>
            </a:r>
          </a:p>
          <a:p>
            <a:pPr lvl="1"/>
            <a:r>
              <a:rPr lang="en-US" dirty="0">
                <a:hlinkClick r:id="rId2"/>
              </a:rPr>
              <a:t>http://</a:t>
            </a:r>
            <a:r>
              <a:rPr lang="en-US" dirty="0" smtClean="0">
                <a:hlinkClick r:id="rId2"/>
              </a:rPr>
              <a:t>boardcertifiedteachers.org/certificate-areas</a:t>
            </a:r>
            <a:endParaRPr lang="en-US" dirty="0" smtClean="0"/>
          </a:p>
          <a:p>
            <a:pPr lvl="1"/>
            <a:r>
              <a:rPr lang="en-US" dirty="0" smtClean="0"/>
              <a:t>Click on component 4 for your certificate area and go to page 13 (12 for music)</a:t>
            </a:r>
          </a:p>
          <a:p>
            <a:r>
              <a:rPr lang="en-US" dirty="0" smtClean="0"/>
              <a:t>Download your submission at a glance and discuss at your table</a:t>
            </a:r>
          </a:p>
        </p:txBody>
      </p:sp>
    </p:spTree>
    <p:extLst>
      <p:ext uri="{BB962C8B-B14F-4D97-AF65-F5344CB8AC3E}">
        <p14:creationId xmlns:p14="http://schemas.microsoft.com/office/powerpoint/2010/main" val="176067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in learning communities</a:t>
            </a:r>
            <a:endParaRPr lang="en-US" dirty="0"/>
          </a:p>
        </p:txBody>
      </p:sp>
      <p:sp>
        <p:nvSpPr>
          <p:cNvPr id="3" name="Content Placeholder 2"/>
          <p:cNvSpPr>
            <a:spLocks noGrp="1"/>
          </p:cNvSpPr>
          <p:nvPr>
            <p:ph idx="1"/>
          </p:nvPr>
        </p:nvSpPr>
        <p:spPr>
          <a:xfrm>
            <a:off x="680321" y="2336872"/>
            <a:ext cx="9613861" cy="4037423"/>
          </a:xfrm>
        </p:spPr>
        <p:txBody>
          <a:bodyPr>
            <a:noAutofit/>
          </a:bodyPr>
          <a:lstStyle/>
          <a:p>
            <a:r>
              <a:rPr lang="en-US" sz="5400" dirty="0" smtClean="0"/>
              <a:t>Using the directions for component 4, find “Participation in Learning Communities” read and discuss at your table.</a:t>
            </a:r>
            <a:endParaRPr lang="en-US" sz="5400" dirty="0"/>
          </a:p>
        </p:txBody>
      </p:sp>
    </p:spTree>
    <p:extLst>
      <p:ext uri="{BB962C8B-B14F-4D97-AF65-F5344CB8AC3E}">
        <p14:creationId xmlns:p14="http://schemas.microsoft.com/office/powerpoint/2010/main" val="1822757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Commentary</a:t>
            </a:r>
            <a:endParaRPr lang="en-US" dirty="0"/>
          </a:p>
        </p:txBody>
      </p:sp>
      <p:sp>
        <p:nvSpPr>
          <p:cNvPr id="3" name="Content Placeholder 2"/>
          <p:cNvSpPr>
            <a:spLocks noGrp="1"/>
          </p:cNvSpPr>
          <p:nvPr>
            <p:ph idx="1"/>
          </p:nvPr>
        </p:nvSpPr>
        <p:spPr/>
        <p:txBody>
          <a:bodyPr/>
          <a:lstStyle/>
          <a:p>
            <a:r>
              <a:rPr lang="en-US" dirty="0" smtClean="0"/>
              <a:t>Using your directions for Component 4, find</a:t>
            </a:r>
          </a:p>
          <a:p>
            <a:pPr lvl="1"/>
            <a:r>
              <a:rPr lang="en-US" dirty="0" smtClean="0"/>
              <a:t>Written commentary</a:t>
            </a:r>
          </a:p>
          <a:p>
            <a:r>
              <a:rPr lang="en-US" dirty="0" smtClean="0"/>
              <a:t>Read, discuss and open a word document and type all those questions. Use a different color such as blue or orange as your CSP will most likely give comments to you in a color other than black.</a:t>
            </a:r>
          </a:p>
          <a:p>
            <a:r>
              <a:rPr lang="en-US" dirty="0" smtClean="0"/>
              <a:t>Leave the questions in for your CSP</a:t>
            </a:r>
          </a:p>
          <a:p>
            <a:r>
              <a:rPr lang="en-US" dirty="0" smtClean="0"/>
              <a:t>Remember to adhere to the page limits.  </a:t>
            </a:r>
            <a:endParaRPr lang="en-US" dirty="0"/>
          </a:p>
        </p:txBody>
      </p:sp>
    </p:spTree>
    <p:extLst>
      <p:ext uri="{BB962C8B-B14F-4D97-AF65-F5344CB8AC3E}">
        <p14:creationId xmlns:p14="http://schemas.microsoft.com/office/powerpoint/2010/main" val="131575928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55</TotalTime>
  <Words>344</Words>
  <Application>Microsoft Macintosh PowerPoint</Application>
  <PresentationFormat>Custom</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Berlin</vt:lpstr>
      <vt:lpstr>Component 4 Large Group Dec. 1st 2016</vt:lpstr>
      <vt:lpstr>Component 4 </vt:lpstr>
      <vt:lpstr>Variety of Evidence</vt:lpstr>
      <vt:lpstr>Permission</vt:lpstr>
      <vt:lpstr>Forms at a glance</vt:lpstr>
      <vt:lpstr>Participation in learning communities</vt:lpstr>
      <vt:lpstr>Written Commentary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4 Large Group Dec. 1st 2016</dc:title>
  <dc:creator>Ritamarie Theiler</dc:creator>
  <cp:lastModifiedBy>Tammy Kirkland</cp:lastModifiedBy>
  <cp:revision>5</cp:revision>
  <dcterms:created xsi:type="dcterms:W3CDTF">2016-11-26T19:19:42Z</dcterms:created>
  <dcterms:modified xsi:type="dcterms:W3CDTF">2017-01-04T16:45:51Z</dcterms:modified>
</cp:coreProperties>
</file>