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74" r:id="rId3"/>
    <p:sldId id="260" r:id="rId4"/>
    <p:sldId id="261" r:id="rId5"/>
    <p:sldId id="262" r:id="rId6"/>
    <p:sldId id="263" r:id="rId7"/>
    <p:sldId id="264" r:id="rId8"/>
    <p:sldId id="265" r:id="rId9"/>
    <p:sldId id="266" r:id="rId10"/>
    <p:sldId id="267" r:id="rId11"/>
    <p:sldId id="268" r:id="rId12"/>
    <p:sldId id="269" r:id="rId13"/>
    <p:sldId id="275" r:id="rId14"/>
    <p:sldId id="270" r:id="rId15"/>
    <p:sldId id="271" r:id="rId16"/>
    <p:sldId id="272"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595"/>
  </p:normalViewPr>
  <p:slideViewPr>
    <p:cSldViewPr snapToGrid="0" snapToObjects="1">
      <p:cViewPr varScale="1">
        <p:scale>
          <a:sx n="55" d="100"/>
          <a:sy n="55" d="100"/>
        </p:scale>
        <p:origin x="-104" y="-7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924061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dirty="0"/>
              <a:t>Component 4 Large Group 2</a:t>
            </a:r>
          </a:p>
        </p:txBody>
      </p:sp>
      <p:sp>
        <p:nvSpPr>
          <p:cNvPr id="64" name="Shape 64"/>
          <p:cNvSpPr txBox="1">
            <a:spLocks noGrp="1"/>
          </p:cNvSpPr>
          <p:nvPr>
            <p:ph type="subTitle" idx="1"/>
          </p:nvPr>
        </p:nvSpPr>
        <p:spPr>
          <a:xfrm>
            <a:off x="1680300" y="3049450"/>
            <a:ext cx="5783400" cy="1586400"/>
          </a:xfrm>
          <a:prstGeom prst="rect">
            <a:avLst/>
          </a:prstGeom>
        </p:spPr>
        <p:txBody>
          <a:bodyPr lIns="91425" tIns="91425" rIns="91425" bIns="91425" anchor="t" anchorCtr="0">
            <a:noAutofit/>
          </a:bodyPr>
          <a:lstStyle/>
          <a:p>
            <a:pPr lvl="0">
              <a:spcBef>
                <a:spcPts val="0"/>
              </a:spcBef>
              <a:buNone/>
            </a:pPr>
            <a:r>
              <a:rPr lang="en" dirty="0"/>
              <a:t>Created by the NM Network </a:t>
            </a:r>
            <a:r>
              <a:rPr lang="en"/>
              <a:t>Design </a:t>
            </a:r>
            <a:r>
              <a:rPr lang="en" smtClean="0"/>
              <a:t>Team</a:t>
            </a:r>
            <a:endParaRPr lang="en" dirty="0"/>
          </a:p>
        </p:txBody>
      </p:sp>
      <p:pic>
        <p:nvPicPr>
          <p:cNvPr id="2" name="Picture 1"/>
          <p:cNvPicPr>
            <a:picLocks noChangeAspect="1"/>
          </p:cNvPicPr>
          <p:nvPr/>
        </p:nvPicPr>
        <p:blipFill>
          <a:blip r:embed="rId3"/>
          <a:stretch>
            <a:fillRect/>
          </a:stretch>
        </p:blipFill>
        <p:spPr>
          <a:xfrm>
            <a:off x="373822" y="3485960"/>
            <a:ext cx="1902240" cy="141872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Brainstorm your entry	</a:t>
            </a:r>
          </a:p>
        </p:txBody>
      </p:sp>
      <p:sp>
        <p:nvSpPr>
          <p:cNvPr id="128" name="Shape 12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dirty="0"/>
              <a:t>Come up with a </a:t>
            </a:r>
            <a:r>
              <a:rPr lang="en" dirty="0" smtClean="0"/>
              <a:t>timeline</a:t>
            </a:r>
            <a:r>
              <a:rPr lang="en-US" dirty="0" smtClean="0"/>
              <a:t> for your entry</a:t>
            </a:r>
            <a:endParaRPr lang="en" dirty="0"/>
          </a:p>
          <a:p>
            <a:pPr lvl="0">
              <a:spcBef>
                <a:spcPts val="0"/>
              </a:spcBef>
              <a:buNone/>
            </a:pPr>
            <a:r>
              <a:rPr lang="en" dirty="0"/>
              <a:t>What records do you </a:t>
            </a:r>
            <a:r>
              <a:rPr lang="en" dirty="0" smtClean="0"/>
              <a:t>have</a:t>
            </a:r>
            <a:r>
              <a:rPr lang="en-US" dirty="0" smtClean="0"/>
              <a:t>?</a:t>
            </a:r>
            <a:endParaRPr lang="en" dirty="0"/>
          </a:p>
          <a:p>
            <a:pPr lvl="0">
              <a:spcBef>
                <a:spcPts val="0"/>
              </a:spcBef>
              <a:buNone/>
            </a:pPr>
            <a:r>
              <a:rPr lang="en" dirty="0"/>
              <a:t>What records do you need?  By when?</a:t>
            </a:r>
          </a:p>
          <a:p>
            <a:pPr lvl="0">
              <a:spcBef>
                <a:spcPts val="0"/>
              </a:spcBef>
              <a:buNone/>
            </a:pPr>
            <a:r>
              <a:rPr lang="en" dirty="0"/>
              <a:t>Am I getting data from colleagues, parents, community?  If not, how am I going to do so and by when?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87900" y="458024"/>
            <a:ext cx="8368200" cy="913575"/>
          </a:xfrm>
          <a:prstGeom prst="rect">
            <a:avLst/>
          </a:prstGeom>
        </p:spPr>
        <p:txBody>
          <a:bodyPr lIns="91425" tIns="91425" rIns="91425" bIns="91425" anchor="b" anchorCtr="0">
            <a:noAutofit/>
          </a:bodyPr>
          <a:lstStyle/>
          <a:p>
            <a:pPr lvl="0">
              <a:spcBef>
                <a:spcPts val="0"/>
              </a:spcBef>
              <a:buNone/>
            </a:pPr>
            <a:r>
              <a:rPr lang="en" smtClean="0"/>
              <a:t>What’s </a:t>
            </a:r>
            <a:r>
              <a:rPr lang="en" dirty="0"/>
              <a:t>the </a:t>
            </a:r>
            <a:r>
              <a:rPr lang="en" dirty="0" smtClean="0"/>
              <a:t>difference</a:t>
            </a:r>
            <a:r>
              <a:rPr lang="en-US" dirty="0" smtClean="0"/>
              <a:t> between formative and Summative assessment?</a:t>
            </a:r>
            <a:endParaRPr lang="en" dirty="0"/>
          </a:p>
        </p:txBody>
      </p:sp>
      <p:sp>
        <p:nvSpPr>
          <p:cNvPr id="134" name="Shape 13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sz="2400" b="1"/>
              <a:t>Formative:</a:t>
            </a:r>
            <a:r>
              <a:rPr lang="en"/>
              <a:t>  Formative assessments take place during an instructional sequence. An assessment is considered to be formative, regardless of design, if it produces information that can be used to fine tune instruction and modify subsequent learning activities.  Feedback for both the teacher and the student, to improve learning is the most important objective of formative assessment.   This is in contrast to the use of summative assessment, which comes at the end of an instructional sequence.</a:t>
            </a:r>
          </a:p>
          <a:p>
            <a:pPr lvl="0">
              <a:spcBef>
                <a:spcPts val="0"/>
              </a:spcBef>
              <a:buNone/>
            </a:pPr>
            <a:r>
              <a:rPr lang="en" sz="900"/>
              <a:t>General Portfolio Instructions, pg.12</a:t>
            </a:r>
          </a:p>
        </p:txBody>
      </p:sp>
      <p:pic>
        <p:nvPicPr>
          <p:cNvPr id="2" name="Picture 1"/>
          <p:cNvPicPr>
            <a:picLocks noChangeAspect="1"/>
          </p:cNvPicPr>
          <p:nvPr/>
        </p:nvPicPr>
        <p:blipFill>
          <a:blip r:embed="rId3"/>
          <a:stretch>
            <a:fillRect/>
          </a:stretch>
        </p:blipFill>
        <p:spPr>
          <a:xfrm>
            <a:off x="6641826" y="3267766"/>
            <a:ext cx="1781313" cy="17813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Summative</a:t>
            </a:r>
          </a:p>
        </p:txBody>
      </p:sp>
      <p:sp>
        <p:nvSpPr>
          <p:cNvPr id="140" name="Shape 14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dirty="0"/>
              <a:t>Summative assessments. Evaluate educational outcomes (e.g. student learning, skill acquisition, and academic achievement) at the end of an instructional sequence. An assessment is considered to be summative, regardless of design, if it is used to evaluate mastery and/or advance a student to the next level of the instructional sequence.  This is in contrast to the use of formative assessment.</a:t>
            </a:r>
          </a:p>
          <a:p>
            <a:pPr lvl="0">
              <a:spcBef>
                <a:spcPts val="0"/>
              </a:spcBef>
              <a:buNone/>
            </a:pPr>
            <a:endParaRPr dirty="0"/>
          </a:p>
          <a:p>
            <a:pPr lvl="0">
              <a:spcBef>
                <a:spcPts val="0"/>
              </a:spcBef>
              <a:buNone/>
            </a:pPr>
            <a:r>
              <a:rPr lang="en" sz="1100" dirty="0"/>
              <a:t>General Portfolio Instructions, pg. 14</a:t>
            </a:r>
          </a:p>
        </p:txBody>
      </p:sp>
      <p:pic>
        <p:nvPicPr>
          <p:cNvPr id="2" name="Picture 1"/>
          <p:cNvPicPr>
            <a:picLocks noChangeAspect="1"/>
          </p:cNvPicPr>
          <p:nvPr/>
        </p:nvPicPr>
        <p:blipFill>
          <a:blip r:embed="rId3"/>
          <a:stretch>
            <a:fillRect/>
          </a:stretch>
        </p:blipFill>
        <p:spPr>
          <a:xfrm>
            <a:off x="5888382" y="3062357"/>
            <a:ext cx="1496391" cy="14963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5143500"/>
          </a:xfrm>
          <a:prstGeom prst="rect">
            <a:avLst/>
          </a:prstGeom>
        </p:spPr>
      </p:pic>
    </p:spTree>
    <p:extLst>
      <p:ext uri="{BB962C8B-B14F-4D97-AF65-F5344CB8AC3E}">
        <p14:creationId xmlns:p14="http://schemas.microsoft.com/office/powerpoint/2010/main" val="16878654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What are your assessments?</a:t>
            </a:r>
          </a:p>
        </p:txBody>
      </p:sp>
      <p:sp>
        <p:nvSpPr>
          <p:cNvPr id="146" name="Shape 14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Take time at your table to discuss the difference and how you will incorporate both into this component.</a:t>
            </a:r>
          </a:p>
        </p:txBody>
      </p:sp>
      <p:pic>
        <p:nvPicPr>
          <p:cNvPr id="2" name="Picture 1"/>
          <p:cNvPicPr>
            <a:picLocks noChangeAspect="1"/>
          </p:cNvPicPr>
          <p:nvPr/>
        </p:nvPicPr>
        <p:blipFill>
          <a:blip r:embed="rId3"/>
          <a:stretch>
            <a:fillRect/>
          </a:stretch>
        </p:blipFill>
        <p:spPr>
          <a:xfrm>
            <a:off x="4916004" y="2425599"/>
            <a:ext cx="2847975" cy="21431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Don’t forget!</a:t>
            </a:r>
          </a:p>
        </p:txBody>
      </p:sp>
      <p:sp>
        <p:nvSpPr>
          <p:cNvPr id="152" name="Shape 15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Each entry calls for examples of 3 students’ use of self-assessment to be included with your formative assessment forms.</a:t>
            </a:r>
          </a:p>
        </p:txBody>
      </p:sp>
      <p:pic>
        <p:nvPicPr>
          <p:cNvPr id="2" name="Picture 1"/>
          <p:cNvPicPr>
            <a:picLocks noChangeAspect="1"/>
          </p:cNvPicPr>
          <p:nvPr/>
        </p:nvPicPr>
        <p:blipFill>
          <a:blip r:embed="rId3"/>
          <a:stretch>
            <a:fillRect/>
          </a:stretch>
        </p:blipFill>
        <p:spPr>
          <a:xfrm>
            <a:off x="4942509" y="2181124"/>
            <a:ext cx="1803400" cy="2387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Homework</a:t>
            </a:r>
          </a:p>
        </p:txBody>
      </p:sp>
      <p:sp>
        <p:nvSpPr>
          <p:cNvPr id="158" name="Shape 15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dirty="0"/>
              <a:t>Bring </a:t>
            </a:r>
            <a:r>
              <a:rPr lang="en-US" dirty="0" smtClean="0"/>
              <a:t>any </a:t>
            </a:r>
            <a:r>
              <a:rPr lang="en" dirty="0" smtClean="0"/>
              <a:t>assessment</a:t>
            </a:r>
            <a:r>
              <a:rPr lang="en-US" dirty="0" smtClean="0"/>
              <a:t> you are using</a:t>
            </a:r>
            <a:r>
              <a:rPr lang="en" dirty="0" smtClean="0"/>
              <a:t> </a:t>
            </a:r>
            <a:r>
              <a:rPr lang="en" dirty="0"/>
              <a:t>to the next </a:t>
            </a:r>
            <a:r>
              <a:rPr lang="en" dirty="0" smtClean="0"/>
              <a:t>class</a:t>
            </a:r>
            <a:r>
              <a:rPr lang="en-US" dirty="0" smtClean="0"/>
              <a:t> for discussion and group work.</a:t>
            </a:r>
            <a:endParaRPr lang="en"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6822" y="839244"/>
            <a:ext cx="184731" cy="307777"/>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alphaModFix/>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231900" y="0"/>
            <a:ext cx="6656294" cy="5143500"/>
          </a:xfrm>
          <a:prstGeom prst="rect">
            <a:avLst/>
          </a:prstGeom>
          <a:ln>
            <a:solidFill>
              <a:schemeClr val="tx1"/>
            </a:solidFill>
          </a:ln>
        </p:spPr>
      </p:pic>
    </p:spTree>
    <p:extLst>
      <p:ext uri="{BB962C8B-B14F-4D97-AF65-F5344CB8AC3E}">
        <p14:creationId xmlns:p14="http://schemas.microsoft.com/office/powerpoint/2010/main" val="142467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80750" y="1764950"/>
            <a:ext cx="8222100" cy="907500"/>
          </a:xfrm>
          <a:prstGeom prst="rect">
            <a:avLst/>
          </a:prstGeom>
        </p:spPr>
        <p:txBody>
          <a:bodyPr lIns="91425" tIns="91425" rIns="91425" bIns="91425" anchor="b" anchorCtr="0">
            <a:noAutofit/>
          </a:bodyPr>
          <a:lstStyle/>
          <a:p>
            <a:pPr lvl="0" rtl="0">
              <a:spcBef>
                <a:spcPts val="0"/>
              </a:spcBef>
              <a:buNone/>
            </a:pPr>
            <a:r>
              <a:rPr lang="en"/>
              <a:t>Contextual Information Sheet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dirty="0"/>
              <a:t>Type into the </a:t>
            </a:r>
            <a:r>
              <a:rPr lang="en" dirty="0" smtClean="0"/>
              <a:t>form</a:t>
            </a:r>
            <a:r>
              <a:rPr lang="en-US" dirty="0" smtClean="0"/>
              <a:t> </a:t>
            </a:r>
            <a:endParaRPr lang="en" dirty="0"/>
          </a:p>
        </p:txBody>
      </p:sp>
      <p:sp>
        <p:nvSpPr>
          <p:cNvPr id="93" name="Shape 9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dirty="0"/>
              <a:t>This identifies your type of school/program and the grade/subject configuration (similar to component 2)</a:t>
            </a:r>
            <a:br>
              <a:rPr lang="en" dirty="0"/>
            </a:br>
            <a:r>
              <a:rPr lang="en" dirty="0"/>
              <a:t>Single spaced Arial 11 point font</a:t>
            </a:r>
          </a:p>
          <a:p>
            <a:pPr lvl="0">
              <a:spcBef>
                <a:spcPts val="0"/>
              </a:spcBef>
              <a:buNone/>
            </a:pPr>
            <a:r>
              <a:rPr lang="en" dirty="0"/>
              <a:t>Include information that is important for your assessors to know as it relates to your portfolio entry in the broader context in which you teach</a:t>
            </a:r>
          </a:p>
          <a:p>
            <a:pPr lvl="0">
              <a:spcBef>
                <a:spcPts val="0"/>
              </a:spcBef>
              <a:buNone/>
            </a:pPr>
            <a:r>
              <a:rPr lang="en-US" dirty="0" smtClean="0"/>
              <a:t>It is not necessary to repeat this information again in your entry</a:t>
            </a:r>
            <a:endParaRPr lang="en" dirty="0"/>
          </a:p>
        </p:txBody>
      </p:sp>
      <p:pic>
        <p:nvPicPr>
          <p:cNvPr id="2" name="Picture 1"/>
          <p:cNvPicPr>
            <a:picLocks noChangeAspect="1"/>
          </p:cNvPicPr>
          <p:nvPr/>
        </p:nvPicPr>
        <p:blipFill>
          <a:blip r:embed="rId3"/>
          <a:stretch>
            <a:fillRect/>
          </a:stretch>
        </p:blipFill>
        <p:spPr>
          <a:xfrm>
            <a:off x="6501847" y="257924"/>
            <a:ext cx="1905000" cy="1231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80750" y="1764950"/>
            <a:ext cx="8222100" cy="907500"/>
          </a:xfrm>
          <a:prstGeom prst="rect">
            <a:avLst/>
          </a:prstGeom>
        </p:spPr>
        <p:txBody>
          <a:bodyPr lIns="91425" tIns="91425" rIns="91425" bIns="91425" anchor="b" anchorCtr="0">
            <a:noAutofit/>
          </a:bodyPr>
          <a:lstStyle/>
          <a:p>
            <a:pPr lvl="0" rtl="0">
              <a:spcBef>
                <a:spcPts val="0"/>
              </a:spcBef>
              <a:buNone/>
            </a:pPr>
            <a:r>
              <a:rPr lang="en"/>
              <a:t>Knowledge of Students</a:t>
            </a:r>
          </a:p>
        </p:txBody>
      </p:sp>
      <p:pic>
        <p:nvPicPr>
          <p:cNvPr id="2" name="Picture 1"/>
          <p:cNvPicPr>
            <a:picLocks noChangeAspect="1"/>
          </p:cNvPicPr>
          <p:nvPr/>
        </p:nvPicPr>
        <p:blipFill>
          <a:blip r:embed="rId3"/>
          <a:stretch>
            <a:fillRect/>
          </a:stretch>
        </p:blipFill>
        <p:spPr>
          <a:xfrm>
            <a:off x="480750" y="2816087"/>
            <a:ext cx="2641600" cy="208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Group Information and Profile form</a:t>
            </a:r>
          </a:p>
        </p:txBody>
      </p:sp>
      <p:sp>
        <p:nvSpPr>
          <p:cNvPr id="104" name="Shape 104"/>
          <p:cNvSpPr txBox="1">
            <a:spLocks noGrp="1"/>
          </p:cNvSpPr>
          <p:nvPr>
            <p:ph type="body" idx="1"/>
          </p:nvPr>
        </p:nvSpPr>
        <p:spPr>
          <a:xfrm>
            <a:off x="387900" y="1489823"/>
            <a:ext cx="8368200" cy="3370411"/>
          </a:xfrm>
          <a:prstGeom prst="rect">
            <a:avLst/>
          </a:prstGeom>
        </p:spPr>
        <p:txBody>
          <a:bodyPr lIns="91425" tIns="91425" rIns="91425" bIns="91425" anchor="t" anchorCtr="0">
            <a:noAutofit/>
          </a:bodyPr>
          <a:lstStyle/>
          <a:p>
            <a:pPr lvl="0">
              <a:spcBef>
                <a:spcPts val="0"/>
              </a:spcBef>
              <a:buNone/>
            </a:pPr>
            <a:r>
              <a:rPr lang="en" dirty="0"/>
              <a:t>Two prompts to complete: Single spaced Arial 11 point</a:t>
            </a:r>
          </a:p>
          <a:p>
            <a:pPr lvl="0">
              <a:spcBef>
                <a:spcPts val="0"/>
              </a:spcBef>
              <a:buNone/>
            </a:pPr>
            <a:r>
              <a:rPr lang="en" dirty="0"/>
              <a:t>This is about providing evidence of the information you collected from multiple sources and describing your group of students based on the information you gathered.</a:t>
            </a:r>
          </a:p>
          <a:p>
            <a:pPr lvl="0">
              <a:spcBef>
                <a:spcPts val="0"/>
              </a:spcBef>
              <a:buNone/>
            </a:pPr>
            <a:r>
              <a:rPr lang="en" dirty="0"/>
              <a:t>This is more space for you to talk about your entry-</a:t>
            </a:r>
            <a:r>
              <a:rPr lang="en" dirty="0" smtClean="0"/>
              <a:t>-- </a:t>
            </a:r>
            <a:r>
              <a:rPr lang="en" dirty="0"/>
              <a:t>what you put here </a:t>
            </a:r>
            <a:r>
              <a:rPr lang="en-US" dirty="0" smtClean="0"/>
              <a:t>doesn’t need to be repeated anywhere else</a:t>
            </a:r>
            <a:endParaRPr lang="en" dirty="0"/>
          </a:p>
          <a:p>
            <a:pPr lvl="0">
              <a:spcBef>
                <a:spcPts val="0"/>
              </a:spcBef>
              <a:buNone/>
            </a:pPr>
            <a:endParaRPr dirty="0"/>
          </a:p>
          <a:p>
            <a:pPr lvl="0">
              <a:spcBef>
                <a:spcPts val="0"/>
              </a:spcBef>
              <a:buNone/>
            </a:pPr>
            <a:endParaRPr dirty="0"/>
          </a:p>
        </p:txBody>
      </p:sp>
      <p:pic>
        <p:nvPicPr>
          <p:cNvPr id="2" name="Picture 1"/>
          <p:cNvPicPr>
            <a:picLocks noChangeAspect="1"/>
          </p:cNvPicPr>
          <p:nvPr/>
        </p:nvPicPr>
        <p:blipFill>
          <a:blip r:embed="rId3"/>
          <a:stretch>
            <a:fillRect/>
          </a:stretch>
        </p:blipFill>
        <p:spPr>
          <a:xfrm>
            <a:off x="387900" y="3709504"/>
            <a:ext cx="1790700" cy="1282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Group info and profile continued</a:t>
            </a:r>
          </a:p>
        </p:txBody>
      </p:sp>
      <p:sp>
        <p:nvSpPr>
          <p:cNvPr id="110" name="Shape 11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dirty="0"/>
              <a:t>This form is also asking for evidence that you gathered information from at least two sources: families, colleagues, professionals in the district or in the field, and/or other community members</a:t>
            </a:r>
          </a:p>
          <a:p>
            <a:pPr lvl="0">
              <a:spcBef>
                <a:spcPts val="0"/>
              </a:spcBef>
              <a:buNone/>
            </a:pPr>
            <a:r>
              <a:rPr lang="en" dirty="0"/>
              <a:t>No more than 2 pages: (for example</a:t>
            </a:r>
            <a:r>
              <a:rPr lang="en" dirty="0" smtClean="0"/>
              <a:t>)</a:t>
            </a:r>
            <a:r>
              <a:rPr lang="en-US" dirty="0" smtClean="0"/>
              <a:t> </a:t>
            </a:r>
            <a:r>
              <a:rPr lang="en" dirty="0" smtClean="0"/>
              <a:t>progress </a:t>
            </a:r>
            <a:r>
              <a:rPr lang="en" dirty="0"/>
              <a:t>charting, email records, ongoing notes, other appropriate methods of sharing information</a:t>
            </a:r>
          </a:p>
          <a:p>
            <a:pPr lvl="0">
              <a:spcBef>
                <a:spcPts val="0"/>
              </a:spcBef>
              <a:buNone/>
            </a:pPr>
            <a:r>
              <a:rPr lang="en" dirty="0"/>
              <a:t>This evidence supports your written commentary</a:t>
            </a:r>
          </a:p>
          <a:p>
            <a:pPr lvl="0">
              <a:spcBef>
                <a:spcPts val="0"/>
              </a:spcBef>
              <a:buNone/>
            </a:pPr>
            <a:endParaRPr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US" dirty="0" smtClean="0"/>
              <a:t>                                  </a:t>
            </a:r>
            <a:r>
              <a:rPr lang="en" dirty="0" smtClean="0"/>
              <a:t>Activity</a:t>
            </a:r>
            <a:endParaRPr lang="en" dirty="0"/>
          </a:p>
        </p:txBody>
      </p:sp>
      <p:sp>
        <p:nvSpPr>
          <p:cNvPr id="116" name="Shape 116"/>
          <p:cNvSpPr txBox="1">
            <a:spLocks noGrp="1"/>
          </p:cNvSpPr>
          <p:nvPr>
            <p:ph type="body" idx="1"/>
          </p:nvPr>
        </p:nvSpPr>
        <p:spPr>
          <a:xfrm>
            <a:off x="288509" y="2294893"/>
            <a:ext cx="8368200" cy="2485828"/>
          </a:xfrm>
          <a:prstGeom prst="rect">
            <a:avLst/>
          </a:prstGeom>
        </p:spPr>
        <p:txBody>
          <a:bodyPr lIns="91425" tIns="91425" rIns="91425" bIns="91425" anchor="t" anchorCtr="0">
            <a:noAutofit/>
          </a:bodyPr>
          <a:lstStyle/>
          <a:p>
            <a:pPr lvl="0">
              <a:spcBef>
                <a:spcPts val="0"/>
              </a:spcBef>
              <a:buNone/>
            </a:pPr>
            <a:r>
              <a:rPr lang="en" dirty="0"/>
              <a:t>In your group discuss how the group information and profile forms align to your </a:t>
            </a:r>
            <a:r>
              <a:rPr lang="en" dirty="0" smtClean="0"/>
              <a:t>questions</a:t>
            </a:r>
            <a:r>
              <a:rPr lang="en-US" dirty="0" smtClean="0"/>
              <a:t> in your portfolio entry</a:t>
            </a:r>
            <a:endParaRPr lang="en" dirty="0"/>
          </a:p>
          <a:p>
            <a:pPr lvl="0">
              <a:spcBef>
                <a:spcPts val="0"/>
              </a:spcBef>
              <a:buNone/>
            </a:pPr>
            <a:r>
              <a:rPr lang="en" dirty="0"/>
              <a:t>	Can you use this information in any section?</a:t>
            </a:r>
          </a:p>
          <a:p>
            <a:pPr lvl="0">
              <a:spcBef>
                <a:spcPts val="0"/>
              </a:spcBef>
              <a:buNone/>
            </a:pPr>
            <a:r>
              <a:rPr lang="en" dirty="0"/>
              <a:t>	Does it apply exclusively to one section or more than one?</a:t>
            </a:r>
          </a:p>
          <a:p>
            <a:pPr lvl="0">
              <a:spcBef>
                <a:spcPts val="0"/>
              </a:spcBef>
              <a:buNone/>
            </a:pPr>
            <a:r>
              <a:rPr lang="en" dirty="0"/>
              <a:t>	How is the information in this form different from the written commentary?</a:t>
            </a:r>
          </a:p>
          <a:p>
            <a:pPr lvl="0">
              <a:spcBef>
                <a:spcPts val="0"/>
              </a:spcBef>
              <a:buNone/>
            </a:pPr>
            <a:endParaRPr dirty="0"/>
          </a:p>
        </p:txBody>
      </p:sp>
      <p:pic>
        <p:nvPicPr>
          <p:cNvPr id="2" name="Picture 1"/>
          <p:cNvPicPr>
            <a:picLocks noChangeAspect="1"/>
          </p:cNvPicPr>
          <p:nvPr/>
        </p:nvPicPr>
        <p:blipFill>
          <a:blip r:embed="rId3"/>
          <a:stretch>
            <a:fillRect/>
          </a:stretch>
        </p:blipFill>
        <p:spPr>
          <a:xfrm>
            <a:off x="288509" y="258417"/>
            <a:ext cx="1990587" cy="19281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What data are you using?</a:t>
            </a:r>
          </a:p>
        </p:txBody>
      </p:sp>
      <p:sp>
        <p:nvSpPr>
          <p:cNvPr id="122" name="Shape 12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dirty="0"/>
              <a:t>Can you answer these questions?</a:t>
            </a:r>
          </a:p>
          <a:p>
            <a:pPr marL="457200" lvl="0" indent="-228600" rtl="0">
              <a:spcBef>
                <a:spcPts val="0"/>
              </a:spcBef>
            </a:pPr>
            <a:r>
              <a:rPr lang="en" dirty="0"/>
              <a:t>What information has been collected</a:t>
            </a:r>
          </a:p>
          <a:p>
            <a:pPr marL="457200" lvl="0" indent="-228600">
              <a:spcBef>
                <a:spcPts val="0"/>
              </a:spcBef>
            </a:pPr>
            <a:r>
              <a:rPr lang="en" dirty="0"/>
              <a:t>How was it collected?  </a:t>
            </a:r>
            <a:endParaRPr lang="en-US" dirty="0" smtClean="0"/>
          </a:p>
          <a:p>
            <a:pPr marL="457200" lvl="0" indent="-228600">
              <a:spcBef>
                <a:spcPts val="0"/>
              </a:spcBef>
            </a:pPr>
            <a:r>
              <a:rPr lang="en" dirty="0" smtClean="0"/>
              <a:t>On </a:t>
            </a:r>
            <a:r>
              <a:rPr lang="en" dirty="0"/>
              <a:t>your own? In collaboration with colleagues</a:t>
            </a:r>
            <a:r>
              <a:rPr lang="en" dirty="0" smtClean="0"/>
              <a:t>?</a:t>
            </a:r>
            <a:endParaRPr lang="en-US" dirty="0" smtClean="0"/>
          </a:p>
          <a:p>
            <a:pPr marL="457200" lvl="0" indent="-228600">
              <a:spcBef>
                <a:spcPts val="0"/>
              </a:spcBef>
            </a:pPr>
            <a:endParaRPr lang="en" dirty="0"/>
          </a:p>
        </p:txBody>
      </p:sp>
      <p:pic>
        <p:nvPicPr>
          <p:cNvPr id="2" name="Picture 1"/>
          <p:cNvPicPr>
            <a:picLocks noChangeAspect="1"/>
          </p:cNvPicPr>
          <p:nvPr/>
        </p:nvPicPr>
        <p:blipFill>
          <a:blip r:embed="rId3"/>
          <a:stretch>
            <a:fillRect/>
          </a:stretch>
        </p:blipFill>
        <p:spPr>
          <a:xfrm>
            <a:off x="6374850" y="1489824"/>
            <a:ext cx="2381250" cy="2857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515</Words>
  <Application>Microsoft Macintosh PowerPoint</Application>
  <PresentationFormat>On-screen Show (16:9)</PresentationFormat>
  <Paragraphs>44</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marina</vt:lpstr>
      <vt:lpstr>Component 4 Large Group 2</vt:lpstr>
      <vt:lpstr>PowerPoint Presentation</vt:lpstr>
      <vt:lpstr>Contextual Information Sheet</vt:lpstr>
      <vt:lpstr>Type into the form </vt:lpstr>
      <vt:lpstr>Knowledge of Students</vt:lpstr>
      <vt:lpstr>Group Information and Profile form</vt:lpstr>
      <vt:lpstr>Group info and profile continued</vt:lpstr>
      <vt:lpstr>                                  Activity</vt:lpstr>
      <vt:lpstr>What data are you using?</vt:lpstr>
      <vt:lpstr>Brainstorm your entry </vt:lpstr>
      <vt:lpstr>What’s the difference between formative and Summative assessment?</vt:lpstr>
      <vt:lpstr>Summative</vt:lpstr>
      <vt:lpstr>PowerPoint Presentation</vt:lpstr>
      <vt:lpstr>What are your assessments?</vt:lpstr>
      <vt:lpstr>Don’t forget!</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4 Large Group 2</dc:title>
  <cp:lastModifiedBy>School of Education</cp:lastModifiedBy>
  <cp:revision>8</cp:revision>
  <dcterms:modified xsi:type="dcterms:W3CDTF">2017-01-18T20:00:38Z</dcterms:modified>
</cp:coreProperties>
</file>