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759" r:id="rId3"/>
  </p:sldMasterIdLst>
  <p:notesMasterIdLst>
    <p:notesMasterId r:id="rId49"/>
  </p:notesMasterIdLst>
  <p:handoutMasterIdLst>
    <p:handoutMasterId r:id="rId50"/>
  </p:handoutMasterIdLst>
  <p:sldIdLst>
    <p:sldId id="605" r:id="rId4"/>
    <p:sldId id="632" r:id="rId5"/>
    <p:sldId id="661" r:id="rId6"/>
    <p:sldId id="670" r:id="rId7"/>
    <p:sldId id="652" r:id="rId8"/>
    <p:sldId id="634" r:id="rId9"/>
    <p:sldId id="635" r:id="rId10"/>
    <p:sldId id="636" r:id="rId11"/>
    <p:sldId id="638" r:id="rId12"/>
    <p:sldId id="650" r:id="rId13"/>
    <p:sldId id="646" r:id="rId14"/>
    <p:sldId id="640" r:id="rId15"/>
    <p:sldId id="610" r:id="rId16"/>
    <p:sldId id="611" r:id="rId17"/>
    <p:sldId id="615" r:id="rId18"/>
    <p:sldId id="612" r:id="rId19"/>
    <p:sldId id="617" r:id="rId20"/>
    <p:sldId id="618" r:id="rId21"/>
    <p:sldId id="620" r:id="rId22"/>
    <p:sldId id="666" r:id="rId23"/>
    <p:sldId id="667" r:id="rId24"/>
    <p:sldId id="668" r:id="rId25"/>
    <p:sldId id="669" r:id="rId26"/>
    <p:sldId id="621" r:id="rId27"/>
    <p:sldId id="622" r:id="rId28"/>
    <p:sldId id="671" r:id="rId29"/>
    <p:sldId id="672" r:id="rId30"/>
    <p:sldId id="625" r:id="rId31"/>
    <p:sldId id="626" r:id="rId32"/>
    <p:sldId id="628" r:id="rId33"/>
    <p:sldId id="656" r:id="rId34"/>
    <p:sldId id="630" r:id="rId35"/>
    <p:sldId id="662" r:id="rId36"/>
    <p:sldId id="657" r:id="rId37"/>
    <p:sldId id="658" r:id="rId38"/>
    <p:sldId id="651" r:id="rId39"/>
    <p:sldId id="653" r:id="rId40"/>
    <p:sldId id="659" r:id="rId41"/>
    <p:sldId id="655" r:id="rId42"/>
    <p:sldId id="673" r:id="rId43"/>
    <p:sldId id="663" r:id="rId44"/>
    <p:sldId id="664" r:id="rId45"/>
    <p:sldId id="665" r:id="rId46"/>
    <p:sldId id="660" r:id="rId47"/>
    <p:sldId id="642" r:id="rId4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78" autoAdjust="0"/>
  </p:normalViewPr>
  <p:slideViewPr>
    <p:cSldViewPr snapToGrid="0" snapToObjects="1">
      <p:cViewPr varScale="1">
        <p:scale>
          <a:sx n="57" d="100"/>
          <a:sy n="57" d="100"/>
        </p:scale>
        <p:origin x="-1432" y="-112"/>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8/23/16</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8/23/16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8/23/16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8/23/16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8/23/16</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8/23/16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8/23/16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smtClean="0"/>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8/23/16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8/23/16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a:defRPr/>
            </a:pPr>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a:defRPr/>
            </a:pPr>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91F8D091-9820-4527-917D-6CB53D5B8133}" type="slidenum">
              <a:rPr lang="en-US" smtClean="0"/>
              <a:pPr>
                <a:defRPr/>
              </a:pPr>
              <a:t>‹#›</a:t>
            </a:fld>
            <a:endParaRPr lang="en-US"/>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8/23/16</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4.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8/23/16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8/23/16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11"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12"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2" name="Holder 2"/>
          <p:cNvSpPr>
            <a:spLocks noGrp="1"/>
          </p:cNvSpPr>
          <p:nvPr>
            <p:ph type="title"/>
          </p:nvPr>
        </p:nvSpPr>
        <p:spPr>
          <a:xfrm>
            <a:off x="201269" y="508560"/>
            <a:ext cx="8741460" cy="926465"/>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a:xfrm>
            <a:off x="887069" y="1696751"/>
            <a:ext cx="7369860" cy="287210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516DDBED-3FA6-6D45-B68F-E362174CF834}" type="datetimeFigureOut">
              <a:rPr lang="en-US" smtClean="0"/>
              <a:t>8/23/16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4690F7B7-8D9A-6B47-B68F-3480DAF5EF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wctp.olemiss.edu"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mailto:kirkland@olemiss.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563709"/>
            <a:ext cx="6400800" cy="2752423"/>
          </a:xfrm>
        </p:spPr>
        <p:txBody>
          <a:bodyPr>
            <a:normAutofit/>
          </a:bodyPr>
          <a:lstStyle/>
          <a:p>
            <a:r>
              <a:rPr lang="en-US" dirty="0" smtClean="0"/>
              <a:t>World Class Teaching Program</a:t>
            </a:r>
            <a:br>
              <a:rPr lang="en-US" dirty="0" smtClean="0"/>
            </a:br>
            <a:r>
              <a:rPr lang="en-US" dirty="0" smtClean="0"/>
              <a:t/>
            </a:r>
            <a:br>
              <a:rPr lang="en-US" dirty="0" smtClean="0"/>
            </a:br>
            <a:r>
              <a:rPr lang="en-US" dirty="0" smtClean="0"/>
              <a:t>National Board Certification for Professional Teaching Standards</a:t>
            </a:r>
          </a:p>
          <a:p>
            <a:endParaRPr lang="en-US" dirty="0"/>
          </a:p>
          <a:p>
            <a:r>
              <a:rPr lang="en-US" sz="3600" dirty="0" smtClean="0">
                <a:solidFill>
                  <a:srgbClr val="C70000"/>
                </a:solidFill>
              </a:rPr>
              <a:t>An Introduction </a:t>
            </a:r>
            <a:r>
              <a:rPr lang="en-US" dirty="0" smtClean="0"/>
              <a:t/>
            </a:r>
            <a:br>
              <a:rPr lang="en-US" dirty="0" smtClean="0"/>
            </a:br>
            <a:r>
              <a:rPr lang="en-US" dirty="0" smtClean="0"/>
              <a:t>by Tammy Kirkland</a:t>
            </a:r>
            <a:endParaRPr lang="en-US" dirty="0"/>
          </a:p>
        </p:txBody>
      </p:sp>
    </p:spTree>
    <p:extLst>
      <p:ext uri="{BB962C8B-B14F-4D97-AF65-F5344CB8AC3E}">
        <p14:creationId xmlns:p14="http://schemas.microsoft.com/office/powerpoint/2010/main" val="1855234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037" y="1057819"/>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a:t/>
            </a:r>
            <a:br>
              <a:rPr lang="en-US" dirty="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8584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p:transition xmlns:p14="http://schemas.microsoft.com/office/powerpoint/2010/mai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153400" cy="1143000"/>
          </a:xfrm>
        </p:spPr>
        <p:txBody>
          <a:bodyPr>
            <a:normAutofit/>
          </a:bodyPr>
          <a:lstStyle/>
          <a:p>
            <a:r>
              <a:rPr lang="en-US" dirty="0" smtClean="0"/>
              <a:t>This year, you will have the the ability to choose which Components you complete. </a:t>
            </a:r>
            <a:endParaRPr lang="en-US" dirty="0"/>
          </a:p>
        </p:txBody>
      </p:sp>
      <p:pic>
        <p:nvPicPr>
          <p:cNvPr id="6" name="Content Placeholder 5" descr="relax.jpg"/>
          <p:cNvPicPr>
            <a:picLocks noGrp="1" noChangeAspect="1"/>
          </p:cNvPicPr>
          <p:nvPr>
            <p:ph idx="4294967295"/>
          </p:nvPr>
        </p:nvPicPr>
        <p:blipFill>
          <a:blip r:embed="rId2">
            <a:extLst>
              <a:ext uri="{28A0092B-C50C-407E-A947-70E740481C1C}">
                <a14:useLocalDpi xmlns:a14="http://schemas.microsoft.com/office/drawing/2010/main" val="0"/>
              </a:ext>
            </a:extLst>
          </a:blip>
          <a:srcRect l="-44444" r="-44444"/>
          <a:stretch>
            <a:fillRect/>
          </a:stretch>
        </p:blipFill>
        <p:spPr>
          <a:xfrm>
            <a:off x="0" y="2438400"/>
            <a:ext cx="7772400" cy="4114800"/>
          </a:xfrm>
        </p:spPr>
      </p:pic>
    </p:spTree>
    <p:extLst>
      <p:ext uri="{BB962C8B-B14F-4D97-AF65-F5344CB8AC3E}">
        <p14:creationId xmlns:p14="http://schemas.microsoft.com/office/powerpoint/2010/main" val="52454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280773"/>
            <a:ext cx="8534400" cy="3704041"/>
          </a:xfrm>
        </p:spPr>
        <p:txBody>
          <a:bodyPr/>
          <a:lstStyle/>
          <a:p>
            <a:pPr algn="ctr"/>
            <a:r>
              <a:rPr lang="en-US" sz="3200" b="1" dirty="0" smtClean="0"/>
              <a:t>You may complete the process in </a:t>
            </a:r>
            <a:r>
              <a:rPr lang="en-US" dirty="0" smtClean="0"/>
              <a:t/>
            </a:r>
            <a:br>
              <a:rPr lang="en-US" dirty="0" smtClean="0"/>
            </a:br>
            <a:r>
              <a:rPr lang="en-US" sz="2800" b="1" dirty="0" smtClean="0">
                <a:solidFill>
                  <a:srgbClr val="FF0000"/>
                </a:solidFill>
              </a:rPr>
              <a:t>one</a:t>
            </a:r>
            <a:r>
              <a:rPr lang="en-US" dirty="0" smtClean="0"/>
              <a:t>, </a:t>
            </a:r>
            <a:r>
              <a:rPr lang="en-US" sz="3600" b="1" dirty="0" smtClean="0">
                <a:solidFill>
                  <a:srgbClr val="008000"/>
                </a:solidFill>
              </a:rPr>
              <a:t>two</a:t>
            </a:r>
            <a:r>
              <a:rPr lang="en-US" dirty="0" smtClean="0"/>
              <a:t>, or </a:t>
            </a:r>
            <a:r>
              <a:rPr lang="en-US" sz="4000" b="1" dirty="0" smtClean="0">
                <a:solidFill>
                  <a:srgbClr val="3366FF"/>
                </a:solidFill>
              </a:rPr>
              <a:t>three</a:t>
            </a:r>
            <a:r>
              <a:rPr lang="en-US" dirty="0" smtClean="0"/>
              <a:t> years</a:t>
            </a:r>
          </a:p>
          <a:p>
            <a:pPr algn="ctr"/>
            <a:endParaRPr lang="en-US" dirty="0" smtClean="0"/>
          </a:p>
          <a:p>
            <a:pPr algn="ctr"/>
            <a:r>
              <a:rPr lang="en-US" sz="4800" dirty="0" smtClean="0">
                <a:solidFill>
                  <a:srgbClr val="FF0000"/>
                </a:solidFill>
              </a:rPr>
              <a:t>Your choice</a:t>
            </a:r>
          </a:p>
          <a:p>
            <a:pPr algn="ctr"/>
            <a:endParaRPr lang="en-US" sz="4000" dirty="0" smtClean="0">
              <a:solidFill>
                <a:srgbClr val="FF0000"/>
              </a:solidFill>
            </a:endParaRPr>
          </a:p>
          <a:p>
            <a:pPr algn="ctr"/>
            <a:r>
              <a:rPr lang="en-US" sz="4800" dirty="0" smtClean="0">
                <a:solidFill>
                  <a:srgbClr val="3366FF"/>
                </a:solidFill>
              </a:rPr>
              <a:t>Your pace</a:t>
            </a:r>
          </a:p>
          <a:p>
            <a:pPr marL="0" indent="0">
              <a:buNone/>
            </a:pPr>
            <a:endParaRPr lang="en-US" dirty="0"/>
          </a:p>
        </p:txBody>
      </p:sp>
      <p:sp>
        <p:nvSpPr>
          <p:cNvPr id="3" name="Text Placeholder 2"/>
          <p:cNvSpPr>
            <a:spLocks noGrp="1"/>
          </p:cNvSpPr>
          <p:nvPr>
            <p:ph type="body" sz="quarter" idx="10"/>
          </p:nvPr>
        </p:nvSpPr>
        <p:spPr>
          <a:xfrm>
            <a:off x="301752" y="733692"/>
            <a:ext cx="8534273" cy="903992"/>
          </a:xfrm>
        </p:spPr>
        <p:txBody>
          <a:bodyPr/>
          <a:lstStyle/>
          <a:p>
            <a:r>
              <a:rPr lang="en-US" dirty="0" smtClean="0"/>
              <a:t>The Rollout is OUT!</a:t>
            </a:r>
            <a:endParaRPr lang="en-US" dirty="0"/>
          </a:p>
        </p:txBody>
      </p:sp>
    </p:spTree>
    <p:extLst>
      <p:ext uri="{BB962C8B-B14F-4D97-AF65-F5344CB8AC3E}">
        <p14:creationId xmlns:p14="http://schemas.microsoft.com/office/powerpoint/2010/main" val="2509391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637684"/>
            <a:ext cx="8534400" cy="4000454"/>
          </a:xfrm>
          <a:prstGeom prst="rect">
            <a:avLst/>
          </a:prstGeom>
        </p:spPr>
        <p:txBody>
          <a:bodyPr vert="horz" wrap="square" lIns="0" tIns="0" rIns="0" bIns="0" rtlCol="0">
            <a:spAutoFit/>
          </a:bodyPr>
          <a:lstStyle/>
          <a:p>
            <a:pPr marL="0" indent="0">
              <a:lnSpc>
                <a:spcPct val="100000"/>
              </a:lnSpc>
              <a:buNone/>
            </a:pPr>
            <a:r>
              <a:rPr sz="2400" b="1" spc="-185" dirty="0">
                <a:latin typeface="Arial"/>
                <a:cs typeface="Arial"/>
              </a:rPr>
              <a:t>T</a:t>
            </a:r>
            <a:r>
              <a:rPr sz="2400" b="1" dirty="0">
                <a:latin typeface="Arial"/>
                <a:cs typeface="Arial"/>
              </a:rPr>
              <a:t>ea</a:t>
            </a:r>
            <a:r>
              <a:rPr sz="2400" b="1" spc="-10" dirty="0">
                <a:latin typeface="Arial"/>
                <a:cs typeface="Arial"/>
              </a:rPr>
              <a:t>c</a:t>
            </a:r>
            <a:r>
              <a:rPr sz="2400" b="1" dirty="0">
                <a:latin typeface="Arial"/>
                <a:cs typeface="Arial"/>
              </a:rPr>
              <a:t>hers…</a:t>
            </a:r>
            <a:endParaRPr sz="2400" dirty="0">
              <a:latin typeface="Arial"/>
              <a:cs typeface="Arial"/>
            </a:endParaRPr>
          </a:p>
          <a:p>
            <a:pPr marL="469900" indent="-457200">
              <a:lnSpc>
                <a:spcPct val="100000"/>
              </a:lnSpc>
              <a:spcBef>
                <a:spcPts val="575"/>
              </a:spcBef>
              <a:buFont typeface="Arial"/>
              <a:buAutoNum type="arabicPeriod"/>
              <a:tabLst>
                <a:tab pos="470534" algn="l"/>
              </a:tabLst>
            </a:pPr>
            <a:r>
              <a:rPr sz="2400" spc="-5" dirty="0">
                <a:latin typeface="Arial"/>
                <a:cs typeface="Arial"/>
              </a:rPr>
              <a:t>A</a:t>
            </a:r>
            <a:r>
              <a:rPr sz="2400" dirty="0">
                <a:latin typeface="Arial"/>
                <a:cs typeface="Arial"/>
              </a:rPr>
              <a:t>re co</a:t>
            </a:r>
            <a:r>
              <a:rPr sz="2400" spc="5" dirty="0">
                <a:latin typeface="Arial"/>
                <a:cs typeface="Arial"/>
              </a:rPr>
              <a:t>m</a:t>
            </a:r>
            <a:r>
              <a:rPr sz="2400" dirty="0">
                <a:latin typeface="Arial"/>
                <a:cs typeface="Arial"/>
              </a:rPr>
              <a:t>mit</a:t>
            </a:r>
            <a:r>
              <a:rPr sz="2400" spc="5" dirty="0">
                <a:latin typeface="Arial"/>
                <a:cs typeface="Arial"/>
              </a:rPr>
              <a:t>t</a:t>
            </a:r>
            <a:r>
              <a:rPr sz="2400" dirty="0">
                <a:latin typeface="Arial"/>
                <a:cs typeface="Arial"/>
              </a:rPr>
              <a:t>ed</a:t>
            </a:r>
            <a:r>
              <a:rPr sz="2400" spc="-15" dirty="0">
                <a:latin typeface="Arial"/>
                <a:cs typeface="Arial"/>
              </a:rPr>
              <a:t> </a:t>
            </a:r>
            <a:r>
              <a:rPr sz="2400" dirty="0">
                <a:latin typeface="Arial"/>
                <a:cs typeface="Arial"/>
              </a:rPr>
              <a:t>to stud</a:t>
            </a:r>
            <a:r>
              <a:rPr sz="2400" spc="-10" dirty="0">
                <a:latin typeface="Arial"/>
                <a:cs typeface="Arial"/>
              </a:rPr>
              <a:t>e</a:t>
            </a:r>
            <a:r>
              <a:rPr sz="2400" dirty="0">
                <a:latin typeface="Arial"/>
                <a:cs typeface="Arial"/>
              </a:rPr>
              <a:t>nts </a:t>
            </a:r>
            <a:r>
              <a:rPr sz="2400" spc="-10" dirty="0">
                <a:latin typeface="Arial"/>
                <a:cs typeface="Arial"/>
              </a:rPr>
              <a:t>a</a:t>
            </a:r>
            <a:r>
              <a:rPr sz="2400" dirty="0">
                <a:latin typeface="Arial"/>
                <a:cs typeface="Arial"/>
              </a:rPr>
              <a:t>nd</a:t>
            </a:r>
            <a:r>
              <a:rPr sz="2400" spc="5" dirty="0">
                <a:latin typeface="Arial"/>
                <a:cs typeface="Arial"/>
              </a:rPr>
              <a:t> </a:t>
            </a:r>
            <a:r>
              <a:rPr sz="2400" dirty="0">
                <a:latin typeface="Arial"/>
                <a:cs typeface="Arial"/>
              </a:rPr>
              <a:t>their learn</a:t>
            </a:r>
            <a:r>
              <a:rPr sz="2400" spc="-10" dirty="0">
                <a:latin typeface="Arial"/>
                <a:cs typeface="Arial"/>
              </a:rPr>
              <a:t>i</a:t>
            </a:r>
            <a:r>
              <a:rPr sz="2400" dirty="0">
                <a:latin typeface="Arial"/>
                <a:cs typeface="Arial"/>
              </a:rPr>
              <a:t>ng.</a:t>
            </a:r>
          </a:p>
          <a:p>
            <a:pPr marL="469900" marR="394335" indent="-457200">
              <a:lnSpc>
                <a:spcPct val="100000"/>
              </a:lnSpc>
              <a:spcBef>
                <a:spcPts val="1175"/>
              </a:spcBef>
              <a:buFont typeface="Arial"/>
              <a:buAutoNum type="arabicPeriod"/>
              <a:tabLst>
                <a:tab pos="470534" algn="l"/>
              </a:tabLst>
            </a:pPr>
            <a:r>
              <a:rPr sz="2400" dirty="0">
                <a:latin typeface="Arial"/>
                <a:cs typeface="Arial"/>
              </a:rPr>
              <a:t>K</a:t>
            </a:r>
            <a:r>
              <a:rPr sz="2400" spc="-10" dirty="0">
                <a:latin typeface="Arial"/>
                <a:cs typeface="Arial"/>
              </a:rPr>
              <a:t>n</a:t>
            </a:r>
            <a:r>
              <a:rPr sz="2400" dirty="0">
                <a:latin typeface="Arial"/>
                <a:cs typeface="Arial"/>
              </a:rPr>
              <a:t>ow</a:t>
            </a:r>
            <a:r>
              <a:rPr sz="2400" spc="5" dirty="0">
                <a:latin typeface="Arial"/>
                <a:cs typeface="Arial"/>
              </a:rPr>
              <a:t> </a:t>
            </a:r>
            <a:r>
              <a:rPr sz="2400" dirty="0">
                <a:latin typeface="Arial"/>
                <a:cs typeface="Arial"/>
              </a:rPr>
              <a:t>the subjects they teach</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how to teach those subjects to stude</a:t>
            </a:r>
            <a:r>
              <a:rPr sz="2400" spc="-10" dirty="0">
                <a:latin typeface="Arial"/>
                <a:cs typeface="Arial"/>
              </a:rPr>
              <a:t>n</a:t>
            </a:r>
            <a:r>
              <a:rPr sz="2400" dirty="0">
                <a:latin typeface="Arial"/>
                <a:cs typeface="Arial"/>
              </a:rPr>
              <a:t>ts.</a:t>
            </a:r>
          </a:p>
          <a:p>
            <a:pPr marL="469900" marR="681355" indent="-457200">
              <a:lnSpc>
                <a:spcPct val="100000"/>
              </a:lnSpc>
              <a:spcBef>
                <a:spcPts val="1175"/>
              </a:spcBef>
              <a:buFont typeface="Arial"/>
              <a:buAutoNum type="arabicPeriod"/>
              <a:tabLst>
                <a:tab pos="470534" algn="l"/>
              </a:tabLst>
            </a:pPr>
            <a:r>
              <a:rPr sz="2400" dirty="0">
                <a:latin typeface="Arial"/>
                <a:cs typeface="Arial"/>
              </a:rPr>
              <a:t>Are respo</a:t>
            </a:r>
            <a:r>
              <a:rPr sz="2400" spc="-10" dirty="0">
                <a:latin typeface="Arial"/>
                <a:cs typeface="Arial"/>
              </a:rPr>
              <a:t>n</a:t>
            </a:r>
            <a:r>
              <a:rPr sz="2400" dirty="0">
                <a:latin typeface="Arial"/>
                <a:cs typeface="Arial"/>
              </a:rPr>
              <a:t>si</a:t>
            </a:r>
            <a:r>
              <a:rPr sz="2400" spc="-10" dirty="0">
                <a:latin typeface="Arial"/>
                <a:cs typeface="Arial"/>
              </a:rPr>
              <a:t>b</a:t>
            </a:r>
            <a:r>
              <a:rPr sz="2400" dirty="0">
                <a:latin typeface="Arial"/>
                <a:cs typeface="Arial"/>
              </a:rPr>
              <a:t>le</a:t>
            </a:r>
            <a:r>
              <a:rPr sz="2400" spc="3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manag</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m</a:t>
            </a:r>
            <a:r>
              <a:rPr sz="2400" dirty="0">
                <a:latin typeface="Arial"/>
                <a:cs typeface="Arial"/>
              </a:rPr>
              <a:t>on</a:t>
            </a:r>
            <a:r>
              <a:rPr sz="2400" spc="-10" dirty="0">
                <a:latin typeface="Arial"/>
                <a:cs typeface="Arial"/>
              </a:rPr>
              <a:t>i</a:t>
            </a:r>
            <a:r>
              <a:rPr sz="2400" dirty="0">
                <a:latin typeface="Arial"/>
                <a:cs typeface="Arial"/>
              </a:rPr>
              <a:t>tori</a:t>
            </a:r>
            <a:r>
              <a:rPr sz="2400" spc="-10" dirty="0">
                <a:latin typeface="Arial"/>
                <a:cs typeface="Arial"/>
              </a:rPr>
              <a:t>n</a:t>
            </a:r>
            <a:r>
              <a:rPr sz="2400" dirty="0">
                <a:latin typeface="Arial"/>
                <a:cs typeface="Arial"/>
              </a:rPr>
              <a:t>g student </a:t>
            </a:r>
            <a:r>
              <a:rPr sz="2400" spc="-15" dirty="0">
                <a:latin typeface="Arial"/>
                <a:cs typeface="Arial"/>
              </a:rPr>
              <a:t>l</a:t>
            </a:r>
            <a:r>
              <a:rPr sz="2400" dirty="0">
                <a:latin typeface="Arial"/>
                <a:cs typeface="Arial"/>
              </a:rPr>
              <a:t>earn</a:t>
            </a:r>
            <a:r>
              <a:rPr sz="2400" spc="-10" dirty="0">
                <a:latin typeface="Arial"/>
                <a:cs typeface="Arial"/>
              </a:rPr>
              <a:t>i</a:t>
            </a:r>
            <a:r>
              <a:rPr sz="2400" dirty="0">
                <a:latin typeface="Arial"/>
                <a:cs typeface="Arial"/>
              </a:rPr>
              <a:t>ng.</a:t>
            </a:r>
          </a:p>
          <a:p>
            <a:pPr marL="469900" marR="5080" indent="-457200">
              <a:lnSpc>
                <a:spcPct val="100000"/>
              </a:lnSpc>
              <a:spcBef>
                <a:spcPts val="1175"/>
              </a:spcBef>
              <a:buFont typeface="Arial"/>
              <a:buAutoNum type="arabicPeriod"/>
              <a:tabLst>
                <a:tab pos="470534" algn="l"/>
              </a:tabLst>
            </a:pPr>
            <a:r>
              <a:rPr sz="2400" dirty="0">
                <a:latin typeface="Arial"/>
                <a:cs typeface="Arial"/>
              </a:rPr>
              <a:t>Th</a:t>
            </a:r>
            <a:r>
              <a:rPr sz="2400" spc="-10" dirty="0">
                <a:latin typeface="Arial"/>
                <a:cs typeface="Arial"/>
              </a:rPr>
              <a:t>i</a:t>
            </a:r>
            <a:r>
              <a:rPr sz="2400" dirty="0">
                <a:latin typeface="Arial"/>
                <a:cs typeface="Arial"/>
              </a:rPr>
              <a:t>nk</a:t>
            </a:r>
            <a:r>
              <a:rPr sz="2400" spc="10" dirty="0">
                <a:latin typeface="Arial"/>
                <a:cs typeface="Arial"/>
              </a:rPr>
              <a:t> </a:t>
            </a:r>
            <a:r>
              <a:rPr sz="2400" dirty="0">
                <a:latin typeface="Arial"/>
                <a:cs typeface="Arial"/>
              </a:rPr>
              <a:t>systematica</a:t>
            </a:r>
            <a:r>
              <a:rPr sz="2400" spc="-10" dirty="0">
                <a:latin typeface="Arial"/>
                <a:cs typeface="Arial"/>
              </a:rPr>
              <a:t>l</a:t>
            </a:r>
            <a:r>
              <a:rPr sz="2400" dirty="0">
                <a:latin typeface="Arial"/>
                <a:cs typeface="Arial"/>
              </a:rPr>
              <a:t>ly</a:t>
            </a:r>
            <a:r>
              <a:rPr sz="2400" spc="5" dirty="0">
                <a:latin typeface="Arial"/>
                <a:cs typeface="Arial"/>
              </a:rPr>
              <a:t> </a:t>
            </a:r>
            <a:r>
              <a:rPr sz="2400" dirty="0">
                <a:latin typeface="Arial"/>
                <a:cs typeface="Arial"/>
              </a:rPr>
              <a:t>ab</a:t>
            </a:r>
            <a:r>
              <a:rPr sz="2400" spc="-10" dirty="0">
                <a:latin typeface="Arial"/>
                <a:cs typeface="Arial"/>
              </a:rPr>
              <a:t>o</a:t>
            </a:r>
            <a:r>
              <a:rPr sz="2400" dirty="0">
                <a:latin typeface="Arial"/>
                <a:cs typeface="Arial"/>
              </a:rPr>
              <a:t>ut their practice and</a:t>
            </a:r>
            <a:r>
              <a:rPr sz="2400" spc="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peri</a:t>
            </a:r>
            <a:r>
              <a:rPr sz="2400" spc="-10" dirty="0">
                <a:latin typeface="Arial"/>
                <a:cs typeface="Arial"/>
              </a:rPr>
              <a:t>e</a:t>
            </a:r>
            <a:r>
              <a:rPr sz="2400" dirty="0">
                <a:latin typeface="Arial"/>
                <a:cs typeface="Arial"/>
              </a:rPr>
              <a:t>nce.</a:t>
            </a:r>
          </a:p>
          <a:p>
            <a:pPr marL="469900" indent="-457200">
              <a:lnSpc>
                <a:spcPct val="100000"/>
              </a:lnSpc>
              <a:spcBef>
                <a:spcPts val="1175"/>
              </a:spcBef>
              <a:buFont typeface="Arial"/>
              <a:buAutoNum type="arabicPeriod"/>
              <a:tabLst>
                <a:tab pos="470534" algn="l"/>
              </a:tabLst>
            </a:pPr>
            <a:r>
              <a:rPr sz="2400" dirty="0">
                <a:latin typeface="Arial"/>
                <a:cs typeface="Arial"/>
              </a:rPr>
              <a:t>Are members of</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commun</a:t>
            </a:r>
            <a:r>
              <a:rPr sz="2400" spc="-10" dirty="0">
                <a:latin typeface="Arial"/>
                <a:cs typeface="Arial"/>
              </a:rPr>
              <a:t>i</a:t>
            </a:r>
            <a:r>
              <a:rPr sz="2400" dirty="0">
                <a:latin typeface="Arial"/>
                <a:cs typeface="Arial"/>
              </a:rPr>
              <a:t>ties.</a:t>
            </a:r>
          </a:p>
        </p:txBody>
      </p:sp>
      <p:sp>
        <p:nvSpPr>
          <p:cNvPr id="3" name="Text Placeholder 2"/>
          <p:cNvSpPr>
            <a:spLocks noGrp="1"/>
          </p:cNvSpPr>
          <p:nvPr>
            <p:ph type="body" sz="quarter" idx="10"/>
          </p:nvPr>
        </p:nvSpPr>
        <p:spPr/>
        <p:txBody>
          <a:bodyPr/>
          <a:lstStyle/>
          <a:p>
            <a:r>
              <a:rPr lang="en-US" dirty="0" smtClean="0"/>
              <a:t>The Five Core Propositions</a:t>
            </a:r>
            <a:endParaRPr lang="en-US" dirty="0"/>
          </a:p>
        </p:txBody>
      </p:sp>
    </p:spTree>
    <p:extLst>
      <p:ext uri="{BB962C8B-B14F-4D97-AF65-F5344CB8AC3E}">
        <p14:creationId xmlns:p14="http://schemas.microsoft.com/office/powerpoint/2010/main" val="123991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637684"/>
            <a:ext cx="8534400" cy="3797193"/>
          </a:xfrm>
          <a:prstGeom prst="rect">
            <a:avLst/>
          </a:prstGeom>
        </p:spPr>
        <p:txBody>
          <a:bodyPr vert="horz" wrap="square" lIns="0" tIns="0" rIns="0" bIns="0" rtlCol="0">
            <a:spAutoFit/>
          </a:bodyPr>
          <a:lstStyle/>
          <a:p>
            <a:pPr marL="0" indent="0">
              <a:lnSpc>
                <a:spcPct val="100000"/>
              </a:lnSpc>
              <a:buNone/>
            </a:pPr>
            <a:r>
              <a:rPr sz="2400" b="1" dirty="0">
                <a:latin typeface="Arial"/>
                <a:cs typeface="Arial"/>
              </a:rPr>
              <a:t>D</a:t>
            </a:r>
            <a:r>
              <a:rPr sz="2400" b="1" spc="-10" dirty="0">
                <a:latin typeface="Arial"/>
                <a:cs typeface="Arial"/>
              </a:rPr>
              <a:t>e</a:t>
            </a:r>
            <a:r>
              <a:rPr sz="2400" b="1" dirty="0">
                <a:latin typeface="Arial"/>
                <a:cs typeface="Arial"/>
              </a:rPr>
              <a:t>adlines for 201</a:t>
            </a:r>
            <a:r>
              <a:rPr sz="2400" b="1" spc="-10" dirty="0">
                <a:latin typeface="Arial"/>
                <a:cs typeface="Arial"/>
              </a:rPr>
              <a:t>5</a:t>
            </a:r>
            <a:r>
              <a:rPr sz="2400" b="1" dirty="0">
                <a:latin typeface="Arial"/>
                <a:cs typeface="Arial"/>
              </a:rPr>
              <a:t>-</a:t>
            </a:r>
            <a:r>
              <a:rPr sz="2400" b="1" spc="-5" dirty="0">
                <a:latin typeface="Arial"/>
                <a:cs typeface="Arial"/>
              </a:rPr>
              <a:t>16</a:t>
            </a:r>
            <a:endParaRPr sz="2400" dirty="0">
              <a:latin typeface="Arial"/>
              <a:cs typeface="Arial"/>
            </a:endParaRPr>
          </a:p>
          <a:p>
            <a:pPr marL="355600" indent="-342900">
              <a:lnSpc>
                <a:spcPct val="100000"/>
              </a:lnSpc>
              <a:spcBef>
                <a:spcPts val="575"/>
              </a:spcBef>
              <a:buFont typeface="Arial"/>
              <a:buChar char="•"/>
              <a:tabLst>
                <a:tab pos="355600" algn="l"/>
              </a:tabLst>
            </a:pPr>
            <a:r>
              <a:rPr sz="2400" dirty="0">
                <a:latin typeface="Arial"/>
                <a:cs typeface="Arial"/>
              </a:rPr>
              <a:t>A</a:t>
            </a:r>
            <a:r>
              <a:rPr sz="2400" spc="-10" dirty="0">
                <a:latin typeface="Arial"/>
                <a:cs typeface="Arial"/>
              </a:rPr>
              <a:t>p</a:t>
            </a:r>
            <a:r>
              <a:rPr sz="2400" dirty="0">
                <a:latin typeface="Arial"/>
                <a:cs typeface="Arial"/>
              </a:rPr>
              <a:t>p</a:t>
            </a:r>
            <a:r>
              <a:rPr sz="2400" spc="-10" dirty="0">
                <a:latin typeface="Arial"/>
                <a:cs typeface="Arial"/>
              </a:rPr>
              <a:t>l</a:t>
            </a:r>
            <a:r>
              <a:rPr sz="2400" dirty="0">
                <a:latin typeface="Arial"/>
                <a:cs typeface="Arial"/>
              </a:rPr>
              <a:t>ic</a:t>
            </a:r>
            <a:r>
              <a:rPr sz="2400" spc="-10" dirty="0">
                <a:latin typeface="Arial"/>
                <a:cs typeface="Arial"/>
              </a:rPr>
              <a:t>a</a:t>
            </a:r>
            <a:r>
              <a:rPr sz="2400" dirty="0">
                <a:latin typeface="Arial"/>
                <a:cs typeface="Arial"/>
              </a:rPr>
              <a:t>tion</a:t>
            </a:r>
            <a:r>
              <a:rPr sz="2400" spc="30" dirty="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sz="2400" dirty="0">
                <a:latin typeface="Arial"/>
                <a:cs typeface="Arial"/>
              </a:rPr>
              <a:t>Janu</a:t>
            </a:r>
            <a:r>
              <a:rPr sz="2400" spc="-10" dirty="0">
                <a:latin typeface="Arial"/>
                <a:cs typeface="Arial"/>
              </a:rPr>
              <a:t>a</a:t>
            </a:r>
            <a:r>
              <a:rPr sz="2400" dirty="0">
                <a:latin typeface="Arial"/>
                <a:cs typeface="Arial"/>
              </a:rPr>
              <a:t>ry</a:t>
            </a:r>
            <a:r>
              <a:rPr sz="2400" spc="15" dirty="0">
                <a:latin typeface="Arial"/>
                <a:cs typeface="Arial"/>
              </a:rPr>
              <a:t> </a:t>
            </a:r>
            <a:r>
              <a:rPr sz="2400" dirty="0">
                <a:latin typeface="Arial"/>
                <a:cs typeface="Arial"/>
              </a:rPr>
              <a:t>31,</a:t>
            </a:r>
            <a:r>
              <a:rPr sz="2400" spc="5" dirty="0">
                <a:latin typeface="Arial"/>
                <a:cs typeface="Arial"/>
              </a:rPr>
              <a:t> </a:t>
            </a:r>
            <a:r>
              <a:rPr sz="2400" spc="-5" dirty="0" smtClean="0">
                <a:latin typeface="Arial"/>
                <a:cs typeface="Arial"/>
              </a:rPr>
              <a:t>201</a:t>
            </a:r>
            <a:r>
              <a:rPr lang="en-US" sz="2400" spc="-5" dirty="0" smtClean="0">
                <a:latin typeface="Arial"/>
                <a:cs typeface="Arial"/>
              </a:rPr>
              <a:t>7</a:t>
            </a:r>
            <a:endParaRPr sz="2400" dirty="0">
              <a:latin typeface="Arial"/>
              <a:cs typeface="Arial"/>
            </a:endParaRPr>
          </a:p>
          <a:p>
            <a:pPr marL="355600" indent="-342900">
              <a:lnSpc>
                <a:spcPct val="100000"/>
              </a:lnSpc>
              <a:spcBef>
                <a:spcPts val="1775"/>
              </a:spcBef>
              <a:buFont typeface="Arial"/>
              <a:buChar char="•"/>
              <a:tabLst>
                <a:tab pos="355600" algn="l"/>
              </a:tabLst>
            </a:pPr>
            <a:r>
              <a:rPr sz="2400" dirty="0">
                <a:latin typeface="Arial"/>
                <a:cs typeface="Arial"/>
              </a:rPr>
              <a:t>F</a:t>
            </a:r>
            <a:r>
              <a:rPr sz="2400" spc="-10" dirty="0">
                <a:latin typeface="Arial"/>
                <a:cs typeface="Arial"/>
              </a:rPr>
              <a:t>u</a:t>
            </a:r>
            <a:r>
              <a:rPr sz="2400" dirty="0">
                <a:latin typeface="Arial"/>
                <a:cs typeface="Arial"/>
              </a:rPr>
              <a:t>ll</a:t>
            </a:r>
            <a:r>
              <a:rPr sz="2400" spc="5" dirty="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Jan</a:t>
            </a:r>
            <a:r>
              <a:rPr sz="2400" spc="-10" dirty="0">
                <a:latin typeface="Arial"/>
                <a:cs typeface="Arial"/>
              </a:rPr>
              <a:t>u</a:t>
            </a:r>
            <a:r>
              <a:rPr sz="2400" dirty="0">
                <a:latin typeface="Arial"/>
                <a:cs typeface="Arial"/>
              </a:rPr>
              <a:t>ary</a:t>
            </a:r>
            <a:r>
              <a:rPr sz="2400" spc="10" dirty="0">
                <a:latin typeface="Arial"/>
                <a:cs typeface="Arial"/>
              </a:rPr>
              <a:t> </a:t>
            </a:r>
            <a:r>
              <a:rPr sz="2400" dirty="0">
                <a:latin typeface="Arial"/>
                <a:cs typeface="Arial"/>
              </a:rPr>
              <a:t>3</a:t>
            </a:r>
            <a:r>
              <a:rPr sz="2400" spc="-10" dirty="0">
                <a:latin typeface="Arial"/>
                <a:cs typeface="Arial"/>
              </a:rPr>
              <a:t>1</a:t>
            </a:r>
            <a:r>
              <a:rPr sz="2400" dirty="0">
                <a:latin typeface="Arial"/>
                <a:cs typeface="Arial"/>
              </a:rPr>
              <a:t>, </a:t>
            </a:r>
            <a:r>
              <a:rPr sz="2400" spc="-10" dirty="0" smtClean="0">
                <a:latin typeface="Arial"/>
                <a:cs typeface="Arial"/>
              </a:rPr>
              <a:t>2</a:t>
            </a:r>
            <a:r>
              <a:rPr sz="2400" dirty="0" smtClean="0">
                <a:latin typeface="Arial"/>
                <a:cs typeface="Arial"/>
              </a:rPr>
              <a:t>0</a:t>
            </a:r>
            <a:r>
              <a:rPr sz="2400" spc="-10" dirty="0" smtClean="0">
                <a:latin typeface="Arial"/>
                <a:cs typeface="Arial"/>
              </a:rPr>
              <a:t>1</a:t>
            </a:r>
            <a:r>
              <a:rPr lang="en-US" sz="2400" dirty="0">
                <a:latin typeface="Arial"/>
                <a:cs typeface="Arial"/>
              </a:rPr>
              <a:t>7</a:t>
            </a:r>
            <a:endParaRPr sz="2400" dirty="0">
              <a:latin typeface="Arial"/>
              <a:cs typeface="Arial"/>
            </a:endParaRPr>
          </a:p>
          <a:p>
            <a:pPr marL="355600" indent="-342900">
              <a:lnSpc>
                <a:spcPct val="100000"/>
              </a:lnSpc>
              <a:spcBef>
                <a:spcPts val="1775"/>
              </a:spcBef>
              <a:buFont typeface="Arial"/>
              <a:buChar char="•"/>
              <a:tabLst>
                <a:tab pos="355600" algn="l"/>
              </a:tabLst>
            </a:pPr>
            <a:r>
              <a:rPr sz="2400" dirty="0">
                <a:latin typeface="Arial"/>
                <a:cs typeface="Arial"/>
              </a:rPr>
              <a:t>Withdrawal</a:t>
            </a:r>
            <a:r>
              <a:rPr sz="2400" spc="1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sz="2400" dirty="0">
                <a:latin typeface="Arial"/>
                <a:cs typeface="Arial"/>
              </a:rPr>
              <a:t>Janu</a:t>
            </a:r>
            <a:r>
              <a:rPr sz="2400" spc="-10" dirty="0">
                <a:latin typeface="Arial"/>
                <a:cs typeface="Arial"/>
              </a:rPr>
              <a:t>a</a:t>
            </a:r>
            <a:r>
              <a:rPr sz="2400" dirty="0">
                <a:latin typeface="Arial"/>
                <a:cs typeface="Arial"/>
              </a:rPr>
              <a:t>ry</a:t>
            </a:r>
            <a:r>
              <a:rPr sz="2400" spc="15" dirty="0">
                <a:latin typeface="Arial"/>
                <a:cs typeface="Arial"/>
              </a:rPr>
              <a:t> </a:t>
            </a:r>
            <a:r>
              <a:rPr sz="2400" dirty="0">
                <a:latin typeface="Arial"/>
                <a:cs typeface="Arial"/>
              </a:rPr>
              <a:t>31,</a:t>
            </a:r>
            <a:r>
              <a:rPr sz="2400" spc="-10" dirty="0">
                <a:latin typeface="Arial"/>
                <a:cs typeface="Arial"/>
              </a:rPr>
              <a:t> </a:t>
            </a:r>
            <a:r>
              <a:rPr sz="2400" dirty="0" smtClean="0">
                <a:latin typeface="Arial"/>
                <a:cs typeface="Arial"/>
              </a:rPr>
              <a:t>20</a:t>
            </a:r>
            <a:r>
              <a:rPr sz="2400" spc="-10" dirty="0" smtClean="0">
                <a:latin typeface="Arial"/>
                <a:cs typeface="Arial"/>
              </a:rPr>
              <a:t>1</a:t>
            </a:r>
            <a:r>
              <a:rPr lang="en-US" sz="2400" dirty="0">
                <a:latin typeface="Arial"/>
                <a:cs typeface="Arial"/>
              </a:rPr>
              <a:t>7</a:t>
            </a:r>
            <a:endParaRPr sz="2400" dirty="0">
              <a:latin typeface="Arial"/>
              <a:cs typeface="Arial"/>
            </a:endParaRPr>
          </a:p>
          <a:p>
            <a:pPr marL="355600" indent="-342900">
              <a:lnSpc>
                <a:spcPct val="100000"/>
              </a:lnSpc>
              <a:spcBef>
                <a:spcPts val="1775"/>
              </a:spcBef>
              <a:buFont typeface="Arial"/>
              <a:buChar char="•"/>
              <a:tabLst>
                <a:tab pos="355600" algn="l"/>
              </a:tabLst>
            </a:pPr>
            <a:r>
              <a:rPr sz="2400" dirty="0">
                <a:latin typeface="Arial"/>
                <a:cs typeface="Arial"/>
              </a:rPr>
              <a:t>e</a:t>
            </a:r>
            <a:r>
              <a:rPr sz="2400" spc="-10" dirty="0">
                <a:latin typeface="Arial"/>
                <a:cs typeface="Arial"/>
              </a:rPr>
              <a:t>P</a:t>
            </a:r>
            <a:r>
              <a:rPr sz="2400" dirty="0">
                <a:latin typeface="Arial"/>
                <a:cs typeface="Arial"/>
              </a:rPr>
              <a:t>ort</a:t>
            </a:r>
            <a:r>
              <a:rPr sz="2400" spc="5" dirty="0">
                <a:latin typeface="Arial"/>
                <a:cs typeface="Arial"/>
              </a:rPr>
              <a:t>f</a:t>
            </a:r>
            <a:r>
              <a:rPr sz="2400" dirty="0">
                <a:latin typeface="Arial"/>
                <a:cs typeface="Arial"/>
              </a:rPr>
              <a:t>o</a:t>
            </a:r>
            <a:r>
              <a:rPr sz="2400" spc="-10" dirty="0">
                <a:latin typeface="Arial"/>
                <a:cs typeface="Arial"/>
              </a:rPr>
              <a:t>l</a:t>
            </a:r>
            <a:r>
              <a:rPr sz="2400" dirty="0">
                <a:latin typeface="Arial"/>
                <a:cs typeface="Arial"/>
              </a:rPr>
              <a:t>io</a:t>
            </a:r>
            <a:r>
              <a:rPr sz="2400" spc="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nd</a:t>
            </a:r>
            <a:r>
              <a:rPr sz="2400" spc="-10" dirty="0">
                <a:latin typeface="Arial"/>
                <a:cs typeface="Arial"/>
              </a:rPr>
              <a:t>o</a:t>
            </a:r>
            <a:r>
              <a:rPr sz="2400" dirty="0">
                <a:latin typeface="Arial"/>
                <a:cs typeface="Arial"/>
              </a:rPr>
              <a:t>w:</a:t>
            </a:r>
            <a:r>
              <a:rPr sz="2400" spc="-105" dirty="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 2</a:t>
            </a:r>
            <a:r>
              <a:rPr sz="2400" spc="-10" dirty="0" smtClean="0">
                <a:latin typeface="Arial"/>
                <a:cs typeface="Arial"/>
              </a:rPr>
              <a:t>0</a:t>
            </a:r>
            <a:r>
              <a:rPr sz="2400" dirty="0" smtClean="0">
                <a:latin typeface="Arial"/>
                <a:cs typeface="Arial"/>
              </a:rPr>
              <a:t>1</a:t>
            </a:r>
            <a:r>
              <a:rPr lang="en-US" sz="2400" dirty="0" smtClean="0">
                <a:latin typeface="Arial"/>
                <a:cs typeface="Arial"/>
              </a:rPr>
              <a:t>7</a:t>
            </a:r>
            <a:endParaRPr sz="2400" dirty="0">
              <a:latin typeface="Arial"/>
              <a:cs typeface="Arial"/>
            </a:endParaRPr>
          </a:p>
          <a:p>
            <a:pPr marL="355600" indent="-342900">
              <a:lnSpc>
                <a:spcPct val="100000"/>
              </a:lnSpc>
              <a:spcBef>
                <a:spcPts val="1775"/>
              </a:spcBef>
              <a:buFont typeface="Arial"/>
              <a:buChar char="•"/>
              <a:tabLst>
                <a:tab pos="355600" algn="l"/>
              </a:tabLst>
            </a:pPr>
            <a:r>
              <a:rPr sz="2400" dirty="0">
                <a:latin typeface="Arial"/>
                <a:cs typeface="Arial"/>
              </a:rPr>
              <a:t>Ass</a:t>
            </a:r>
            <a:r>
              <a:rPr sz="2400" spc="-10" dirty="0">
                <a:latin typeface="Arial"/>
                <a:cs typeface="Arial"/>
              </a:rPr>
              <a:t>e</a:t>
            </a:r>
            <a:r>
              <a:rPr sz="2400" dirty="0">
                <a:latin typeface="Arial"/>
                <a:cs typeface="Arial"/>
              </a:rPr>
              <a:t>ssment</a:t>
            </a:r>
            <a:r>
              <a:rPr sz="2400" spc="5" dirty="0">
                <a:latin typeface="Arial"/>
                <a:cs typeface="Arial"/>
              </a:rPr>
              <a:t> </a:t>
            </a:r>
            <a:r>
              <a:rPr sz="2400" dirty="0">
                <a:latin typeface="Arial"/>
                <a:cs typeface="Arial"/>
              </a:rPr>
              <a:t>center </a:t>
            </a:r>
            <a:r>
              <a:rPr sz="2400" spc="-10" dirty="0">
                <a:latin typeface="Arial"/>
                <a:cs typeface="Arial"/>
              </a:rPr>
              <a:t>w</a:t>
            </a:r>
            <a:r>
              <a:rPr sz="2400" dirty="0">
                <a:latin typeface="Arial"/>
                <a:cs typeface="Arial"/>
              </a:rPr>
              <a:t>i</a:t>
            </a:r>
            <a:r>
              <a:rPr sz="2400" spc="-10" dirty="0">
                <a:latin typeface="Arial"/>
                <a:cs typeface="Arial"/>
              </a:rPr>
              <a:t>n</a:t>
            </a:r>
            <a:r>
              <a:rPr sz="2400" dirty="0">
                <a:latin typeface="Arial"/>
                <a:cs typeface="Arial"/>
              </a:rPr>
              <a:t>do</a:t>
            </a:r>
            <a:r>
              <a:rPr sz="2400" spc="-10" dirty="0">
                <a:latin typeface="Arial"/>
                <a:cs typeface="Arial"/>
              </a:rPr>
              <a:t>w</a:t>
            </a:r>
            <a:r>
              <a:rPr sz="2400" dirty="0">
                <a:latin typeface="Arial"/>
                <a:cs typeface="Arial"/>
              </a:rPr>
              <a:t>:</a:t>
            </a:r>
            <a:r>
              <a:rPr sz="2400" spc="40" dirty="0">
                <a:latin typeface="Arial"/>
                <a:cs typeface="Arial"/>
              </a:rPr>
              <a:t> </a:t>
            </a:r>
            <a:r>
              <a:rPr lang="en-US" sz="2400" dirty="0" smtClean="0">
                <a:latin typeface="Arial"/>
                <a:cs typeface="Arial"/>
              </a:rPr>
              <a:t>April</a:t>
            </a:r>
            <a:r>
              <a:rPr sz="2400" dirty="0" smtClean="0">
                <a:latin typeface="Arial"/>
                <a:cs typeface="Arial"/>
              </a:rPr>
              <a:t> </a:t>
            </a:r>
            <a:r>
              <a:rPr sz="2400" dirty="0">
                <a:latin typeface="Arial"/>
                <a:cs typeface="Arial"/>
              </a:rPr>
              <a:t>– </a:t>
            </a:r>
            <a:r>
              <a:rPr sz="2400" dirty="0" smtClean="0">
                <a:latin typeface="Arial"/>
                <a:cs typeface="Arial"/>
              </a:rPr>
              <a:t>June,</a:t>
            </a:r>
            <a:r>
              <a:rPr sz="2400" spc="-10" dirty="0" smtClean="0">
                <a:latin typeface="Arial"/>
                <a:cs typeface="Arial"/>
              </a:rPr>
              <a:t> </a:t>
            </a:r>
            <a:r>
              <a:rPr sz="2400" dirty="0" smtClean="0">
                <a:latin typeface="Arial"/>
                <a:cs typeface="Arial"/>
              </a:rPr>
              <a:t>20</a:t>
            </a:r>
            <a:r>
              <a:rPr sz="2400" spc="-10" dirty="0" smtClean="0">
                <a:latin typeface="Arial"/>
                <a:cs typeface="Arial"/>
              </a:rPr>
              <a:t>1</a:t>
            </a:r>
            <a:r>
              <a:rPr lang="en-US" sz="2400" dirty="0">
                <a:latin typeface="Arial"/>
                <a:cs typeface="Arial"/>
              </a:rPr>
              <a:t>7</a:t>
            </a:r>
            <a:endParaRPr sz="2400" dirty="0">
              <a:latin typeface="Arial"/>
              <a:cs typeface="Arial"/>
            </a:endParaRPr>
          </a:p>
          <a:p>
            <a:pPr marL="355600" indent="-342900">
              <a:lnSpc>
                <a:spcPct val="100000"/>
              </a:lnSpc>
              <a:spcBef>
                <a:spcPts val="1775"/>
              </a:spcBef>
              <a:buFont typeface="Arial"/>
              <a:buChar char="•"/>
              <a:tabLst>
                <a:tab pos="355600" algn="l"/>
              </a:tabLst>
            </a:pPr>
            <a:r>
              <a:rPr sz="2400" dirty="0">
                <a:latin typeface="Arial"/>
                <a:cs typeface="Arial"/>
              </a:rPr>
              <a:t>Sc</a:t>
            </a:r>
            <a:r>
              <a:rPr sz="2400" spc="-10" dirty="0">
                <a:latin typeface="Arial"/>
                <a:cs typeface="Arial"/>
              </a:rPr>
              <a:t>o</a:t>
            </a:r>
            <a:r>
              <a:rPr sz="2400" dirty="0">
                <a:latin typeface="Arial"/>
                <a:cs typeface="Arial"/>
              </a:rPr>
              <a:t>res</a:t>
            </a:r>
            <a:r>
              <a:rPr sz="2400" spc="5" dirty="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a:latin typeface="Arial"/>
                <a:cs typeface="Arial"/>
              </a:rPr>
              <a:t>31,</a:t>
            </a:r>
            <a:r>
              <a:rPr sz="2400" spc="-10" dirty="0">
                <a:latin typeface="Arial"/>
                <a:cs typeface="Arial"/>
              </a:rPr>
              <a:t> </a:t>
            </a:r>
            <a:r>
              <a:rPr sz="2400" dirty="0" smtClean="0">
                <a:latin typeface="Arial"/>
                <a:cs typeface="Arial"/>
              </a:rPr>
              <a:t>20</a:t>
            </a:r>
            <a:r>
              <a:rPr sz="2400" spc="-10" dirty="0" smtClean="0">
                <a:latin typeface="Arial"/>
                <a:cs typeface="Arial"/>
              </a:rPr>
              <a:t>1</a:t>
            </a:r>
            <a:r>
              <a:rPr lang="en-US" sz="2400" dirty="0">
                <a:latin typeface="Arial"/>
                <a:cs typeface="Arial"/>
              </a:rPr>
              <a:t>7</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6911" y="2075856"/>
            <a:ext cx="7527035" cy="2395728"/>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ctrTitle"/>
          </p:nvPr>
        </p:nvSpPr>
        <p:spPr>
          <a:xfrm>
            <a:off x="766911" y="850865"/>
            <a:ext cx="8229600" cy="532411"/>
          </a:xfrm>
          <a:prstGeom prst="rect">
            <a:avLst/>
          </a:prstGeom>
        </p:spPr>
        <p:txBody>
          <a:bodyPr vert="horz" wrap="square" lIns="0" tIns="0" rIns="0" bIns="0" rtlCol="0">
            <a:spAutoFit/>
          </a:bodyPr>
          <a:lstStyle/>
          <a:p>
            <a:pPr algn="l">
              <a:lnSpc>
                <a:spcPts val="4310"/>
              </a:lnSpc>
              <a:tabLst>
                <a:tab pos="5055235" algn="l"/>
                <a:tab pos="6122670" algn="l"/>
              </a:tabLst>
            </a:pPr>
            <a:r>
              <a:rPr sz="2800" dirty="0" smtClean="0"/>
              <a:t>Com</a:t>
            </a:r>
            <a:r>
              <a:rPr sz="2800" spc="10" dirty="0" smtClean="0"/>
              <a:t>m</a:t>
            </a:r>
            <a:r>
              <a:rPr sz="2800" dirty="0" smtClean="0"/>
              <a:t>on</a:t>
            </a:r>
            <a:r>
              <a:rPr sz="2800" spc="-15" dirty="0" smtClean="0"/>
              <a:t> </a:t>
            </a:r>
            <a:r>
              <a:rPr sz="2800" dirty="0"/>
              <a:t>Nam</a:t>
            </a:r>
            <a:r>
              <a:rPr sz="2800" spc="10" dirty="0"/>
              <a:t>e</a:t>
            </a:r>
            <a:r>
              <a:rPr sz="2800" dirty="0"/>
              <a:t>s</a:t>
            </a:r>
            <a:r>
              <a:rPr sz="2800" spc="-210" dirty="0"/>
              <a:t> </a:t>
            </a:r>
            <a:r>
              <a:rPr sz="2800" dirty="0" smtClean="0"/>
              <a:t>Acros</a:t>
            </a:r>
            <a:r>
              <a:rPr lang="en-US" sz="2800" dirty="0" smtClean="0"/>
              <a:t>s ALL </a:t>
            </a:r>
            <a:r>
              <a:rPr sz="2800" dirty="0" smtClean="0"/>
              <a:t>Four</a:t>
            </a:r>
            <a:r>
              <a:rPr lang="en-US" sz="2800" dirty="0"/>
              <a:t> </a:t>
            </a:r>
            <a:r>
              <a:rPr sz="2800" dirty="0" smtClean="0"/>
              <a:t>Comp</a:t>
            </a:r>
            <a:r>
              <a:rPr sz="2800" spc="5" dirty="0" smtClean="0"/>
              <a:t>o</a:t>
            </a:r>
            <a:r>
              <a:rPr sz="2800" dirty="0" smtClean="0"/>
              <a:t>nents</a:t>
            </a:r>
            <a:endParaRPr sz="2800" dirty="0"/>
          </a:p>
        </p:txBody>
      </p:sp>
    </p:spTree>
    <p:extLst>
      <p:ext uri="{BB962C8B-B14F-4D97-AF65-F5344CB8AC3E}">
        <p14:creationId xmlns:p14="http://schemas.microsoft.com/office/powerpoint/2010/main" val="247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sz="quarter"/>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sz="quarter"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Financial Help and Assistance</a:t>
            </a:r>
            <a:endParaRPr lang="en-US" dirty="0"/>
          </a:p>
        </p:txBody>
      </p:sp>
      <p:sp>
        <p:nvSpPr>
          <p:cNvPr id="3" name="Text Placeholder 2"/>
          <p:cNvSpPr>
            <a:spLocks noGrp="1"/>
          </p:cNvSpPr>
          <p:nvPr>
            <p:ph type="body" idx="1"/>
          </p:nvPr>
        </p:nvSpPr>
        <p:spPr>
          <a:xfrm>
            <a:off x="887069" y="1696751"/>
            <a:ext cx="7369860" cy="3323987"/>
          </a:xfrm>
        </p:spPr>
        <p:txBody>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a:t>
            </a:r>
          </a:p>
          <a:p>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Other Avenues of Financial Support</a:t>
            </a:r>
            <a:endParaRPr lang="en-US" dirty="0"/>
          </a:p>
        </p:txBody>
      </p:sp>
      <p:sp>
        <p:nvSpPr>
          <p:cNvPr id="3" name="Text Placeholder 2"/>
          <p:cNvSpPr>
            <a:spLocks noGrp="1"/>
          </p:cNvSpPr>
          <p:nvPr>
            <p:ph type="body" idx="1"/>
          </p:nvPr>
        </p:nvSpPr>
        <p:spPr>
          <a:xfrm>
            <a:off x="887069" y="1696751"/>
            <a:ext cx="7369860" cy="2954655"/>
          </a:xfrm>
        </p:spPr>
        <p:txBody>
          <a:bodyPr/>
          <a:lstStyle/>
          <a:p>
            <a:pPr marL="342900" indent="-342900">
              <a:buFont typeface="Arial"/>
              <a:buChar char="•"/>
            </a:pPr>
            <a:r>
              <a:rPr lang="en-US"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solidFill>
                  <a:srgbClr val="FF0000"/>
                </a:solidFill>
              </a:rPr>
              <a:t>National Board Scholarships: </a:t>
            </a:r>
            <a:r>
              <a:rPr lang="en-US" dirty="0" smtClean="0"/>
              <a:t>are often awarded in the fall. They are presented on first come first served basis sometimes to specific certificates. Candidates must be registered to be eligible for a scholarship.</a:t>
            </a:r>
            <a:endParaRPr lang="en-US" dirty="0"/>
          </a:p>
        </p:txBody>
      </p:sp>
    </p:spTree>
    <p:extLst>
      <p:ext uri="{BB962C8B-B14F-4D97-AF65-F5344CB8AC3E}">
        <p14:creationId xmlns:p14="http://schemas.microsoft.com/office/powerpoint/2010/main" val="42967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The Components</a:t>
            </a:r>
            <a:endParaRPr lang="en-US" dirty="0"/>
          </a:p>
        </p:txBody>
      </p:sp>
      <p:sp>
        <p:nvSpPr>
          <p:cNvPr id="3" name="Text Placeholder 2"/>
          <p:cNvSpPr>
            <a:spLocks noGrp="1"/>
          </p:cNvSpPr>
          <p:nvPr>
            <p:ph type="body" idx="1"/>
          </p:nvPr>
        </p:nvSpPr>
        <p:spPr>
          <a:xfrm>
            <a:off x="887069" y="1696751"/>
            <a:ext cx="7369860" cy="2585323"/>
          </a:xfrm>
        </p:spPr>
        <p:txBody>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The Standards</a:t>
            </a:r>
            <a:endParaRPr lang="en-US" dirty="0"/>
          </a:p>
        </p:txBody>
      </p:sp>
      <p:sp>
        <p:nvSpPr>
          <p:cNvPr id="3" name="Text Placeholder 2"/>
          <p:cNvSpPr>
            <a:spLocks noGrp="1"/>
          </p:cNvSpPr>
          <p:nvPr>
            <p:ph type="body" idx="1"/>
          </p:nvPr>
        </p:nvSpPr>
        <p:spPr>
          <a:xfrm>
            <a:off x="887069" y="1696751"/>
            <a:ext cx="7369860" cy="3693319"/>
          </a:xfrm>
        </p:spPr>
        <p:txBody>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7069" y="16918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886711" y="3357371"/>
            <a:ext cx="5518403" cy="25206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041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23205"/>
            <a:ext cx="8245475" cy="3724275"/>
          </a:xfrm>
          <a:prstGeom prst="rect">
            <a:avLst/>
          </a:prstGeom>
        </p:spPr>
        <p:txBody>
          <a:bodyPr vert="horz" wrap="square" lIns="0" tIns="0" rIns="0" bIns="0" rtlCol="0">
            <a:spAutoFit/>
          </a:bodyPr>
          <a:lstStyle/>
          <a:p>
            <a:pPr marL="12700" marR="107950">
              <a:lnSpc>
                <a:spcPct val="100000"/>
              </a:lnSpc>
            </a:pPr>
            <a:r>
              <a:rPr sz="2200" dirty="0">
                <a:latin typeface="Arial"/>
                <a:cs typeface="Arial"/>
              </a:rPr>
              <a:t>•</a:t>
            </a:r>
            <a:r>
              <a:rPr sz="2200" spc="-15" dirty="0">
                <a:latin typeface="Arial"/>
                <a:cs typeface="Arial"/>
              </a:rPr>
              <a:t>Nation</a:t>
            </a:r>
            <a:r>
              <a:rPr sz="2200" spc="-10" dirty="0">
                <a:latin typeface="Arial"/>
                <a:cs typeface="Arial"/>
              </a:rPr>
              <a:t>a</a:t>
            </a:r>
            <a:r>
              <a:rPr sz="2200" spc="-5" dirty="0">
                <a:latin typeface="Arial"/>
                <a:cs typeface="Arial"/>
              </a:rPr>
              <a:t>l</a:t>
            </a:r>
            <a:r>
              <a:rPr sz="2200" spc="10" dirty="0">
                <a:latin typeface="Arial"/>
                <a:cs typeface="Arial"/>
              </a:rPr>
              <a:t> </a:t>
            </a:r>
            <a:r>
              <a:rPr sz="2200" spc="-15" dirty="0">
                <a:latin typeface="Arial"/>
                <a:cs typeface="Arial"/>
              </a:rPr>
              <a:t>Board</a:t>
            </a:r>
            <a:r>
              <a:rPr sz="2200" spc="20" dirty="0">
                <a:latin typeface="Arial"/>
                <a:cs typeface="Arial"/>
              </a:rPr>
              <a:t> </a:t>
            </a:r>
            <a:r>
              <a:rPr sz="2200" spc="-10" dirty="0">
                <a:latin typeface="Arial"/>
                <a:cs typeface="Arial"/>
              </a:rPr>
              <a:t>judic</a:t>
            </a:r>
            <a:r>
              <a:rPr sz="2200" dirty="0">
                <a:latin typeface="Arial"/>
                <a:cs typeface="Arial"/>
              </a:rPr>
              <a:t>i</a:t>
            </a:r>
            <a:r>
              <a:rPr sz="2200" spc="-15" dirty="0">
                <a:latin typeface="Arial"/>
                <a:cs typeface="Arial"/>
              </a:rPr>
              <a:t>ou</a:t>
            </a:r>
            <a:r>
              <a:rPr sz="2200" spc="-10" dirty="0">
                <a:latin typeface="Arial"/>
                <a:cs typeface="Arial"/>
              </a:rPr>
              <a:t>sly</a:t>
            </a:r>
            <a:r>
              <a:rPr sz="2200" spc="-15" dirty="0">
                <a:latin typeface="Arial"/>
                <a:cs typeface="Arial"/>
              </a:rPr>
              <a:t> c</a:t>
            </a:r>
            <a:r>
              <a:rPr sz="2200" spc="-10" dirty="0">
                <a:latin typeface="Arial"/>
                <a:cs typeface="Arial"/>
              </a:rPr>
              <a:t>o</a:t>
            </a:r>
            <a:r>
              <a:rPr sz="2200" spc="-15" dirty="0">
                <a:latin typeface="Arial"/>
                <a:cs typeface="Arial"/>
              </a:rPr>
              <a:t>n</a:t>
            </a:r>
            <a:r>
              <a:rPr sz="2200" spc="-10" dirty="0">
                <a:latin typeface="Arial"/>
                <a:cs typeface="Arial"/>
              </a:rPr>
              <a:t>s</a:t>
            </a:r>
            <a:r>
              <a:rPr sz="2200" spc="-15" dirty="0">
                <a:latin typeface="Arial"/>
                <a:cs typeface="Arial"/>
              </a:rPr>
              <a:t>idered</a:t>
            </a:r>
            <a:r>
              <a:rPr sz="2200" spc="-5" dirty="0">
                <a:latin typeface="Arial"/>
                <a:cs typeface="Arial"/>
              </a:rPr>
              <a:t> </a:t>
            </a:r>
            <a:r>
              <a:rPr sz="2200" spc="-10" dirty="0">
                <a:latin typeface="Arial"/>
                <a:cs typeface="Arial"/>
              </a:rPr>
              <a:t>th</a:t>
            </a:r>
            <a:r>
              <a:rPr sz="2200" spc="-15" dirty="0">
                <a:latin typeface="Arial"/>
                <a:cs typeface="Arial"/>
              </a:rPr>
              <a:t>e</a:t>
            </a:r>
            <a:r>
              <a:rPr sz="2200" spc="10" dirty="0">
                <a:latin typeface="Arial"/>
                <a:cs typeface="Arial"/>
              </a:rPr>
              <a:t> </a:t>
            </a:r>
            <a:r>
              <a:rPr sz="2200" spc="-5" dirty="0">
                <a:latin typeface="Arial"/>
                <a:cs typeface="Arial"/>
              </a:rPr>
              <a:t>i</a:t>
            </a:r>
            <a:r>
              <a:rPr sz="2200" spc="-10" dirty="0">
                <a:latin typeface="Arial"/>
                <a:cs typeface="Arial"/>
              </a:rPr>
              <a:t>s</a:t>
            </a:r>
            <a:r>
              <a:rPr sz="2200" spc="-15" dirty="0">
                <a:latin typeface="Arial"/>
                <a:cs typeface="Arial"/>
              </a:rPr>
              <a:t>s</a:t>
            </a:r>
            <a:r>
              <a:rPr sz="2200" spc="-10" dirty="0">
                <a:latin typeface="Arial"/>
                <a:cs typeface="Arial"/>
              </a:rPr>
              <a:t>u</a:t>
            </a:r>
            <a:r>
              <a:rPr sz="2200" spc="-15" dirty="0">
                <a:latin typeface="Arial"/>
                <a:cs typeface="Arial"/>
              </a:rPr>
              <a:t>e</a:t>
            </a:r>
            <a:r>
              <a:rPr sz="2200" spc="-10" dirty="0">
                <a:latin typeface="Arial"/>
                <a:cs typeface="Arial"/>
              </a:rPr>
              <a:t> of</a:t>
            </a:r>
            <a:r>
              <a:rPr sz="2200" spc="-5" dirty="0">
                <a:latin typeface="Arial"/>
                <a:cs typeface="Arial"/>
              </a:rPr>
              <a:t> </a:t>
            </a:r>
            <a:r>
              <a:rPr sz="2200" spc="-10" dirty="0">
                <a:latin typeface="Arial"/>
                <a:cs typeface="Arial"/>
              </a:rPr>
              <a:t>a</a:t>
            </a:r>
            <a:r>
              <a:rPr sz="2200" spc="-15" dirty="0">
                <a:latin typeface="Arial"/>
                <a:cs typeface="Arial"/>
              </a:rPr>
              <a:t>de</a:t>
            </a:r>
            <a:r>
              <a:rPr sz="2200" spc="-10" dirty="0">
                <a:latin typeface="Arial"/>
                <a:cs typeface="Arial"/>
              </a:rPr>
              <a:t>q</a:t>
            </a:r>
            <a:r>
              <a:rPr sz="2200" spc="-15" dirty="0">
                <a:latin typeface="Arial"/>
                <a:cs typeface="Arial"/>
              </a:rPr>
              <a:t>uate</a:t>
            </a:r>
            <a:r>
              <a:rPr sz="2200" spc="10" dirty="0">
                <a:latin typeface="Arial"/>
                <a:cs typeface="Arial"/>
              </a:rPr>
              <a:t> </a:t>
            </a:r>
            <a:r>
              <a:rPr sz="2200" spc="-15" dirty="0">
                <a:latin typeface="Arial"/>
                <a:cs typeface="Arial"/>
              </a:rPr>
              <a:t>time</a:t>
            </a:r>
            <a:r>
              <a:rPr sz="2200" spc="-10" dirty="0">
                <a:latin typeface="Arial"/>
                <a:cs typeface="Arial"/>
              </a:rPr>
              <a:t> l</a:t>
            </a:r>
            <a:r>
              <a:rPr sz="2200" dirty="0">
                <a:latin typeface="Arial"/>
                <a:cs typeface="Arial"/>
              </a:rPr>
              <a:t>i</a:t>
            </a:r>
            <a:r>
              <a:rPr sz="2200" spc="-10" dirty="0">
                <a:latin typeface="Arial"/>
                <a:cs typeface="Arial"/>
              </a:rPr>
              <a:t>mits</a:t>
            </a:r>
            <a:r>
              <a:rPr sz="2200" dirty="0">
                <a:latin typeface="Arial"/>
                <a:cs typeface="Arial"/>
              </a:rPr>
              <a:t> </a:t>
            </a:r>
            <a:r>
              <a:rPr sz="2200" spc="-15" dirty="0">
                <a:latin typeface="Arial"/>
                <a:cs typeface="Arial"/>
              </a:rPr>
              <a:t>when</a:t>
            </a:r>
            <a:r>
              <a:rPr sz="2200" spc="5" dirty="0">
                <a:latin typeface="Arial"/>
                <a:cs typeface="Arial"/>
              </a:rPr>
              <a:t> </a:t>
            </a:r>
            <a:r>
              <a:rPr sz="2200" spc="-15" dirty="0">
                <a:latin typeface="Arial"/>
                <a:cs typeface="Arial"/>
              </a:rPr>
              <a:t>developing</a:t>
            </a:r>
            <a:r>
              <a:rPr sz="2200" spc="35" dirty="0">
                <a:latin typeface="Arial"/>
                <a:cs typeface="Arial"/>
              </a:rPr>
              <a:t> </a:t>
            </a:r>
            <a:r>
              <a:rPr sz="2200" spc="-15" dirty="0">
                <a:latin typeface="Arial"/>
                <a:cs typeface="Arial"/>
              </a:rPr>
              <a:t>Compon</a:t>
            </a:r>
            <a:r>
              <a:rPr sz="2200" spc="-10" dirty="0">
                <a:latin typeface="Arial"/>
                <a:cs typeface="Arial"/>
              </a:rPr>
              <a:t>ent</a:t>
            </a:r>
            <a:r>
              <a:rPr sz="2200" spc="30" dirty="0">
                <a:latin typeface="Arial"/>
                <a:cs typeface="Arial"/>
              </a:rPr>
              <a:t> </a:t>
            </a:r>
            <a:r>
              <a:rPr sz="2200" spc="-10" dirty="0">
                <a:latin typeface="Arial"/>
                <a:cs typeface="Arial"/>
              </a:rPr>
              <a:t>1:</a:t>
            </a:r>
            <a:r>
              <a:rPr sz="2200" spc="-5" dirty="0">
                <a:latin typeface="Arial"/>
                <a:cs typeface="Arial"/>
              </a:rPr>
              <a:t> </a:t>
            </a:r>
            <a:r>
              <a:rPr sz="2200" spc="-15" dirty="0">
                <a:latin typeface="Arial"/>
                <a:cs typeface="Arial"/>
              </a:rPr>
              <a:t>Content</a:t>
            </a:r>
            <a:r>
              <a:rPr sz="2200" spc="10" dirty="0">
                <a:latin typeface="Arial"/>
                <a:cs typeface="Arial"/>
              </a:rPr>
              <a:t> </a:t>
            </a:r>
            <a:r>
              <a:rPr sz="2200" spc="-15" dirty="0">
                <a:latin typeface="Arial"/>
                <a:cs typeface="Arial"/>
              </a:rPr>
              <a:t>Know</a:t>
            </a:r>
            <a:r>
              <a:rPr sz="2200" dirty="0">
                <a:latin typeface="Arial"/>
                <a:cs typeface="Arial"/>
              </a:rPr>
              <a:t>l</a:t>
            </a:r>
            <a:r>
              <a:rPr sz="2200" spc="-15" dirty="0">
                <a:latin typeface="Arial"/>
                <a:cs typeface="Arial"/>
              </a:rPr>
              <a:t>ed</a:t>
            </a:r>
            <a:r>
              <a:rPr sz="2200" spc="-10" dirty="0">
                <a:latin typeface="Arial"/>
                <a:cs typeface="Arial"/>
              </a:rPr>
              <a:t>g</a:t>
            </a:r>
            <a:r>
              <a:rPr sz="2200" dirty="0">
                <a:latin typeface="Arial"/>
                <a:cs typeface="Arial"/>
              </a:rPr>
              <a:t>e</a:t>
            </a:r>
            <a:r>
              <a:rPr sz="2200" spc="-10" dirty="0">
                <a:latin typeface="Arial"/>
                <a:cs typeface="Arial"/>
              </a:rPr>
              <a:t>.</a:t>
            </a:r>
            <a:endParaRPr sz="2200">
              <a:latin typeface="Arial"/>
              <a:cs typeface="Arial"/>
            </a:endParaRPr>
          </a:p>
          <a:p>
            <a:pPr marL="12700" marR="5080">
              <a:lnSpc>
                <a:spcPct val="100000"/>
              </a:lnSpc>
              <a:spcBef>
                <a:spcPts val="1200"/>
              </a:spcBef>
            </a:pPr>
            <a:r>
              <a:rPr sz="2200" dirty="0">
                <a:latin typeface="Arial"/>
                <a:cs typeface="Arial"/>
              </a:rPr>
              <a:t>•</a:t>
            </a:r>
            <a:r>
              <a:rPr sz="2200" spc="-20" dirty="0">
                <a:latin typeface="Arial"/>
                <a:cs typeface="Arial"/>
              </a:rPr>
              <a:t>RESU</a:t>
            </a:r>
            <a:r>
              <a:rPr sz="2200" spc="-185" dirty="0">
                <a:latin typeface="Arial"/>
                <a:cs typeface="Arial"/>
              </a:rPr>
              <a:t>L</a:t>
            </a:r>
            <a:r>
              <a:rPr sz="2200" spc="-254" dirty="0">
                <a:latin typeface="Arial"/>
                <a:cs typeface="Arial"/>
              </a:rPr>
              <a:t>T</a:t>
            </a:r>
            <a:r>
              <a:rPr sz="2200" spc="-10" dirty="0">
                <a:latin typeface="Arial"/>
                <a:cs typeface="Arial"/>
              </a:rPr>
              <a:t>:</a:t>
            </a:r>
            <a:r>
              <a:rPr sz="2200" spc="10" dirty="0">
                <a:latin typeface="Arial"/>
                <a:cs typeface="Arial"/>
              </a:rPr>
              <a:t> </a:t>
            </a:r>
            <a:r>
              <a:rPr sz="2200" spc="-15" dirty="0">
                <a:latin typeface="Arial"/>
                <a:cs typeface="Arial"/>
              </a:rPr>
              <a:t>15</a:t>
            </a:r>
            <a:r>
              <a:rPr sz="2200" dirty="0">
                <a:latin typeface="Arial"/>
                <a:cs typeface="Arial"/>
              </a:rPr>
              <a:t> </a:t>
            </a:r>
            <a:r>
              <a:rPr sz="2200" spc="-15" dirty="0">
                <a:latin typeface="Arial"/>
                <a:cs typeface="Arial"/>
              </a:rPr>
              <a:t>minutes</a:t>
            </a:r>
            <a:r>
              <a:rPr sz="2200" spc="15" dirty="0">
                <a:latin typeface="Arial"/>
                <a:cs typeface="Arial"/>
              </a:rPr>
              <a:t> </a:t>
            </a:r>
            <a:r>
              <a:rPr sz="2200" spc="-15" dirty="0">
                <a:latin typeface="Arial"/>
                <a:cs typeface="Arial"/>
              </a:rPr>
              <a:t>were</a:t>
            </a:r>
            <a:r>
              <a:rPr sz="2200" spc="15" dirty="0">
                <a:latin typeface="Arial"/>
                <a:cs typeface="Arial"/>
              </a:rPr>
              <a:t> </a:t>
            </a:r>
            <a:r>
              <a:rPr sz="2200" spc="-15" dirty="0">
                <a:latin typeface="Arial"/>
                <a:cs typeface="Arial"/>
              </a:rPr>
              <a:t>ad</a:t>
            </a:r>
            <a:r>
              <a:rPr sz="2200" spc="-10" dirty="0">
                <a:latin typeface="Arial"/>
                <a:cs typeface="Arial"/>
              </a:rPr>
              <a:t>d</a:t>
            </a:r>
            <a:r>
              <a:rPr sz="2200" spc="-15" dirty="0">
                <a:latin typeface="Arial"/>
                <a:cs typeface="Arial"/>
              </a:rPr>
              <a:t>ed</a:t>
            </a:r>
            <a:r>
              <a:rPr sz="2200" dirty="0">
                <a:latin typeface="Arial"/>
                <a:cs typeface="Arial"/>
              </a:rPr>
              <a:t> </a:t>
            </a:r>
            <a:r>
              <a:rPr sz="2200" spc="-10" dirty="0">
                <a:latin typeface="Arial"/>
                <a:cs typeface="Arial"/>
              </a:rPr>
              <a:t>to</a:t>
            </a:r>
            <a:r>
              <a:rPr sz="2200" spc="10" dirty="0">
                <a:latin typeface="Arial"/>
                <a:cs typeface="Arial"/>
              </a:rPr>
              <a:t> </a:t>
            </a:r>
            <a:r>
              <a:rPr sz="2200" spc="-15" dirty="0">
                <a:latin typeface="Arial"/>
                <a:cs typeface="Arial"/>
              </a:rPr>
              <a:t>the</a:t>
            </a:r>
            <a:r>
              <a:rPr sz="2200" dirty="0">
                <a:latin typeface="Arial"/>
                <a:cs typeface="Arial"/>
              </a:rPr>
              <a:t> </a:t>
            </a:r>
            <a:r>
              <a:rPr sz="2200" spc="-10" dirty="0">
                <a:latin typeface="Arial"/>
                <a:cs typeface="Arial"/>
              </a:rPr>
              <a:t>or</a:t>
            </a:r>
            <a:r>
              <a:rPr sz="2200" dirty="0">
                <a:latin typeface="Arial"/>
                <a:cs typeface="Arial"/>
              </a:rPr>
              <a:t>i</a:t>
            </a:r>
            <a:r>
              <a:rPr sz="2200" spc="-10" dirty="0">
                <a:latin typeface="Arial"/>
                <a:cs typeface="Arial"/>
              </a:rPr>
              <a:t>ginal</a:t>
            </a:r>
            <a:r>
              <a:rPr sz="2200" spc="5" dirty="0">
                <a:latin typeface="Arial"/>
                <a:cs typeface="Arial"/>
              </a:rPr>
              <a:t> </a:t>
            </a:r>
            <a:r>
              <a:rPr sz="2200" spc="-15" dirty="0">
                <a:latin typeface="Arial"/>
                <a:cs typeface="Arial"/>
              </a:rPr>
              <a:t>60</a:t>
            </a:r>
            <a:r>
              <a:rPr sz="2200" dirty="0">
                <a:latin typeface="Arial"/>
                <a:cs typeface="Arial"/>
              </a:rPr>
              <a:t> </a:t>
            </a:r>
            <a:r>
              <a:rPr sz="2200" spc="-15" dirty="0">
                <a:latin typeface="Arial"/>
                <a:cs typeface="Arial"/>
              </a:rPr>
              <a:t>minutes</a:t>
            </a:r>
            <a:r>
              <a:rPr sz="2200" spc="15" dirty="0">
                <a:latin typeface="Arial"/>
                <a:cs typeface="Arial"/>
              </a:rPr>
              <a:t> </a:t>
            </a:r>
            <a:r>
              <a:rPr sz="2200" spc="-10" dirty="0">
                <a:latin typeface="Arial"/>
                <a:cs typeface="Arial"/>
              </a:rPr>
              <a:t>(total of</a:t>
            </a:r>
            <a:r>
              <a:rPr sz="2200" spc="-5" dirty="0">
                <a:latin typeface="Arial"/>
                <a:cs typeface="Arial"/>
              </a:rPr>
              <a:t> </a:t>
            </a:r>
            <a:r>
              <a:rPr sz="2200" spc="-10" dirty="0">
                <a:latin typeface="Arial"/>
                <a:cs typeface="Arial"/>
              </a:rPr>
              <a:t>7</a:t>
            </a:r>
            <a:r>
              <a:rPr sz="2200" spc="-15" dirty="0">
                <a:latin typeface="Arial"/>
                <a:cs typeface="Arial"/>
              </a:rPr>
              <a:t>5</a:t>
            </a:r>
            <a:r>
              <a:rPr sz="2200" spc="-5" dirty="0">
                <a:latin typeface="Arial"/>
                <a:cs typeface="Arial"/>
              </a:rPr>
              <a:t> </a:t>
            </a:r>
            <a:r>
              <a:rPr sz="2200" spc="-15" dirty="0">
                <a:latin typeface="Arial"/>
                <a:cs typeface="Arial"/>
              </a:rPr>
              <a:t>minutes)</a:t>
            </a:r>
            <a:r>
              <a:rPr sz="2200" spc="25" dirty="0">
                <a:latin typeface="Arial"/>
                <a:cs typeface="Arial"/>
              </a:rPr>
              <a:t> </a:t>
            </a:r>
            <a:r>
              <a:rPr sz="2200" spc="-10" dirty="0">
                <a:latin typeface="Arial"/>
                <a:cs typeface="Arial"/>
              </a:rPr>
              <a:t>for</a:t>
            </a:r>
            <a:r>
              <a:rPr sz="2200" dirty="0">
                <a:latin typeface="Arial"/>
                <a:cs typeface="Arial"/>
              </a:rPr>
              <a:t> </a:t>
            </a:r>
            <a:r>
              <a:rPr sz="2200" spc="-15" dirty="0">
                <a:latin typeface="Arial"/>
                <a:cs typeface="Arial"/>
              </a:rPr>
              <a:t>the</a:t>
            </a:r>
            <a:r>
              <a:rPr sz="2200" dirty="0">
                <a:latin typeface="Arial"/>
                <a:cs typeface="Arial"/>
              </a:rPr>
              <a:t> </a:t>
            </a:r>
            <a:r>
              <a:rPr sz="2200" spc="-15" dirty="0">
                <a:latin typeface="Arial"/>
                <a:cs typeface="Arial"/>
              </a:rPr>
              <a:t>se</a:t>
            </a:r>
            <a:r>
              <a:rPr sz="2200" spc="-10" dirty="0">
                <a:latin typeface="Arial"/>
                <a:cs typeface="Arial"/>
              </a:rPr>
              <a:t>ctio</a:t>
            </a:r>
            <a:r>
              <a:rPr sz="2200" spc="-15" dirty="0">
                <a:latin typeface="Arial"/>
                <a:cs typeface="Arial"/>
              </a:rPr>
              <a:t>n</a:t>
            </a:r>
            <a:r>
              <a:rPr sz="2200" spc="-5" dirty="0">
                <a:latin typeface="Arial"/>
                <a:cs typeface="Arial"/>
              </a:rPr>
              <a:t> </a:t>
            </a:r>
            <a:r>
              <a:rPr sz="2200" spc="-10" dirty="0">
                <a:latin typeface="Arial"/>
                <a:cs typeface="Arial"/>
              </a:rPr>
              <a:t>of</a:t>
            </a:r>
            <a:r>
              <a:rPr sz="2200" spc="-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selec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items</a:t>
            </a:r>
            <a:r>
              <a:rPr sz="2200" spc="-5" dirty="0">
                <a:latin typeface="Arial"/>
                <a:cs typeface="Arial"/>
              </a:rPr>
              <a:t> </a:t>
            </a:r>
            <a:r>
              <a:rPr sz="2200" spc="-10" dirty="0">
                <a:latin typeface="Arial"/>
                <a:cs typeface="Arial"/>
              </a:rPr>
              <a:t>for</a:t>
            </a:r>
            <a:r>
              <a:rPr sz="2200" spc="10" dirty="0">
                <a:latin typeface="Arial"/>
                <a:cs typeface="Arial"/>
              </a:rPr>
              <a:t> </a:t>
            </a:r>
            <a:r>
              <a:rPr sz="2200" spc="-15" dirty="0">
                <a:latin typeface="Arial"/>
                <a:cs typeface="Arial"/>
              </a:rPr>
              <a:t>s</a:t>
            </a:r>
            <a:r>
              <a:rPr sz="2200" dirty="0">
                <a:latin typeface="Arial"/>
                <a:cs typeface="Arial"/>
              </a:rPr>
              <a:t>i</a:t>
            </a:r>
            <a:r>
              <a:rPr sz="2200" spc="-15" dirty="0">
                <a:latin typeface="Arial"/>
                <a:cs typeface="Arial"/>
              </a:rPr>
              <a:t>x</a:t>
            </a:r>
            <a:r>
              <a:rPr sz="2200" spc="-10" dirty="0">
                <a:latin typeface="Arial"/>
                <a:cs typeface="Arial"/>
              </a:rPr>
              <a:t> certific</a:t>
            </a:r>
            <a:r>
              <a:rPr sz="2200" spc="-15" dirty="0">
                <a:latin typeface="Arial"/>
                <a:cs typeface="Arial"/>
              </a:rPr>
              <a:t>ate</a:t>
            </a:r>
            <a:r>
              <a:rPr sz="2200" spc="-10" dirty="0">
                <a:latin typeface="Arial"/>
                <a:cs typeface="Arial"/>
              </a:rPr>
              <a:t> </a:t>
            </a:r>
            <a:r>
              <a:rPr sz="2200" spc="-15" dirty="0">
                <a:latin typeface="Arial"/>
                <a:cs typeface="Arial"/>
              </a:rPr>
              <a:t>area</a:t>
            </a:r>
            <a:r>
              <a:rPr sz="2200" spc="-10" dirty="0">
                <a:latin typeface="Arial"/>
                <a:cs typeface="Arial"/>
              </a:rPr>
              <a:t>s:</a:t>
            </a:r>
            <a:endParaRPr sz="2200">
              <a:latin typeface="Arial"/>
              <a:cs typeface="Arial"/>
            </a:endParaRPr>
          </a:p>
          <a:p>
            <a:pPr marL="413384">
              <a:lnSpc>
                <a:spcPct val="100000"/>
              </a:lnSpc>
              <a:spcBef>
                <a:spcPts val="1200"/>
              </a:spcBef>
            </a:pPr>
            <a:r>
              <a:rPr sz="2200" spc="-10" dirty="0">
                <a:latin typeface="Arial"/>
                <a:cs typeface="Arial"/>
              </a:rPr>
              <a:t>–</a:t>
            </a:r>
            <a:r>
              <a:rPr sz="2200" spc="-20" dirty="0">
                <a:latin typeface="Arial"/>
                <a:cs typeface="Arial"/>
              </a:rPr>
              <a:t>EA</a:t>
            </a:r>
            <a:r>
              <a:rPr sz="2200" spc="-10" dirty="0">
                <a:latin typeface="Arial"/>
                <a:cs typeface="Arial"/>
              </a:rPr>
              <a:t>/</a:t>
            </a:r>
            <a:r>
              <a:rPr sz="2200" spc="-5" dirty="0">
                <a:latin typeface="Arial"/>
                <a:cs typeface="Arial"/>
              </a:rPr>
              <a:t> </a:t>
            </a:r>
            <a:r>
              <a:rPr sz="2200" spc="-15" dirty="0">
                <a:latin typeface="Arial"/>
                <a:cs typeface="Arial"/>
              </a:rPr>
              <a:t>&amp;</a:t>
            </a:r>
            <a:r>
              <a:rPr sz="2200" spc="-120" dirty="0">
                <a:latin typeface="Arial"/>
                <a:cs typeface="Arial"/>
              </a:rPr>
              <a:t> </a:t>
            </a:r>
            <a:r>
              <a:rPr sz="2200" spc="-185" dirty="0">
                <a:latin typeface="Arial"/>
                <a:cs typeface="Arial"/>
              </a:rPr>
              <a:t>AY</a:t>
            </a:r>
            <a:r>
              <a:rPr sz="2200" spc="-15" dirty="0">
                <a:latin typeface="Arial"/>
                <a:cs typeface="Arial"/>
              </a:rPr>
              <a:t>A/ELA</a:t>
            </a:r>
            <a:endParaRPr sz="2200">
              <a:latin typeface="Arial"/>
              <a:cs typeface="Arial"/>
            </a:endParaRPr>
          </a:p>
          <a:p>
            <a:pPr marL="413384">
              <a:lnSpc>
                <a:spcPct val="100000"/>
              </a:lnSpc>
              <a:spcBef>
                <a:spcPts val="1200"/>
              </a:spcBef>
            </a:pPr>
            <a:r>
              <a:rPr sz="2200" spc="-10" dirty="0">
                <a:latin typeface="Arial"/>
                <a:cs typeface="Arial"/>
              </a:rPr>
              <a:t>–</a:t>
            </a:r>
            <a:r>
              <a:rPr sz="2200" spc="-20" dirty="0">
                <a:latin typeface="Arial"/>
                <a:cs typeface="Arial"/>
              </a:rPr>
              <a:t>EA</a:t>
            </a:r>
            <a:r>
              <a:rPr sz="2200" spc="-10" dirty="0">
                <a:latin typeface="Arial"/>
                <a:cs typeface="Arial"/>
              </a:rPr>
              <a:t>/</a:t>
            </a:r>
            <a:r>
              <a:rPr sz="2200" spc="-5" dirty="0">
                <a:latin typeface="Arial"/>
                <a:cs typeface="Arial"/>
              </a:rPr>
              <a:t> </a:t>
            </a:r>
            <a:r>
              <a:rPr sz="2200" spc="-15" dirty="0">
                <a:latin typeface="Arial"/>
                <a:cs typeface="Arial"/>
              </a:rPr>
              <a:t>&amp;</a:t>
            </a:r>
            <a:r>
              <a:rPr sz="2200" spc="-120" dirty="0">
                <a:latin typeface="Arial"/>
                <a:cs typeface="Arial"/>
              </a:rPr>
              <a:t> </a:t>
            </a:r>
            <a:r>
              <a:rPr sz="2200" spc="-185" dirty="0">
                <a:latin typeface="Arial"/>
                <a:cs typeface="Arial"/>
              </a:rPr>
              <a:t>AY</a:t>
            </a:r>
            <a:r>
              <a:rPr sz="2200" spc="-15" dirty="0">
                <a:latin typeface="Arial"/>
                <a:cs typeface="Arial"/>
              </a:rPr>
              <a:t>A/M</a:t>
            </a:r>
            <a:r>
              <a:rPr sz="2200" spc="-190" dirty="0">
                <a:latin typeface="Arial"/>
                <a:cs typeface="Arial"/>
              </a:rPr>
              <a:t>A</a:t>
            </a:r>
            <a:r>
              <a:rPr sz="2200" spc="-15" dirty="0">
                <a:latin typeface="Arial"/>
                <a:cs typeface="Arial"/>
              </a:rPr>
              <a:t>TH</a:t>
            </a:r>
            <a:endParaRPr sz="2200">
              <a:latin typeface="Arial"/>
              <a:cs typeface="Arial"/>
            </a:endParaRPr>
          </a:p>
          <a:p>
            <a:pPr marL="413384">
              <a:lnSpc>
                <a:spcPct val="100000"/>
              </a:lnSpc>
              <a:spcBef>
                <a:spcPts val="1200"/>
              </a:spcBef>
            </a:pPr>
            <a:r>
              <a:rPr sz="2200" spc="-10" dirty="0">
                <a:latin typeface="Arial"/>
                <a:cs typeface="Arial"/>
              </a:rPr>
              <a:t>–</a:t>
            </a:r>
            <a:r>
              <a:rPr sz="2200" spc="-185" dirty="0">
                <a:latin typeface="Arial"/>
                <a:cs typeface="Arial"/>
              </a:rPr>
              <a:t>AY</a:t>
            </a:r>
            <a:r>
              <a:rPr sz="2200" spc="-15" dirty="0">
                <a:latin typeface="Arial"/>
                <a:cs typeface="Arial"/>
              </a:rPr>
              <a:t>A/Sc</a:t>
            </a:r>
            <a:r>
              <a:rPr sz="2200" spc="0" dirty="0">
                <a:latin typeface="Arial"/>
                <a:cs typeface="Arial"/>
              </a:rPr>
              <a:t>i</a:t>
            </a:r>
            <a:r>
              <a:rPr sz="2200" spc="-15" dirty="0">
                <a:latin typeface="Arial"/>
                <a:cs typeface="Arial"/>
              </a:rPr>
              <a:t>-Chemi</a:t>
            </a:r>
            <a:r>
              <a:rPr sz="2200" spc="-10" dirty="0">
                <a:latin typeface="Arial"/>
                <a:cs typeface="Arial"/>
              </a:rPr>
              <a:t>str</a:t>
            </a:r>
            <a:r>
              <a:rPr sz="2200" spc="-190" dirty="0">
                <a:latin typeface="Arial"/>
                <a:cs typeface="Arial"/>
              </a:rPr>
              <a:t>y</a:t>
            </a:r>
            <a:r>
              <a:rPr sz="2200" spc="-10" dirty="0">
                <a:latin typeface="Arial"/>
                <a:cs typeface="Arial"/>
              </a:rPr>
              <a:t>,</a:t>
            </a:r>
            <a:r>
              <a:rPr sz="2200" spc="40" dirty="0">
                <a:latin typeface="Arial"/>
                <a:cs typeface="Arial"/>
              </a:rPr>
              <a:t> </a:t>
            </a:r>
            <a:r>
              <a:rPr sz="2200" spc="-15" dirty="0">
                <a:latin typeface="Arial"/>
                <a:cs typeface="Arial"/>
              </a:rPr>
              <a:t>and</a:t>
            </a:r>
            <a:r>
              <a:rPr sz="2200" spc="-120" dirty="0">
                <a:latin typeface="Arial"/>
                <a:cs typeface="Arial"/>
              </a:rPr>
              <a:t> </a:t>
            </a:r>
            <a:r>
              <a:rPr sz="2200" spc="-185" dirty="0">
                <a:latin typeface="Arial"/>
                <a:cs typeface="Arial"/>
              </a:rPr>
              <a:t>AY</a:t>
            </a:r>
            <a:r>
              <a:rPr sz="2200" spc="-15" dirty="0">
                <a:latin typeface="Arial"/>
                <a:cs typeface="Arial"/>
              </a:rPr>
              <a:t>A/Sc</a:t>
            </a:r>
            <a:r>
              <a:rPr sz="2200" spc="0" dirty="0">
                <a:latin typeface="Arial"/>
                <a:cs typeface="Arial"/>
              </a:rPr>
              <a:t>i</a:t>
            </a:r>
            <a:r>
              <a:rPr sz="2200" spc="-15" dirty="0">
                <a:latin typeface="Arial"/>
                <a:cs typeface="Arial"/>
              </a:rPr>
              <a:t>-Physics</a:t>
            </a:r>
            <a:endParaRPr sz="2200">
              <a:latin typeface="Arial"/>
              <a:cs typeface="Arial"/>
            </a:endParaRPr>
          </a:p>
          <a:p>
            <a:pPr marL="189230" indent="-176530">
              <a:lnSpc>
                <a:spcPts val="2615"/>
              </a:lnSpc>
              <a:spcBef>
                <a:spcPts val="1200"/>
              </a:spcBef>
              <a:buFont typeface="Arial"/>
              <a:buChar char="•"/>
              <a:tabLst>
                <a:tab pos="189865" algn="l"/>
              </a:tabLst>
            </a:pPr>
            <a:r>
              <a:rPr sz="2200" spc="-15" dirty="0">
                <a:latin typeface="Arial"/>
                <a:cs typeface="Arial"/>
              </a:rPr>
              <a:t>Con</a:t>
            </a:r>
            <a:r>
              <a:rPr sz="2200" spc="-10" dirty="0">
                <a:latin typeface="Arial"/>
                <a:cs typeface="Arial"/>
              </a:rPr>
              <a:t>struc</a:t>
            </a:r>
            <a:r>
              <a:rPr sz="2200" spc="-15" dirty="0">
                <a:latin typeface="Arial"/>
                <a:cs typeface="Arial"/>
              </a:rPr>
              <a:t>ted</a:t>
            </a:r>
            <a:r>
              <a:rPr sz="2200" spc="1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item</a:t>
            </a:r>
            <a:r>
              <a:rPr sz="2200" spc="5" dirty="0">
                <a:latin typeface="Arial"/>
                <a:cs typeface="Arial"/>
              </a:rPr>
              <a:t> </a:t>
            </a:r>
            <a:r>
              <a:rPr sz="2200" spc="-15" dirty="0">
                <a:latin typeface="Arial"/>
                <a:cs typeface="Arial"/>
              </a:rPr>
              <a:t>time</a:t>
            </a:r>
            <a:r>
              <a:rPr sz="2200" spc="10" dirty="0">
                <a:latin typeface="Arial"/>
                <a:cs typeface="Arial"/>
              </a:rPr>
              <a:t> </a:t>
            </a:r>
            <a:r>
              <a:rPr sz="2200" spc="-5" dirty="0">
                <a:latin typeface="Arial"/>
                <a:cs typeface="Arial"/>
              </a:rPr>
              <a:t>l</a:t>
            </a:r>
            <a:r>
              <a:rPr sz="2200" dirty="0">
                <a:latin typeface="Arial"/>
                <a:cs typeface="Arial"/>
              </a:rPr>
              <a:t>i</a:t>
            </a:r>
            <a:r>
              <a:rPr sz="2200" spc="-10" dirty="0">
                <a:latin typeface="Arial"/>
                <a:cs typeface="Arial"/>
              </a:rPr>
              <a:t>mits</a:t>
            </a:r>
            <a:r>
              <a:rPr sz="2200" dirty="0">
                <a:latin typeface="Arial"/>
                <a:cs typeface="Arial"/>
              </a:rPr>
              <a:t> </a:t>
            </a:r>
            <a:r>
              <a:rPr sz="2200" spc="-15" dirty="0">
                <a:latin typeface="Arial"/>
                <a:cs typeface="Arial"/>
              </a:rPr>
              <a:t>remain</a:t>
            </a:r>
            <a:r>
              <a:rPr sz="2200" spc="10" dirty="0">
                <a:latin typeface="Arial"/>
                <a:cs typeface="Arial"/>
              </a:rPr>
              <a:t> </a:t>
            </a:r>
            <a:r>
              <a:rPr sz="2200" spc="-15" dirty="0">
                <a:latin typeface="Arial"/>
                <a:cs typeface="Arial"/>
              </a:rPr>
              <a:t>un</a:t>
            </a:r>
            <a:r>
              <a:rPr sz="2200" spc="-10" dirty="0">
                <a:latin typeface="Arial"/>
                <a:cs typeface="Arial"/>
              </a:rPr>
              <a:t>c</a:t>
            </a:r>
            <a:r>
              <a:rPr sz="2200" spc="-15" dirty="0">
                <a:latin typeface="Arial"/>
                <a:cs typeface="Arial"/>
              </a:rPr>
              <a:t>ha</a:t>
            </a:r>
            <a:r>
              <a:rPr sz="2200" spc="-10" dirty="0">
                <a:latin typeface="Arial"/>
                <a:cs typeface="Arial"/>
              </a:rPr>
              <a:t>n</a:t>
            </a:r>
            <a:r>
              <a:rPr sz="2200" spc="-15" dirty="0">
                <a:latin typeface="Arial"/>
                <a:cs typeface="Arial"/>
              </a:rPr>
              <a:t>ge</a:t>
            </a:r>
            <a:r>
              <a:rPr sz="2200" spc="-10" dirty="0">
                <a:latin typeface="Arial"/>
                <a:cs typeface="Arial"/>
              </a:rPr>
              <a:t>d.</a:t>
            </a:r>
            <a:endParaRPr sz="2200">
              <a:latin typeface="Arial"/>
              <a:cs typeface="Arial"/>
            </a:endParaRPr>
          </a:p>
        </p:txBody>
      </p:sp>
      <p:sp>
        <p:nvSpPr>
          <p:cNvPr id="3" name="object 3"/>
          <p:cNvSpPr txBox="1"/>
          <p:nvPr/>
        </p:nvSpPr>
        <p:spPr>
          <a:xfrm>
            <a:off x="467969" y="512801"/>
            <a:ext cx="8072755" cy="519480"/>
          </a:xfrm>
          <a:prstGeom prst="rect">
            <a:avLst/>
          </a:prstGeom>
        </p:spPr>
        <p:txBody>
          <a:bodyPr vert="horz" wrap="square" lIns="0" tIns="0" rIns="0" bIns="0" rtlCol="0">
            <a:spAutoFit/>
          </a:bodyPr>
          <a:lstStyle/>
          <a:p>
            <a:pPr algn="ctr">
              <a:lnSpc>
                <a:spcPts val="4045"/>
              </a:lnSpc>
              <a:spcBef>
                <a:spcPts val="5"/>
              </a:spcBef>
            </a:pPr>
            <a:r>
              <a:rPr sz="3400" spc="-145" dirty="0" smtClean="0">
                <a:latin typeface="Arial"/>
                <a:cs typeface="Arial"/>
              </a:rPr>
              <a:t>T</a:t>
            </a:r>
            <a:r>
              <a:rPr sz="3400" spc="-20" dirty="0" smtClean="0">
                <a:latin typeface="Arial"/>
                <a:cs typeface="Arial"/>
              </a:rPr>
              <a:t>ime</a:t>
            </a:r>
            <a:r>
              <a:rPr sz="3400" spc="-5" dirty="0" smtClean="0">
                <a:latin typeface="Arial"/>
                <a:cs typeface="Arial"/>
              </a:rPr>
              <a:t> </a:t>
            </a:r>
            <a:r>
              <a:rPr sz="3400" spc="-20" dirty="0">
                <a:latin typeface="Arial"/>
                <a:cs typeface="Arial"/>
              </a:rPr>
              <a:t>Limi</a:t>
            </a:r>
            <a:r>
              <a:rPr sz="3400" dirty="0">
                <a:latin typeface="Arial"/>
                <a:cs typeface="Arial"/>
              </a:rPr>
              <a:t>t</a:t>
            </a:r>
            <a:r>
              <a:rPr sz="3400" spc="-20" dirty="0">
                <a:latin typeface="Arial"/>
                <a:cs typeface="Arial"/>
              </a:rPr>
              <a:t>s</a:t>
            </a:r>
            <a:r>
              <a:rPr sz="3400" spc="-5" dirty="0">
                <a:latin typeface="Arial"/>
                <a:cs typeface="Arial"/>
              </a:rPr>
              <a:t> </a:t>
            </a:r>
            <a:r>
              <a:rPr sz="3400" dirty="0">
                <a:latin typeface="Arial"/>
                <a:cs typeface="Arial"/>
              </a:rPr>
              <a:t>f</a:t>
            </a:r>
            <a:r>
              <a:rPr sz="3400" spc="-20" dirty="0">
                <a:latin typeface="Arial"/>
                <a:cs typeface="Arial"/>
              </a:rPr>
              <a:t>or</a:t>
            </a:r>
            <a:r>
              <a:rPr sz="3400" spc="15" dirty="0">
                <a:latin typeface="Arial"/>
                <a:cs typeface="Arial"/>
              </a:rPr>
              <a:t> </a:t>
            </a:r>
            <a:r>
              <a:rPr sz="3400" spc="-25" dirty="0">
                <a:latin typeface="Arial"/>
                <a:cs typeface="Arial"/>
              </a:rPr>
              <a:t>Comp</a:t>
            </a:r>
            <a:r>
              <a:rPr sz="3400" spc="-35" dirty="0">
                <a:latin typeface="Arial"/>
                <a:cs typeface="Arial"/>
              </a:rPr>
              <a:t>o</a:t>
            </a:r>
            <a:r>
              <a:rPr sz="3400" spc="-20" dirty="0">
                <a:latin typeface="Arial"/>
                <a:cs typeface="Arial"/>
              </a:rPr>
              <a:t>ne</a:t>
            </a:r>
            <a:r>
              <a:rPr sz="3400" spc="-35" dirty="0">
                <a:latin typeface="Arial"/>
                <a:cs typeface="Arial"/>
              </a:rPr>
              <a:t>n</a:t>
            </a:r>
            <a:r>
              <a:rPr sz="3400" spc="-10" dirty="0">
                <a:latin typeface="Arial"/>
                <a:cs typeface="Arial"/>
              </a:rPr>
              <a:t>t</a:t>
            </a:r>
            <a:r>
              <a:rPr sz="3400" spc="35" dirty="0">
                <a:latin typeface="Arial"/>
                <a:cs typeface="Arial"/>
              </a:rPr>
              <a:t> </a:t>
            </a:r>
            <a:r>
              <a:rPr sz="3400" spc="-15" dirty="0">
                <a:latin typeface="Arial"/>
                <a:cs typeface="Arial"/>
              </a:rPr>
              <a:t>1:</a:t>
            </a:r>
            <a:r>
              <a:rPr sz="3400" spc="-5" dirty="0">
                <a:latin typeface="Arial"/>
                <a:cs typeface="Arial"/>
              </a:rPr>
              <a:t> </a:t>
            </a:r>
            <a:r>
              <a:rPr sz="3400" spc="-20" dirty="0">
                <a:latin typeface="Arial"/>
                <a:cs typeface="Arial"/>
              </a:rPr>
              <a:t>SRI</a:t>
            </a:r>
            <a:r>
              <a:rPr sz="3400" spc="5" dirty="0">
                <a:latin typeface="Arial"/>
                <a:cs typeface="Arial"/>
              </a:rPr>
              <a:t> </a:t>
            </a:r>
            <a:r>
              <a:rPr sz="3400" spc="-20" dirty="0">
                <a:latin typeface="Arial"/>
                <a:cs typeface="Arial"/>
              </a:rPr>
              <a:t>Sect</a:t>
            </a:r>
            <a:r>
              <a:rPr sz="3400" spc="-5" dirty="0">
                <a:latin typeface="Arial"/>
                <a:cs typeface="Arial"/>
              </a:rPr>
              <a:t>i</a:t>
            </a:r>
            <a:r>
              <a:rPr sz="3400" spc="-20" dirty="0">
                <a:latin typeface="Arial"/>
                <a:cs typeface="Arial"/>
              </a:rPr>
              <a:t>on</a:t>
            </a:r>
            <a:endParaRPr sz="3400" dirty="0">
              <a:latin typeface="Arial"/>
              <a:cs typeface="Arial"/>
            </a:endParaRPr>
          </a:p>
        </p:txBody>
      </p:sp>
    </p:spTree>
    <p:extLst>
      <p:ext uri="{BB962C8B-B14F-4D97-AF65-F5344CB8AC3E}">
        <p14:creationId xmlns:p14="http://schemas.microsoft.com/office/powerpoint/2010/main" val="427762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Component 2: Differentiation in Instruction</a:t>
            </a:r>
            <a:endParaRPr lang="en-US" dirty="0"/>
          </a:p>
        </p:txBody>
      </p:sp>
      <p:sp>
        <p:nvSpPr>
          <p:cNvPr id="3" name="Text Placeholder 2"/>
          <p:cNvSpPr>
            <a:spLocks noGrp="1"/>
          </p:cNvSpPr>
          <p:nvPr>
            <p:ph type="body" idx="1"/>
          </p:nvPr>
        </p:nvSpPr>
        <p:spPr>
          <a:xfrm>
            <a:off x="887069" y="1696751"/>
            <a:ext cx="7369860" cy="3385542"/>
          </a:xfrm>
        </p:spPr>
        <p:txBody>
          <a:bodyPr/>
          <a:lstStyle/>
          <a:p>
            <a:r>
              <a:rPr lang="en-US" sz="2800" dirty="0"/>
              <a:t>This classroom-based portfolio entry is primarily comprised of samples of student work and an accompanying written commentary. You will submit selected work samples that demonstrate the students’ growth over time and a written commentary that analyzes your instructional choices. </a:t>
            </a:r>
            <a:endParaRPr lang="en-US" sz="2800" dirty="0"/>
          </a:p>
          <a:p>
            <a:endParaRPr lang="en-US" dirty="0"/>
          </a:p>
        </p:txBody>
      </p:sp>
    </p:spTree>
    <p:extLst>
      <p:ext uri="{BB962C8B-B14F-4D97-AF65-F5344CB8AC3E}">
        <p14:creationId xmlns:p14="http://schemas.microsoft.com/office/powerpoint/2010/main" val="426802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Component 3: </a:t>
            </a:r>
            <a:endParaRPr lang="en-US" dirty="0"/>
          </a:p>
        </p:txBody>
      </p:sp>
      <p:sp>
        <p:nvSpPr>
          <p:cNvPr id="3" name="Text Placeholder 2"/>
          <p:cNvSpPr>
            <a:spLocks noGrp="1"/>
          </p:cNvSpPr>
          <p:nvPr>
            <p:ph type="body" idx="1"/>
          </p:nvPr>
        </p:nvSpPr>
        <p:spPr>
          <a:xfrm>
            <a:off x="887069" y="1696751"/>
            <a:ext cx="7369860" cy="4247317"/>
          </a:xfrm>
        </p:spPr>
        <p:txBody>
          <a:bodyPr/>
          <a:lstStyle/>
          <a:p>
            <a:r>
              <a:rPr lang="en-US" sz="2800" dirty="0"/>
              <a:t>This is a classroom-based portfolio entry that requires video recordings of interactions between you and your students. A written commentary in which you describe, analyze and reflect on your teaching and interactions will also be submitted. Both the video and the written commentary should demonstrate how you engage students and impact their learning. </a:t>
            </a:r>
            <a:endParaRPr lang="en-US" sz="2800" dirty="0"/>
          </a:p>
          <a:p>
            <a:endParaRPr lang="en-US" dirty="0"/>
          </a:p>
        </p:txBody>
      </p:sp>
    </p:spTree>
    <p:extLst>
      <p:ext uri="{BB962C8B-B14F-4D97-AF65-F5344CB8AC3E}">
        <p14:creationId xmlns:p14="http://schemas.microsoft.com/office/powerpoint/2010/main" val="2806670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8197" y="1553964"/>
            <a:ext cx="7731125" cy="2154436"/>
          </a:xfrm>
          <a:prstGeom prst="rect">
            <a:avLst/>
          </a:prstGeom>
        </p:spPr>
        <p:txBody>
          <a:bodyPr vert="horz" wrap="square" lIns="0" tIns="0" rIns="0" bIns="0" rtlCol="0">
            <a:spAutoFit/>
          </a:bodyPr>
          <a:lstStyle/>
          <a:p>
            <a:pPr marL="355600" marR="1310005" indent="-342900">
              <a:lnSpc>
                <a:spcPct val="100000"/>
              </a:lnSpc>
              <a:buFont typeface="Arial"/>
              <a:buChar char="•"/>
              <a:tabLst>
                <a:tab pos="355600" algn="l"/>
              </a:tabLst>
            </a:pPr>
            <a:r>
              <a:rPr sz="2800" spc="-20" dirty="0">
                <a:latin typeface="Arial"/>
                <a:cs typeface="Arial"/>
              </a:rPr>
              <a:t>Comp</a:t>
            </a:r>
            <a:r>
              <a:rPr sz="2800" spc="-15" dirty="0">
                <a:latin typeface="Arial"/>
                <a:cs typeface="Arial"/>
              </a:rPr>
              <a:t>o</a:t>
            </a:r>
            <a:r>
              <a:rPr sz="2800" spc="-20" dirty="0">
                <a:latin typeface="Arial"/>
                <a:cs typeface="Arial"/>
              </a:rPr>
              <a:t>n</a:t>
            </a:r>
            <a:r>
              <a:rPr sz="2800" spc="-15" dirty="0">
                <a:latin typeface="Arial"/>
                <a:cs typeface="Arial"/>
              </a:rPr>
              <a:t>ent</a:t>
            </a:r>
            <a:r>
              <a:rPr sz="2800" spc="25" dirty="0">
                <a:latin typeface="Arial"/>
                <a:cs typeface="Arial"/>
              </a:rPr>
              <a:t> </a:t>
            </a:r>
            <a:r>
              <a:rPr sz="2800" spc="-15" dirty="0">
                <a:latin typeface="Arial"/>
                <a:cs typeface="Arial"/>
              </a:rPr>
              <a:t>4:</a:t>
            </a:r>
            <a:r>
              <a:rPr sz="2800" spc="10" dirty="0">
                <a:latin typeface="Arial"/>
                <a:cs typeface="Arial"/>
              </a:rPr>
              <a:t> </a:t>
            </a:r>
            <a:r>
              <a:rPr sz="2800" i="1" spc="-15" dirty="0">
                <a:latin typeface="Arial"/>
                <a:cs typeface="Arial"/>
              </a:rPr>
              <a:t>Effe</a:t>
            </a:r>
            <a:r>
              <a:rPr sz="2800" i="1" spc="-10" dirty="0">
                <a:latin typeface="Arial"/>
                <a:cs typeface="Arial"/>
              </a:rPr>
              <a:t>cti</a:t>
            </a:r>
            <a:r>
              <a:rPr sz="2800" i="1" spc="-5" dirty="0">
                <a:latin typeface="Arial"/>
                <a:cs typeface="Arial"/>
              </a:rPr>
              <a:t>v</a:t>
            </a:r>
            <a:r>
              <a:rPr sz="2800" i="1" spc="-20" dirty="0">
                <a:latin typeface="Arial"/>
                <a:cs typeface="Arial"/>
              </a:rPr>
              <a:t>e</a:t>
            </a:r>
            <a:r>
              <a:rPr sz="2800" i="1" spc="-5" dirty="0">
                <a:latin typeface="Arial"/>
                <a:cs typeface="Arial"/>
              </a:rPr>
              <a:t> </a:t>
            </a:r>
            <a:r>
              <a:rPr sz="2800" i="1" spc="-20" dirty="0">
                <a:latin typeface="Arial"/>
                <a:cs typeface="Arial"/>
              </a:rPr>
              <a:t>a</a:t>
            </a:r>
            <a:r>
              <a:rPr sz="2800" i="1" spc="-10" dirty="0">
                <a:latin typeface="Arial"/>
                <a:cs typeface="Arial"/>
              </a:rPr>
              <a:t>n</a:t>
            </a:r>
            <a:r>
              <a:rPr sz="2800" i="1" spc="-20" dirty="0">
                <a:latin typeface="Arial"/>
                <a:cs typeface="Arial"/>
              </a:rPr>
              <a:t>d</a:t>
            </a:r>
            <a:r>
              <a:rPr sz="2800" i="1" spc="5" dirty="0">
                <a:latin typeface="Arial"/>
                <a:cs typeface="Arial"/>
              </a:rPr>
              <a:t> </a:t>
            </a:r>
            <a:r>
              <a:rPr sz="2800" i="1" spc="-20" dirty="0">
                <a:latin typeface="Arial"/>
                <a:cs typeface="Arial"/>
              </a:rPr>
              <a:t>Re</a:t>
            </a:r>
            <a:r>
              <a:rPr sz="2800" i="1" spc="-5" dirty="0">
                <a:latin typeface="Arial"/>
                <a:cs typeface="Arial"/>
              </a:rPr>
              <a:t>f</a:t>
            </a:r>
            <a:r>
              <a:rPr sz="2800" i="1" spc="-10" dirty="0">
                <a:latin typeface="Arial"/>
                <a:cs typeface="Arial"/>
              </a:rPr>
              <a:t>l</a:t>
            </a:r>
            <a:r>
              <a:rPr sz="2800" i="1" spc="-15" dirty="0">
                <a:latin typeface="Arial"/>
                <a:cs typeface="Arial"/>
              </a:rPr>
              <a:t>e</a:t>
            </a:r>
            <a:r>
              <a:rPr sz="2800" i="1" spc="-10" dirty="0">
                <a:latin typeface="Arial"/>
                <a:cs typeface="Arial"/>
              </a:rPr>
              <a:t>cti</a:t>
            </a:r>
            <a:r>
              <a:rPr sz="2800" i="1" spc="-5" dirty="0">
                <a:latin typeface="Arial"/>
                <a:cs typeface="Arial"/>
              </a:rPr>
              <a:t>v</a:t>
            </a:r>
            <a:r>
              <a:rPr sz="2800" i="1" spc="-20" dirty="0">
                <a:latin typeface="Arial"/>
                <a:cs typeface="Arial"/>
              </a:rPr>
              <a:t>e</a:t>
            </a:r>
            <a:r>
              <a:rPr sz="2800" i="1" spc="-15" dirty="0">
                <a:latin typeface="Arial"/>
                <a:cs typeface="Arial"/>
              </a:rPr>
              <a:t> Pra</a:t>
            </a:r>
            <a:r>
              <a:rPr sz="2800" i="1" spc="-10" dirty="0">
                <a:latin typeface="Arial"/>
                <a:cs typeface="Arial"/>
              </a:rPr>
              <a:t>cti</a:t>
            </a:r>
            <a:r>
              <a:rPr sz="2800" i="1" spc="-5" dirty="0">
                <a:latin typeface="Arial"/>
                <a:cs typeface="Arial"/>
              </a:rPr>
              <a:t>t</a:t>
            </a:r>
            <a:r>
              <a:rPr sz="2800" i="1" spc="-10" dirty="0">
                <a:latin typeface="Arial"/>
                <a:cs typeface="Arial"/>
              </a:rPr>
              <a:t>i</a:t>
            </a:r>
            <a:r>
              <a:rPr sz="2800" i="1" spc="-15" dirty="0">
                <a:latin typeface="Arial"/>
                <a:cs typeface="Arial"/>
              </a:rPr>
              <a:t>o</a:t>
            </a:r>
            <a:r>
              <a:rPr sz="2800" i="1" spc="-20" dirty="0">
                <a:latin typeface="Arial"/>
                <a:cs typeface="Arial"/>
              </a:rPr>
              <a:t>n</a:t>
            </a:r>
            <a:r>
              <a:rPr sz="2800" i="1" spc="-15" dirty="0">
                <a:latin typeface="Arial"/>
                <a:cs typeface="Arial"/>
              </a:rPr>
              <a:t>e</a:t>
            </a:r>
            <a:r>
              <a:rPr sz="2800" i="1" spc="-10" dirty="0">
                <a:latin typeface="Arial"/>
                <a:cs typeface="Arial"/>
              </a:rPr>
              <a:t>r</a:t>
            </a:r>
            <a:r>
              <a:rPr sz="2800" i="1" spc="20" dirty="0">
                <a:latin typeface="Arial"/>
                <a:cs typeface="Arial"/>
              </a:rPr>
              <a:t> </a:t>
            </a:r>
            <a:r>
              <a:rPr lang="en-US" sz="2800" spc="20" dirty="0" smtClean="0">
                <a:latin typeface="Arial"/>
                <a:cs typeface="Arial"/>
              </a:rPr>
              <a:t>will be released fall 2016 , late October or early November. </a:t>
            </a:r>
          </a:p>
          <a:p>
            <a:pPr marL="355600" marR="1310005" indent="-342900">
              <a:lnSpc>
                <a:spcPct val="100000"/>
              </a:lnSpc>
              <a:buFont typeface="Arial"/>
              <a:buChar char="•"/>
              <a:tabLst>
                <a:tab pos="355600" algn="l"/>
              </a:tabLst>
            </a:pPr>
            <a:endParaRPr lang="en-US" sz="2800" spc="20" dirty="0">
              <a:latin typeface="Arial"/>
              <a:cs typeface="Arial"/>
            </a:endParaRPr>
          </a:p>
          <a:p>
            <a:pPr marL="355600" marR="1310005" indent="-342900">
              <a:lnSpc>
                <a:spcPct val="100000"/>
              </a:lnSpc>
              <a:buFont typeface="Arial"/>
              <a:buChar char="•"/>
              <a:tabLst>
                <a:tab pos="355600" algn="l"/>
              </a:tabLst>
            </a:pPr>
            <a:endParaRPr sz="2800" dirty="0">
              <a:latin typeface="Arial"/>
              <a:cs typeface="Arial"/>
            </a:endParaRPr>
          </a:p>
        </p:txBody>
      </p:sp>
      <p:sp>
        <p:nvSpPr>
          <p:cNvPr id="3" name="object 3"/>
          <p:cNvSpPr txBox="1">
            <a:spLocks noGrp="1"/>
          </p:cNvSpPr>
          <p:nvPr>
            <p:ph type="ctrTitle"/>
          </p:nvPr>
        </p:nvSpPr>
        <p:spPr>
          <a:xfrm>
            <a:off x="457200" y="584795"/>
            <a:ext cx="8229600" cy="522686"/>
          </a:xfrm>
          <a:prstGeom prst="rect">
            <a:avLst/>
          </a:prstGeom>
        </p:spPr>
        <p:txBody>
          <a:bodyPr vert="horz" wrap="square" lIns="0" tIns="0" rIns="0" bIns="0" rtlCol="0">
            <a:spAutoFit/>
          </a:bodyPr>
          <a:lstStyle/>
          <a:p>
            <a:pPr marL="0" algn="ctr">
              <a:lnSpc>
                <a:spcPts val="4075"/>
              </a:lnSpc>
            </a:pPr>
            <a:r>
              <a:rPr sz="3400" spc="-20" dirty="0" smtClean="0"/>
              <a:t>Coming</a:t>
            </a:r>
            <a:r>
              <a:rPr sz="3400" spc="-175" dirty="0" smtClean="0"/>
              <a:t> </a:t>
            </a:r>
            <a:r>
              <a:rPr sz="3400" spc="-20" dirty="0"/>
              <a:t>At</a:t>
            </a:r>
            <a:r>
              <a:rPr sz="3400" spc="-5" dirty="0"/>
              <a:t>t</a:t>
            </a:r>
            <a:r>
              <a:rPr sz="3400" spc="-15" dirty="0"/>
              <a:t>raction:</a:t>
            </a:r>
            <a:r>
              <a:rPr sz="3400" spc="10" dirty="0"/>
              <a:t> </a:t>
            </a:r>
            <a:r>
              <a:rPr sz="3400" spc="-25" dirty="0"/>
              <a:t>Comp</a:t>
            </a:r>
            <a:r>
              <a:rPr sz="3400" spc="-35" dirty="0"/>
              <a:t>o</a:t>
            </a:r>
            <a:r>
              <a:rPr sz="3400" spc="-20" dirty="0"/>
              <a:t>ne</a:t>
            </a:r>
            <a:r>
              <a:rPr sz="3400" spc="-35" dirty="0"/>
              <a:t>n</a:t>
            </a:r>
            <a:r>
              <a:rPr sz="3400" spc="-10" dirty="0"/>
              <a:t>t</a:t>
            </a:r>
            <a:r>
              <a:rPr sz="3400" spc="25" dirty="0"/>
              <a:t> </a:t>
            </a:r>
            <a:r>
              <a:rPr sz="3400" spc="-20" dirty="0"/>
              <a:t>4</a:t>
            </a:r>
            <a:endParaRPr sz="3400" dirty="0"/>
          </a:p>
        </p:txBody>
      </p:sp>
      <p:sp>
        <p:nvSpPr>
          <p:cNvPr id="4" name="Text Placeholder 2"/>
          <p:cNvSpPr>
            <a:spLocks noGrp="1"/>
          </p:cNvSpPr>
          <p:nvPr>
            <p:ph type="subTitle" idx="4"/>
          </p:nvPr>
        </p:nvSpPr>
        <p:spPr>
          <a:xfrm>
            <a:off x="914400" y="3149600"/>
            <a:ext cx="7369860" cy="3234267"/>
          </a:xfrm>
        </p:spPr>
        <p:txBody>
          <a:bodyPr>
            <a:normAutofit/>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endParaRPr lang="en-US" dirty="0"/>
          </a:p>
          <a:p>
            <a:r>
              <a:rPr lang="en-US" b="1" dirty="0" smtClean="0"/>
              <a:t>Focus</a:t>
            </a:r>
            <a:r>
              <a:rPr lang="en-US" dirty="0" smtClean="0"/>
              <a:t>: data driven instruction and decision making to impact student learning</a:t>
            </a:r>
          </a:p>
          <a:p>
            <a:endParaRPr lang="en-US" dirty="0"/>
          </a:p>
        </p:txBody>
      </p:sp>
    </p:spTree>
    <p:extLst>
      <p:ext uri="{BB962C8B-B14F-4D97-AF65-F5344CB8AC3E}">
        <p14:creationId xmlns:p14="http://schemas.microsoft.com/office/powerpoint/2010/main" val="264972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57200" y="586665"/>
            <a:ext cx="8229600" cy="518946"/>
          </a:xfrm>
          <a:prstGeom prst="rect">
            <a:avLst/>
          </a:prstGeom>
        </p:spPr>
        <p:txBody>
          <a:bodyPr vert="horz" wrap="square" lIns="0" tIns="0" rIns="0" bIns="0" rtlCol="0">
            <a:spAutoFit/>
          </a:bodyPr>
          <a:lstStyle/>
          <a:p>
            <a:pPr marL="1270" algn="ctr">
              <a:lnSpc>
                <a:spcPts val="4040"/>
              </a:lnSpc>
            </a:pPr>
            <a:r>
              <a:rPr sz="3400" spc="-20" dirty="0" smtClean="0"/>
              <a:t>Floor</a:t>
            </a:r>
            <a:r>
              <a:rPr sz="3400" spc="-5" dirty="0" smtClean="0"/>
              <a:t> </a:t>
            </a:r>
            <a:r>
              <a:rPr sz="3400" spc="-20" dirty="0"/>
              <a:t>Score</a:t>
            </a:r>
            <a:endParaRPr sz="3400" dirty="0"/>
          </a:p>
        </p:txBody>
      </p:sp>
      <p:sp>
        <p:nvSpPr>
          <p:cNvPr id="3" name="object 3"/>
          <p:cNvSpPr txBox="1"/>
          <p:nvPr/>
        </p:nvSpPr>
        <p:spPr>
          <a:xfrm>
            <a:off x="497535" y="1691836"/>
            <a:ext cx="8089265" cy="3620008"/>
          </a:xfrm>
          <a:prstGeom prst="rect">
            <a:avLst/>
          </a:prstGeom>
        </p:spPr>
        <p:txBody>
          <a:bodyPr vert="horz" wrap="square" lIns="0" tIns="0" rIns="0" bIns="0" rtlCol="0">
            <a:spAutoFit/>
          </a:bodyPr>
          <a:lstStyle/>
          <a:p>
            <a:pPr marL="12700" marR="5080" algn="just">
              <a:lnSpc>
                <a:spcPct val="100000"/>
              </a:lnSpc>
            </a:pPr>
            <a:r>
              <a:rPr sz="2200" spc="-10" dirty="0">
                <a:latin typeface="Arial"/>
                <a:cs typeface="Arial"/>
              </a:rPr>
              <a:t>In</a:t>
            </a:r>
            <a:r>
              <a:rPr sz="2200" spc="-5" dirty="0">
                <a:latin typeface="Arial"/>
                <a:cs typeface="Arial"/>
              </a:rPr>
              <a:t> </a:t>
            </a:r>
            <a:r>
              <a:rPr sz="2200" spc="-10" dirty="0">
                <a:latin typeface="Arial"/>
                <a:cs typeface="Arial"/>
              </a:rPr>
              <a:t>a</a:t>
            </a:r>
            <a:r>
              <a:rPr sz="2200" spc="-15" dirty="0">
                <a:latin typeface="Arial"/>
                <a:cs typeface="Arial"/>
              </a:rPr>
              <a:t>dd</a:t>
            </a:r>
            <a:r>
              <a:rPr sz="2200" dirty="0">
                <a:latin typeface="Arial"/>
                <a:cs typeface="Arial"/>
              </a:rPr>
              <a:t>i</a:t>
            </a:r>
            <a:r>
              <a:rPr sz="2200" spc="-10" dirty="0">
                <a:latin typeface="Arial"/>
                <a:cs typeface="Arial"/>
              </a:rPr>
              <a:t>tio</a:t>
            </a:r>
            <a:r>
              <a:rPr sz="2200" spc="-15" dirty="0">
                <a:latin typeface="Arial"/>
                <a:cs typeface="Arial"/>
              </a:rPr>
              <a:t>n</a:t>
            </a:r>
            <a:r>
              <a:rPr sz="2200" spc="-5" dirty="0">
                <a:latin typeface="Arial"/>
                <a:cs typeface="Arial"/>
              </a:rPr>
              <a:t> </a:t>
            </a:r>
            <a:r>
              <a:rPr sz="2200" spc="-10" dirty="0">
                <a:latin typeface="Arial"/>
                <a:cs typeface="Arial"/>
              </a:rPr>
              <a:t>to</a:t>
            </a:r>
            <a:r>
              <a:rPr sz="2200" spc="5" dirty="0">
                <a:latin typeface="Arial"/>
                <a:cs typeface="Arial"/>
              </a:rPr>
              <a:t> </a:t>
            </a:r>
            <a:r>
              <a:rPr sz="2200" spc="-15" dirty="0">
                <a:latin typeface="Arial"/>
                <a:cs typeface="Arial"/>
              </a:rPr>
              <a:t>meet</a:t>
            </a:r>
            <a:r>
              <a:rPr sz="2200" dirty="0">
                <a:latin typeface="Arial"/>
                <a:cs typeface="Arial"/>
              </a:rPr>
              <a:t>i</a:t>
            </a:r>
            <a:r>
              <a:rPr sz="2200" spc="-15" dirty="0">
                <a:latin typeface="Arial"/>
                <a:cs typeface="Arial"/>
              </a:rPr>
              <a:t>ng</a:t>
            </a:r>
            <a:r>
              <a:rPr sz="2200" spc="15" dirty="0">
                <a:latin typeface="Arial"/>
                <a:cs typeface="Arial"/>
              </a:rPr>
              <a:t> </a:t>
            </a:r>
            <a:r>
              <a:rPr sz="2200" spc="-15" dirty="0">
                <a:latin typeface="Arial"/>
                <a:cs typeface="Arial"/>
              </a:rPr>
              <a:t>an</a:t>
            </a:r>
            <a:r>
              <a:rPr sz="2200" dirty="0">
                <a:latin typeface="Arial"/>
                <a:cs typeface="Arial"/>
              </a:rPr>
              <a:t> </a:t>
            </a:r>
            <a:r>
              <a:rPr sz="2200" spc="-15" dirty="0">
                <a:latin typeface="Arial"/>
                <a:cs typeface="Arial"/>
              </a:rPr>
              <a:t>overa</a:t>
            </a:r>
            <a:r>
              <a:rPr sz="2200" dirty="0">
                <a:latin typeface="Arial"/>
                <a:cs typeface="Arial"/>
              </a:rPr>
              <a:t>l</a:t>
            </a:r>
            <a:r>
              <a:rPr sz="2200" spc="-5" dirty="0">
                <a:latin typeface="Arial"/>
                <a:cs typeface="Arial"/>
              </a:rPr>
              <a:t>l</a:t>
            </a:r>
            <a:r>
              <a:rPr sz="2200" spc="10" dirty="0">
                <a:latin typeface="Arial"/>
                <a:cs typeface="Arial"/>
              </a:rPr>
              <a:t> </a:t>
            </a:r>
            <a:r>
              <a:rPr sz="2200" spc="-15" dirty="0">
                <a:latin typeface="Arial"/>
                <a:cs typeface="Arial"/>
              </a:rPr>
              <a:t>c</a:t>
            </a:r>
            <a:r>
              <a:rPr sz="2200" spc="-10" dirty="0">
                <a:latin typeface="Arial"/>
                <a:cs typeface="Arial"/>
              </a:rPr>
              <a:t>ut</a:t>
            </a:r>
            <a:r>
              <a:rPr sz="2200" spc="-5" dirty="0">
                <a:latin typeface="Arial"/>
                <a:cs typeface="Arial"/>
              </a:rPr>
              <a:t> </a:t>
            </a:r>
            <a:r>
              <a:rPr sz="2200" spc="-10" dirty="0" smtClean="0">
                <a:latin typeface="Arial"/>
                <a:cs typeface="Arial"/>
              </a:rPr>
              <a:t>s</a:t>
            </a:r>
            <a:r>
              <a:rPr sz="2200" spc="-15" dirty="0" smtClean="0">
                <a:latin typeface="Arial"/>
                <a:cs typeface="Arial"/>
              </a:rPr>
              <a:t>c</a:t>
            </a:r>
            <a:r>
              <a:rPr sz="2200" spc="-10" dirty="0" smtClean="0">
                <a:latin typeface="Arial"/>
                <a:cs typeface="Arial"/>
              </a:rPr>
              <a:t>ore</a:t>
            </a:r>
            <a:r>
              <a:rPr sz="2200" spc="-15" dirty="0" smtClean="0">
                <a:latin typeface="Arial"/>
                <a:cs typeface="Arial"/>
              </a:rPr>
              <a:t>,</a:t>
            </a:r>
            <a:r>
              <a:rPr sz="2200" spc="10" dirty="0" smtClean="0">
                <a:latin typeface="Arial"/>
                <a:cs typeface="Arial"/>
              </a:rPr>
              <a:t> </a:t>
            </a:r>
            <a:r>
              <a:rPr sz="2200" spc="-15" dirty="0">
                <a:latin typeface="Arial"/>
                <a:cs typeface="Arial"/>
              </a:rPr>
              <a:t>a</a:t>
            </a:r>
            <a:r>
              <a:rPr sz="2200" spc="60" dirty="0">
                <a:latin typeface="Arial"/>
                <a:cs typeface="Arial"/>
              </a:rPr>
              <a:t> </a:t>
            </a:r>
            <a:r>
              <a:rPr sz="2200" spc="-10" dirty="0">
                <a:latin typeface="Arial"/>
                <a:cs typeface="Arial"/>
              </a:rPr>
              <a:t>floor </a:t>
            </a:r>
            <a:r>
              <a:rPr sz="2200" b="1" spc="-15" dirty="0">
                <a:latin typeface="Arial"/>
                <a:cs typeface="Arial"/>
              </a:rPr>
              <a:t>av</a:t>
            </a:r>
            <a:r>
              <a:rPr sz="2200" b="1" spc="-10" dirty="0">
                <a:latin typeface="Arial"/>
                <a:cs typeface="Arial"/>
              </a:rPr>
              <a:t>e</a:t>
            </a:r>
            <a:r>
              <a:rPr sz="2200" b="1" spc="-15" dirty="0">
                <a:latin typeface="Arial"/>
                <a:cs typeface="Arial"/>
              </a:rPr>
              <a:t>rage</a:t>
            </a:r>
            <a:r>
              <a:rPr sz="2200" b="1" spc="20" dirty="0">
                <a:latin typeface="Arial"/>
                <a:cs typeface="Arial"/>
              </a:rPr>
              <a:t> </a:t>
            </a:r>
            <a:r>
              <a:rPr sz="2200" spc="-15" dirty="0">
                <a:latin typeface="Arial"/>
                <a:cs typeface="Arial"/>
              </a:rPr>
              <a:t>s</a:t>
            </a:r>
            <a:r>
              <a:rPr sz="2200" spc="-10" dirty="0">
                <a:latin typeface="Arial"/>
                <a:cs typeface="Arial"/>
              </a:rPr>
              <a:t>c</a:t>
            </a:r>
            <a:r>
              <a:rPr sz="2200" spc="-15" dirty="0">
                <a:latin typeface="Arial"/>
                <a:cs typeface="Arial"/>
              </a:rPr>
              <a:t>ore</a:t>
            </a:r>
            <a:r>
              <a:rPr sz="2200" dirty="0">
                <a:latin typeface="Arial"/>
                <a:cs typeface="Arial"/>
              </a:rPr>
              <a:t> </a:t>
            </a:r>
            <a:r>
              <a:rPr sz="2200" spc="-10" dirty="0">
                <a:latin typeface="Arial"/>
                <a:cs typeface="Arial"/>
              </a:rPr>
              <a:t>of</a:t>
            </a:r>
            <a:r>
              <a:rPr sz="2200" spc="10" dirty="0">
                <a:latin typeface="Arial"/>
                <a:cs typeface="Arial"/>
              </a:rPr>
              <a:t> </a:t>
            </a:r>
            <a:r>
              <a:rPr sz="2200" b="1" spc="-15" dirty="0">
                <a:latin typeface="Arial"/>
                <a:cs typeface="Arial"/>
              </a:rPr>
              <a:t>1.75</a:t>
            </a:r>
            <a:r>
              <a:rPr sz="2200" b="1" spc="5" dirty="0">
                <a:latin typeface="Arial"/>
                <a:cs typeface="Arial"/>
              </a:rPr>
              <a:t> </a:t>
            </a:r>
            <a:r>
              <a:rPr sz="2200" spc="-10" dirty="0">
                <a:latin typeface="Arial"/>
                <a:cs typeface="Arial"/>
              </a:rPr>
              <a:t>will</a:t>
            </a:r>
            <a:r>
              <a:rPr sz="2200" spc="-5" dirty="0">
                <a:latin typeface="Arial"/>
                <a:cs typeface="Arial"/>
              </a:rPr>
              <a:t> </a:t>
            </a:r>
            <a:r>
              <a:rPr sz="2200" spc="-10" dirty="0">
                <a:latin typeface="Arial"/>
                <a:cs typeface="Arial"/>
              </a:rPr>
              <a:t>b</a:t>
            </a:r>
            <a:r>
              <a:rPr sz="2200" spc="-15" dirty="0">
                <a:latin typeface="Arial"/>
                <a:cs typeface="Arial"/>
              </a:rPr>
              <a:t>e</a:t>
            </a:r>
            <a:r>
              <a:rPr sz="2200" spc="-5" dirty="0">
                <a:latin typeface="Arial"/>
                <a:cs typeface="Arial"/>
              </a:rPr>
              <a:t> </a:t>
            </a:r>
            <a:r>
              <a:rPr sz="2200" spc="-10" dirty="0">
                <a:latin typeface="Arial"/>
                <a:cs typeface="Arial"/>
              </a:rPr>
              <a:t>re</a:t>
            </a:r>
            <a:r>
              <a:rPr sz="2200" spc="-15" dirty="0">
                <a:latin typeface="Arial"/>
                <a:cs typeface="Arial"/>
              </a:rPr>
              <a:t>qu</a:t>
            </a:r>
            <a:r>
              <a:rPr sz="2200" dirty="0">
                <a:latin typeface="Arial"/>
                <a:cs typeface="Arial"/>
              </a:rPr>
              <a:t>i</a:t>
            </a:r>
            <a:r>
              <a:rPr sz="2200" spc="-15" dirty="0">
                <a:latin typeface="Arial"/>
                <a:cs typeface="Arial"/>
              </a:rPr>
              <a:t>red</a:t>
            </a:r>
            <a:r>
              <a:rPr sz="2200" spc="10" dirty="0">
                <a:latin typeface="Arial"/>
                <a:cs typeface="Arial"/>
              </a:rPr>
              <a:t> </a:t>
            </a:r>
            <a:r>
              <a:rPr sz="2200" spc="-15" dirty="0">
                <a:latin typeface="Arial"/>
                <a:cs typeface="Arial"/>
              </a:rPr>
              <a:t>on</a:t>
            </a:r>
            <a:r>
              <a:rPr sz="2200" dirty="0">
                <a:latin typeface="Arial"/>
                <a:cs typeface="Arial"/>
              </a:rPr>
              <a:t> </a:t>
            </a:r>
            <a:r>
              <a:rPr sz="2200" spc="-15" dirty="0">
                <a:latin typeface="Arial"/>
                <a:cs typeface="Arial"/>
              </a:rPr>
              <a:t>the</a:t>
            </a:r>
            <a:r>
              <a:rPr sz="2200" spc="-120" dirty="0">
                <a:latin typeface="Arial"/>
                <a:cs typeface="Arial"/>
              </a:rPr>
              <a:t> </a:t>
            </a:r>
            <a:r>
              <a:rPr sz="2200" spc="-15" dirty="0">
                <a:latin typeface="Arial"/>
                <a:cs typeface="Arial"/>
              </a:rPr>
              <a:t>As</a:t>
            </a:r>
            <a:r>
              <a:rPr sz="2200" spc="-10" dirty="0">
                <a:latin typeface="Arial"/>
                <a:cs typeface="Arial"/>
              </a:rPr>
              <a:t>s</a:t>
            </a:r>
            <a:r>
              <a:rPr sz="2200" spc="-15" dirty="0">
                <a:latin typeface="Arial"/>
                <a:cs typeface="Arial"/>
              </a:rPr>
              <a:t>e</a:t>
            </a:r>
            <a:r>
              <a:rPr sz="2200" spc="-10" dirty="0">
                <a:latin typeface="Arial"/>
                <a:cs typeface="Arial"/>
              </a:rPr>
              <a:t>s</a:t>
            </a:r>
            <a:r>
              <a:rPr sz="2200" spc="-15" dirty="0">
                <a:latin typeface="Arial"/>
                <a:cs typeface="Arial"/>
              </a:rPr>
              <a:t>sment</a:t>
            </a:r>
            <a:r>
              <a:rPr sz="2200" spc="-5" dirty="0">
                <a:latin typeface="Arial"/>
                <a:cs typeface="Arial"/>
              </a:rPr>
              <a:t> </a:t>
            </a:r>
            <a:r>
              <a:rPr sz="2200" spc="-15" dirty="0">
                <a:latin typeface="Arial"/>
                <a:cs typeface="Arial"/>
              </a:rPr>
              <a:t>Center (Compon</a:t>
            </a:r>
            <a:r>
              <a:rPr sz="2200" spc="-10" dirty="0">
                <a:latin typeface="Arial"/>
                <a:cs typeface="Arial"/>
              </a:rPr>
              <a:t>ent</a:t>
            </a:r>
            <a:r>
              <a:rPr sz="2200" spc="25" dirty="0">
                <a:latin typeface="Arial"/>
                <a:cs typeface="Arial"/>
              </a:rPr>
              <a:t> </a:t>
            </a:r>
            <a:r>
              <a:rPr sz="2200" spc="-10" dirty="0">
                <a:latin typeface="Arial"/>
                <a:cs typeface="Arial"/>
              </a:rPr>
              <a:t>1)</a:t>
            </a:r>
            <a:r>
              <a:rPr sz="2200" spc="10" dirty="0">
                <a:latin typeface="Arial"/>
                <a:cs typeface="Arial"/>
              </a:rPr>
              <a:t> </a:t>
            </a:r>
            <a:r>
              <a:rPr sz="2200" spc="-15" dirty="0">
                <a:latin typeface="Arial"/>
                <a:cs typeface="Arial"/>
              </a:rPr>
              <a:t>and</a:t>
            </a:r>
            <a:r>
              <a:rPr sz="2200" spc="5" dirty="0">
                <a:latin typeface="Arial"/>
                <a:cs typeface="Arial"/>
              </a:rPr>
              <a:t> </a:t>
            </a:r>
            <a:r>
              <a:rPr sz="2200" spc="-10" dirty="0">
                <a:latin typeface="Arial"/>
                <a:cs typeface="Arial"/>
              </a:rPr>
              <a:t>Portfolio</a:t>
            </a:r>
            <a:r>
              <a:rPr sz="2200" dirty="0">
                <a:latin typeface="Arial"/>
                <a:cs typeface="Arial"/>
              </a:rPr>
              <a:t> </a:t>
            </a:r>
            <a:r>
              <a:rPr sz="2200" spc="-15" dirty="0">
                <a:latin typeface="Arial"/>
                <a:cs typeface="Arial"/>
              </a:rPr>
              <a:t>(Components</a:t>
            </a:r>
            <a:r>
              <a:rPr sz="2200" spc="25" dirty="0">
                <a:latin typeface="Arial"/>
                <a:cs typeface="Arial"/>
              </a:rPr>
              <a:t> </a:t>
            </a:r>
            <a:r>
              <a:rPr sz="2200" spc="-10" dirty="0">
                <a:latin typeface="Arial"/>
                <a:cs typeface="Arial"/>
              </a:rPr>
              <a:t>2,</a:t>
            </a:r>
            <a:r>
              <a:rPr sz="2200" spc="10" dirty="0">
                <a:latin typeface="Arial"/>
                <a:cs typeface="Arial"/>
              </a:rPr>
              <a:t> </a:t>
            </a:r>
            <a:r>
              <a:rPr sz="2200" spc="-15" dirty="0">
                <a:latin typeface="Arial"/>
                <a:cs typeface="Arial"/>
              </a:rPr>
              <a:t>3</a:t>
            </a:r>
            <a:r>
              <a:rPr sz="2200" spc="-5" dirty="0">
                <a:latin typeface="Arial"/>
                <a:cs typeface="Arial"/>
              </a:rPr>
              <a:t> </a:t>
            </a:r>
            <a:r>
              <a:rPr sz="2200" spc="-15" dirty="0">
                <a:latin typeface="Arial"/>
                <a:cs typeface="Arial"/>
              </a:rPr>
              <a:t>and</a:t>
            </a:r>
            <a:r>
              <a:rPr sz="2200" dirty="0">
                <a:latin typeface="Arial"/>
                <a:cs typeface="Arial"/>
              </a:rPr>
              <a:t> </a:t>
            </a:r>
            <a:r>
              <a:rPr sz="2200" spc="-10" dirty="0">
                <a:latin typeface="Arial"/>
                <a:cs typeface="Arial"/>
              </a:rPr>
              <a:t>4)</a:t>
            </a:r>
            <a:r>
              <a:rPr sz="2200" spc="10" dirty="0">
                <a:latin typeface="Arial"/>
                <a:cs typeface="Arial"/>
              </a:rPr>
              <a:t> </a:t>
            </a:r>
            <a:r>
              <a:rPr sz="2200" spc="-15" dirty="0">
                <a:latin typeface="Arial"/>
                <a:cs typeface="Arial"/>
              </a:rPr>
              <a:t>s</a:t>
            </a:r>
            <a:r>
              <a:rPr sz="2200" spc="-10" dirty="0">
                <a:latin typeface="Arial"/>
                <a:cs typeface="Arial"/>
              </a:rPr>
              <a:t>ections.</a:t>
            </a:r>
            <a:endParaRPr sz="2200" dirty="0">
              <a:latin typeface="Arial"/>
              <a:cs typeface="Arial"/>
            </a:endParaRPr>
          </a:p>
          <a:p>
            <a:pPr marL="12700" algn="just">
              <a:lnSpc>
                <a:spcPts val="2735"/>
              </a:lnSpc>
              <a:spcBef>
                <a:spcPts val="1440"/>
              </a:spcBef>
            </a:pPr>
            <a:r>
              <a:rPr sz="2400" dirty="0">
                <a:latin typeface="Arial"/>
                <a:cs typeface="Arial"/>
              </a:rPr>
              <a:t>T</a:t>
            </a:r>
            <a:r>
              <a:rPr sz="2400" spc="-10" dirty="0">
                <a:latin typeface="Arial"/>
                <a:cs typeface="Arial"/>
              </a:rPr>
              <a:t>h</a:t>
            </a:r>
            <a:r>
              <a:rPr sz="2400" dirty="0">
                <a:latin typeface="Arial"/>
                <a:cs typeface="Arial"/>
              </a:rPr>
              <a:t>e va</a:t>
            </a:r>
            <a:r>
              <a:rPr sz="2400" spc="-10" dirty="0">
                <a:latin typeface="Arial"/>
                <a:cs typeface="Arial"/>
              </a:rPr>
              <a:t>l</a:t>
            </a:r>
            <a:r>
              <a:rPr sz="2400" dirty="0">
                <a:latin typeface="Arial"/>
                <a:cs typeface="Arial"/>
              </a:rPr>
              <a:t>ue</a:t>
            </a:r>
            <a:r>
              <a:rPr sz="2400" spc="5" dirty="0">
                <a:latin typeface="Arial"/>
                <a:cs typeface="Arial"/>
              </a:rPr>
              <a:t> </a:t>
            </a:r>
            <a:r>
              <a:rPr sz="2400" dirty="0">
                <a:latin typeface="Arial"/>
                <a:cs typeface="Arial"/>
              </a:rPr>
              <a:t>of</a:t>
            </a:r>
            <a:r>
              <a:rPr sz="2400" spc="-10" dirty="0">
                <a:latin typeface="Arial"/>
                <a:cs typeface="Arial"/>
              </a:rPr>
              <a:t> </a:t>
            </a:r>
            <a:r>
              <a:rPr sz="2400" dirty="0">
                <a:latin typeface="Arial"/>
                <a:cs typeface="Arial"/>
              </a:rPr>
              <a:t>1.75 se</a:t>
            </a:r>
            <a:r>
              <a:rPr sz="2400" spc="-10" dirty="0">
                <a:latin typeface="Arial"/>
                <a:cs typeface="Arial"/>
              </a:rPr>
              <a:t>n</a:t>
            </a:r>
            <a:r>
              <a:rPr sz="2400" dirty="0">
                <a:latin typeface="Arial"/>
                <a:cs typeface="Arial"/>
              </a:rPr>
              <a:t>ds</a:t>
            </a:r>
            <a:r>
              <a:rPr sz="2400" spc="10" dirty="0">
                <a:latin typeface="Arial"/>
                <a:cs typeface="Arial"/>
              </a:rPr>
              <a:t> </a:t>
            </a:r>
            <a:r>
              <a:rPr sz="2400" dirty="0">
                <a:latin typeface="Arial"/>
                <a:cs typeface="Arial"/>
              </a:rPr>
              <a:t>the</a:t>
            </a:r>
            <a:r>
              <a:rPr sz="2400" spc="-15" dirty="0">
                <a:latin typeface="Arial"/>
                <a:cs typeface="Arial"/>
              </a:rPr>
              <a:t> </a:t>
            </a:r>
            <a:r>
              <a:rPr sz="2400" dirty="0">
                <a:latin typeface="Arial"/>
                <a:cs typeface="Arial"/>
              </a:rPr>
              <a:t>messa</a:t>
            </a:r>
            <a:r>
              <a:rPr sz="2400" spc="-10" dirty="0">
                <a:latin typeface="Arial"/>
                <a:cs typeface="Arial"/>
              </a:rPr>
              <a:t>g</a:t>
            </a:r>
            <a:r>
              <a:rPr sz="2400" dirty="0">
                <a:latin typeface="Arial"/>
                <a:cs typeface="Arial"/>
              </a:rPr>
              <a:t>e</a:t>
            </a:r>
            <a:r>
              <a:rPr sz="2400" spc="1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ca</a:t>
            </a:r>
            <a:r>
              <a:rPr sz="2400" spc="-10" dirty="0">
                <a:latin typeface="Arial"/>
                <a:cs typeface="Arial"/>
              </a:rPr>
              <a:t>n</a:t>
            </a:r>
            <a:r>
              <a:rPr sz="2400" dirty="0">
                <a:latin typeface="Arial"/>
                <a:cs typeface="Arial"/>
              </a:rPr>
              <a:t>d</a:t>
            </a:r>
            <a:r>
              <a:rPr sz="2400" spc="-10" dirty="0">
                <a:latin typeface="Arial"/>
                <a:cs typeface="Arial"/>
              </a:rPr>
              <a:t>i</a:t>
            </a:r>
            <a:r>
              <a:rPr sz="2400" dirty="0">
                <a:latin typeface="Arial"/>
                <a:cs typeface="Arial"/>
              </a:rPr>
              <a:t>d</a:t>
            </a:r>
            <a:r>
              <a:rPr sz="2400" spc="-10" dirty="0">
                <a:latin typeface="Arial"/>
                <a:cs typeface="Arial"/>
              </a:rPr>
              <a:t>a</a:t>
            </a:r>
            <a:r>
              <a:rPr sz="2400" dirty="0">
                <a:latin typeface="Arial"/>
                <a:cs typeface="Arial"/>
              </a:rPr>
              <a:t>tes</a:t>
            </a:r>
            <a:r>
              <a:rPr sz="2400" spc="20"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d</a:t>
            </a:r>
          </a:p>
          <a:p>
            <a:pPr marL="12700" algn="just">
              <a:lnSpc>
                <a:spcPts val="2735"/>
              </a:lnSpc>
            </a:pPr>
            <a:r>
              <a:rPr sz="2400" dirty="0">
                <a:latin typeface="Arial"/>
                <a:cs typeface="Arial"/>
              </a:rPr>
              <a:t>po</a:t>
            </a:r>
            <a:r>
              <a:rPr sz="2400" spc="-10" dirty="0">
                <a:latin typeface="Arial"/>
                <a:cs typeface="Arial"/>
              </a:rPr>
              <a:t>l</a:t>
            </a:r>
            <a:r>
              <a:rPr sz="2400" dirty="0">
                <a:latin typeface="Arial"/>
                <a:cs typeface="Arial"/>
              </a:rPr>
              <a:t>icymakers</a:t>
            </a:r>
            <a:r>
              <a:rPr sz="2400" spc="30" dirty="0">
                <a:latin typeface="Arial"/>
                <a:cs typeface="Arial"/>
              </a:rPr>
              <a:t> </a:t>
            </a:r>
            <a:r>
              <a:rPr sz="2400" dirty="0">
                <a:latin typeface="Arial"/>
                <a:cs typeface="Arial"/>
              </a:rPr>
              <a:t>that:</a:t>
            </a:r>
          </a:p>
          <a:p>
            <a:pPr marL="469900" indent="-457200" algn="just">
              <a:lnSpc>
                <a:spcPts val="2735"/>
              </a:lnSpc>
              <a:spcBef>
                <a:spcPts val="1485"/>
              </a:spcBef>
              <a:buFont typeface="Arial"/>
              <a:buAutoNum type="arabicPeriod"/>
              <a:tabLst>
                <a:tab pos="469900" algn="l"/>
              </a:tabLst>
            </a:pPr>
            <a:r>
              <a:rPr sz="2400" dirty="0">
                <a:latin typeface="Arial"/>
                <a:cs typeface="Arial"/>
              </a:rPr>
              <a:t>N</a:t>
            </a:r>
            <a:r>
              <a:rPr sz="2400" spc="-10" dirty="0">
                <a:latin typeface="Arial"/>
                <a:cs typeface="Arial"/>
              </a:rPr>
              <a:t>a</a:t>
            </a:r>
            <a:r>
              <a:rPr sz="2400" dirty="0">
                <a:latin typeface="Arial"/>
                <a:cs typeface="Arial"/>
              </a:rPr>
              <a:t>tional</a:t>
            </a:r>
            <a:r>
              <a:rPr sz="2400" spc="30" dirty="0">
                <a:latin typeface="Arial"/>
                <a:cs typeface="Arial"/>
              </a:rPr>
              <a:t> </a:t>
            </a:r>
            <a:r>
              <a:rPr sz="2400" dirty="0">
                <a:latin typeface="Arial"/>
                <a:cs typeface="Arial"/>
              </a:rPr>
              <a:t>B</a:t>
            </a:r>
            <a:r>
              <a:rPr sz="2400" spc="-10" dirty="0">
                <a:latin typeface="Arial"/>
                <a:cs typeface="Arial"/>
              </a:rPr>
              <a:t>o</a:t>
            </a:r>
            <a:r>
              <a:rPr sz="2400" dirty="0">
                <a:latin typeface="Arial"/>
                <a:cs typeface="Arial"/>
              </a:rPr>
              <a:t>ard values</a:t>
            </a:r>
            <a:r>
              <a:rPr sz="2400" spc="15" dirty="0">
                <a:latin typeface="Arial"/>
                <a:cs typeface="Arial"/>
              </a:rPr>
              <a:t> </a:t>
            </a:r>
            <a:r>
              <a:rPr sz="2400" dirty="0">
                <a:latin typeface="Arial"/>
                <a:cs typeface="Arial"/>
              </a:rPr>
              <a:t>both</a:t>
            </a:r>
            <a:r>
              <a:rPr sz="2400" spc="-10" dirty="0">
                <a:latin typeface="Arial"/>
                <a:cs typeface="Arial"/>
              </a:rPr>
              <a:t> </a:t>
            </a:r>
            <a:r>
              <a:rPr sz="2400" dirty="0">
                <a:latin typeface="Arial"/>
                <a:cs typeface="Arial"/>
              </a:rPr>
              <a:t>assessment center and</a:t>
            </a:r>
          </a:p>
          <a:p>
            <a:pPr marL="469900">
              <a:lnSpc>
                <a:spcPts val="2735"/>
              </a:lnSpc>
            </a:pPr>
            <a:r>
              <a:rPr sz="2400" dirty="0">
                <a:latin typeface="Arial"/>
                <a:cs typeface="Arial"/>
              </a:rPr>
              <a:t>p</a:t>
            </a:r>
            <a:r>
              <a:rPr sz="2400" spc="-10" dirty="0">
                <a:latin typeface="Arial"/>
                <a:cs typeface="Arial"/>
              </a:rPr>
              <a:t>o</a:t>
            </a:r>
            <a:r>
              <a:rPr sz="2400" dirty="0">
                <a:latin typeface="Arial"/>
                <a:cs typeface="Arial"/>
              </a:rPr>
              <a:t>rtfol</a:t>
            </a:r>
            <a:r>
              <a:rPr sz="2400" spc="-10" dirty="0">
                <a:latin typeface="Arial"/>
                <a:cs typeface="Arial"/>
              </a:rPr>
              <a:t>i</a:t>
            </a:r>
            <a:r>
              <a:rPr sz="2400" dirty="0">
                <a:latin typeface="Arial"/>
                <a:cs typeface="Arial"/>
              </a:rPr>
              <a:t>o</a:t>
            </a:r>
            <a:r>
              <a:rPr sz="2400" spc="10" dirty="0">
                <a:latin typeface="Arial"/>
                <a:cs typeface="Arial"/>
              </a:rPr>
              <a:t> </a:t>
            </a:r>
            <a:r>
              <a:rPr sz="2400" dirty="0">
                <a:latin typeface="Arial"/>
                <a:cs typeface="Arial"/>
              </a:rPr>
              <a:t>as</a:t>
            </a:r>
            <a:r>
              <a:rPr sz="2400" spc="-10" dirty="0">
                <a:latin typeface="Arial"/>
                <a:cs typeface="Arial"/>
              </a:rPr>
              <a:t>p</a:t>
            </a:r>
            <a:r>
              <a:rPr sz="2400" dirty="0">
                <a:latin typeface="Arial"/>
                <a:cs typeface="Arial"/>
              </a:rPr>
              <a:t>ects of</a:t>
            </a:r>
            <a:r>
              <a:rPr sz="2400" spc="-20" dirty="0">
                <a:latin typeface="Arial"/>
                <a:cs typeface="Arial"/>
              </a:rPr>
              <a:t> </a:t>
            </a:r>
            <a:r>
              <a:rPr sz="2400" dirty="0">
                <a:latin typeface="Arial"/>
                <a:cs typeface="Arial"/>
              </a:rPr>
              <a:t>teac</a:t>
            </a:r>
            <a:r>
              <a:rPr sz="2400" spc="-10" dirty="0">
                <a:latin typeface="Arial"/>
                <a:cs typeface="Arial"/>
              </a:rPr>
              <a:t>h</a:t>
            </a:r>
            <a:r>
              <a:rPr sz="2400" dirty="0">
                <a:latin typeface="Arial"/>
                <a:cs typeface="Arial"/>
              </a:rPr>
              <a:t>i</a:t>
            </a:r>
            <a:r>
              <a:rPr sz="2400" spc="-10" dirty="0">
                <a:latin typeface="Arial"/>
                <a:cs typeface="Arial"/>
              </a:rPr>
              <a:t>n</a:t>
            </a:r>
            <a:r>
              <a:rPr sz="2400" dirty="0">
                <a:latin typeface="Arial"/>
                <a:cs typeface="Arial"/>
              </a:rPr>
              <a:t>g,</a:t>
            </a:r>
            <a:r>
              <a:rPr sz="2400" spc="15"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d</a:t>
            </a:r>
          </a:p>
          <a:p>
            <a:pPr marL="469900" marR="302895" indent="-457200">
              <a:lnSpc>
                <a:spcPts val="2590"/>
              </a:lnSpc>
              <a:spcBef>
                <a:spcPts val="1215"/>
              </a:spcBef>
              <a:buFont typeface="Arial"/>
              <a:buAutoNum type="arabicPeriod" startAt="2"/>
              <a:tabLst>
                <a:tab pos="469900" algn="l"/>
              </a:tabLst>
            </a:pPr>
            <a:r>
              <a:rPr sz="2400" dirty="0">
                <a:latin typeface="Arial"/>
                <a:cs typeface="Arial"/>
              </a:rPr>
              <a:t>cand</a:t>
            </a:r>
            <a:r>
              <a:rPr sz="2400" spc="-15" dirty="0">
                <a:latin typeface="Arial"/>
                <a:cs typeface="Arial"/>
              </a:rPr>
              <a:t>i</a:t>
            </a:r>
            <a:r>
              <a:rPr sz="2400" dirty="0">
                <a:latin typeface="Arial"/>
                <a:cs typeface="Arial"/>
              </a:rPr>
              <a:t>dates</a:t>
            </a:r>
            <a:r>
              <a:rPr sz="2400" spc="25" dirty="0">
                <a:latin typeface="Arial"/>
                <a:cs typeface="Arial"/>
              </a:rPr>
              <a:t> </a:t>
            </a:r>
            <a:r>
              <a:rPr sz="2400" dirty="0">
                <a:latin typeface="Arial"/>
                <a:cs typeface="Arial"/>
              </a:rPr>
              <a:t>cann</a:t>
            </a:r>
            <a:r>
              <a:rPr sz="2400" spc="-10" dirty="0">
                <a:latin typeface="Arial"/>
                <a:cs typeface="Arial"/>
              </a:rPr>
              <a:t>o</a:t>
            </a:r>
            <a:r>
              <a:rPr sz="2400" dirty="0">
                <a:latin typeface="Arial"/>
                <a:cs typeface="Arial"/>
              </a:rPr>
              <a:t>t</a:t>
            </a:r>
            <a:r>
              <a:rPr sz="2400" spc="5" dirty="0">
                <a:latin typeface="Arial"/>
                <a:cs typeface="Arial"/>
              </a:rPr>
              <a:t> </a:t>
            </a:r>
            <a:r>
              <a:rPr sz="2400" dirty="0">
                <a:latin typeface="Arial"/>
                <a:cs typeface="Arial"/>
              </a:rPr>
              <a:t>demonstrate little or no ev</a:t>
            </a:r>
            <a:r>
              <a:rPr sz="2400" spc="-10" dirty="0">
                <a:latin typeface="Arial"/>
                <a:cs typeface="Arial"/>
              </a:rPr>
              <a:t>i</a:t>
            </a:r>
            <a:r>
              <a:rPr sz="2400" dirty="0">
                <a:latin typeface="Arial"/>
                <a:cs typeface="Arial"/>
              </a:rPr>
              <a:t>de</a:t>
            </a:r>
            <a:r>
              <a:rPr sz="2400" spc="-10" dirty="0">
                <a:latin typeface="Arial"/>
                <a:cs typeface="Arial"/>
              </a:rPr>
              <a:t>n</a:t>
            </a:r>
            <a:r>
              <a:rPr sz="2400" dirty="0">
                <a:latin typeface="Arial"/>
                <a:cs typeface="Arial"/>
              </a:rPr>
              <a:t>ce</a:t>
            </a:r>
            <a:r>
              <a:rPr sz="2400" spc="40" dirty="0">
                <a:latin typeface="Arial"/>
                <a:cs typeface="Arial"/>
              </a:rPr>
              <a:t> </a:t>
            </a:r>
            <a:r>
              <a:rPr sz="2400" dirty="0">
                <a:latin typeface="Arial"/>
                <a:cs typeface="Arial"/>
              </a:rPr>
              <a:t>of w</a:t>
            </a:r>
            <a:r>
              <a:rPr sz="2400" spc="-10" dirty="0">
                <a:latin typeface="Arial"/>
                <a:cs typeface="Arial"/>
              </a:rPr>
              <a:t>h</a:t>
            </a:r>
            <a:r>
              <a:rPr sz="2400" dirty="0">
                <a:latin typeface="Arial"/>
                <a:cs typeface="Arial"/>
              </a:rPr>
              <a:t>at each</a:t>
            </a:r>
            <a:r>
              <a:rPr sz="2400" spc="5" dirty="0">
                <a:latin typeface="Arial"/>
                <a:cs typeface="Arial"/>
              </a:rPr>
              <a:t> </a:t>
            </a:r>
            <a:r>
              <a:rPr sz="2400" dirty="0">
                <a:latin typeface="Arial"/>
                <a:cs typeface="Arial"/>
              </a:rPr>
              <a:t>section measures</a:t>
            </a:r>
            <a:r>
              <a:rPr sz="2400" spc="15" dirty="0">
                <a:latin typeface="Arial"/>
                <a:cs typeface="Arial"/>
              </a:rPr>
              <a:t> </a:t>
            </a:r>
            <a:r>
              <a:rPr sz="2400" dirty="0">
                <a:latin typeface="Arial"/>
                <a:cs typeface="Arial"/>
              </a:rPr>
              <a:t>to</a:t>
            </a:r>
            <a:r>
              <a:rPr sz="2400" spc="-15" dirty="0">
                <a:latin typeface="Arial"/>
                <a:cs typeface="Arial"/>
              </a:rPr>
              <a:t> </a:t>
            </a:r>
            <a:r>
              <a:rPr sz="2400" dirty="0">
                <a:latin typeface="Arial"/>
                <a:cs typeface="Arial"/>
              </a:rPr>
              <a:t>earn cer</a:t>
            </a:r>
            <a:r>
              <a:rPr sz="2400" spc="5" dirty="0">
                <a:latin typeface="Arial"/>
                <a:cs typeface="Arial"/>
              </a:rPr>
              <a:t>t</a:t>
            </a:r>
            <a:r>
              <a:rPr sz="2400" dirty="0">
                <a:latin typeface="Arial"/>
                <a:cs typeface="Arial"/>
              </a:rPr>
              <a:t>ificati</a:t>
            </a:r>
            <a:r>
              <a:rPr sz="2400" spc="-10" dirty="0">
                <a:latin typeface="Arial"/>
                <a:cs typeface="Arial"/>
              </a:rPr>
              <a:t>o</a:t>
            </a:r>
            <a:r>
              <a:rPr sz="2400" dirty="0">
                <a:latin typeface="Arial"/>
                <a:cs typeface="Arial"/>
              </a:rPr>
              <a:t>n.</a:t>
            </a:r>
          </a:p>
        </p:txBody>
      </p:sp>
    </p:spTree>
    <p:extLst>
      <p:ext uri="{BB962C8B-B14F-4D97-AF65-F5344CB8AC3E}">
        <p14:creationId xmlns:p14="http://schemas.microsoft.com/office/powerpoint/2010/main" val="294088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72921" y="1106161"/>
            <a:ext cx="7772400" cy="2215991"/>
          </a:xfrm>
        </p:spPr>
        <p:txBody>
          <a:bodyPr/>
          <a:lstStyle/>
          <a:p>
            <a:r>
              <a:rPr lang="en-US" sz="3600" b="1" dirty="0" smtClean="0"/>
              <a:t>Part I:</a:t>
            </a:r>
            <a:br>
              <a:rPr lang="en-US" sz="3600" b="1" dirty="0" smtClean="0"/>
            </a:br>
            <a:r>
              <a:rPr lang="en-US" sz="3600" b="1" dirty="0" smtClean="0"/>
              <a:t/>
            </a:r>
            <a:br>
              <a:rPr lang="en-US" sz="3600" b="1" dirty="0" smtClean="0"/>
            </a:br>
            <a:r>
              <a:rPr lang="en-US" sz="3600" b="1" dirty="0" smtClean="0"/>
              <a:t>The National Board Process:         What is it?</a:t>
            </a:r>
            <a:endParaRPr lang="en-US" sz="3600" b="1" dirty="0"/>
          </a:p>
        </p:txBody>
      </p:sp>
    </p:spTree>
    <p:extLst>
      <p:ext uri="{BB962C8B-B14F-4D97-AF65-F5344CB8AC3E}">
        <p14:creationId xmlns:p14="http://schemas.microsoft.com/office/powerpoint/2010/main" val="2078990476"/>
      </p:ext>
    </p:extLst>
  </p:cSld>
  <p:clrMapOvr>
    <a:masterClrMapping/>
  </p:clrMapOvr>
  <p:transition xmlns:p14="http://schemas.microsoft.com/office/powerpoint/2010/mai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57200" y="371542"/>
            <a:ext cx="8229600" cy="949191"/>
          </a:xfrm>
          <a:prstGeom prst="rect">
            <a:avLst/>
          </a:prstGeom>
        </p:spPr>
        <p:txBody>
          <a:bodyPr vert="horz" wrap="square" lIns="0" tIns="0" rIns="0" bIns="0" rtlCol="0">
            <a:spAutoFit/>
          </a:bodyPr>
          <a:lstStyle/>
          <a:p>
            <a:pPr algn="ctr">
              <a:lnSpc>
                <a:spcPts val="3354"/>
              </a:lnSpc>
            </a:pPr>
            <a:endParaRPr sz="2800" dirty="0"/>
          </a:p>
          <a:p>
            <a:pPr marL="0" algn="ctr">
              <a:lnSpc>
                <a:spcPts val="4040"/>
              </a:lnSpc>
            </a:pPr>
            <a:r>
              <a:rPr sz="3400" spc="-100" dirty="0"/>
              <a:t>W</a:t>
            </a:r>
            <a:r>
              <a:rPr sz="3400" spc="-20" dirty="0"/>
              <a:t>eig</a:t>
            </a:r>
            <a:r>
              <a:rPr sz="3400" spc="-35" dirty="0"/>
              <a:t>h</a:t>
            </a:r>
            <a:r>
              <a:rPr sz="3400" spc="-15" dirty="0"/>
              <a:t>ting</a:t>
            </a:r>
            <a:endParaRPr sz="3400" dirty="0"/>
          </a:p>
        </p:txBody>
      </p:sp>
      <p:sp>
        <p:nvSpPr>
          <p:cNvPr id="3" name="object 3"/>
          <p:cNvSpPr txBox="1"/>
          <p:nvPr/>
        </p:nvSpPr>
        <p:spPr>
          <a:xfrm>
            <a:off x="289966" y="1609106"/>
            <a:ext cx="8505825" cy="3589020"/>
          </a:xfrm>
          <a:prstGeom prst="rect">
            <a:avLst/>
          </a:prstGeom>
        </p:spPr>
        <p:txBody>
          <a:bodyPr vert="horz" wrap="square" lIns="0" tIns="0" rIns="0" bIns="0" rtlCol="0">
            <a:spAutoFit/>
          </a:bodyPr>
          <a:lstStyle/>
          <a:p>
            <a:pPr marL="12700" marR="5080">
              <a:lnSpc>
                <a:spcPct val="100000"/>
              </a:lnSpc>
            </a:pPr>
            <a:r>
              <a:rPr sz="2000" dirty="0">
                <a:latin typeface="Arial"/>
                <a:cs typeface="Arial"/>
              </a:rPr>
              <a:t>Though</a:t>
            </a:r>
            <a:r>
              <a:rPr sz="2000" spc="-30" dirty="0">
                <a:latin typeface="Arial"/>
                <a:cs typeface="Arial"/>
              </a:rPr>
              <a:t> </a:t>
            </a:r>
            <a:r>
              <a:rPr sz="2000" dirty="0">
                <a:latin typeface="Arial"/>
                <a:cs typeface="Arial"/>
              </a:rPr>
              <a:t>the</a:t>
            </a:r>
            <a:r>
              <a:rPr sz="2000" spc="-5" dirty="0">
                <a:latin typeface="Arial"/>
                <a:cs typeface="Arial"/>
              </a:rPr>
              <a:t> </a:t>
            </a:r>
            <a:r>
              <a:rPr sz="2000" dirty="0">
                <a:latin typeface="Arial"/>
                <a:cs typeface="Arial"/>
              </a:rPr>
              <a:t>weights</a:t>
            </a:r>
            <a:r>
              <a:rPr sz="2000" spc="-25" dirty="0">
                <a:latin typeface="Arial"/>
                <a:cs typeface="Arial"/>
              </a:rPr>
              <a:t> </a:t>
            </a:r>
            <a:r>
              <a:rPr sz="2000" dirty="0">
                <a:latin typeface="Arial"/>
                <a:cs typeface="Arial"/>
              </a:rPr>
              <a:t>a</a:t>
            </a:r>
            <a:r>
              <a:rPr sz="2000" spc="5" dirty="0">
                <a:latin typeface="Arial"/>
                <a:cs typeface="Arial"/>
              </a:rPr>
              <a:t>c</a:t>
            </a:r>
            <a:r>
              <a:rPr sz="2000" dirty="0">
                <a:latin typeface="Arial"/>
                <a:cs typeface="Arial"/>
              </a:rPr>
              <a:t>ross</a:t>
            </a:r>
            <a:r>
              <a:rPr sz="2000" spc="-45" dirty="0">
                <a:latin typeface="Arial"/>
                <a:cs typeface="Arial"/>
              </a:rPr>
              <a:t> </a:t>
            </a:r>
            <a:r>
              <a:rPr sz="2000" dirty="0">
                <a:latin typeface="Arial"/>
                <a:cs typeface="Arial"/>
              </a:rPr>
              <a:t>the</a:t>
            </a:r>
            <a:r>
              <a:rPr sz="2000" spc="-130" dirty="0">
                <a:latin typeface="Arial"/>
                <a:cs typeface="Arial"/>
              </a:rPr>
              <a:t> </a:t>
            </a:r>
            <a:r>
              <a:rPr sz="2000" dirty="0">
                <a:latin typeface="Arial"/>
                <a:cs typeface="Arial"/>
              </a:rPr>
              <a:t>As</a:t>
            </a:r>
            <a:r>
              <a:rPr sz="2000" spc="5" dirty="0">
                <a:latin typeface="Arial"/>
                <a:cs typeface="Arial"/>
              </a:rPr>
              <a:t>s</a:t>
            </a:r>
            <a:r>
              <a:rPr sz="2000" dirty="0">
                <a:latin typeface="Arial"/>
                <a:cs typeface="Arial"/>
              </a:rPr>
              <a:t>e</a:t>
            </a:r>
            <a:r>
              <a:rPr sz="2000" spc="5" dirty="0">
                <a:latin typeface="Arial"/>
                <a:cs typeface="Arial"/>
              </a:rPr>
              <a:t>s</a:t>
            </a:r>
            <a:r>
              <a:rPr sz="2000" dirty="0">
                <a:latin typeface="Arial"/>
                <a:cs typeface="Arial"/>
              </a:rPr>
              <a:t>sment</a:t>
            </a:r>
            <a:r>
              <a:rPr sz="2000" spc="-55" dirty="0">
                <a:latin typeface="Arial"/>
                <a:cs typeface="Arial"/>
              </a:rPr>
              <a:t> </a:t>
            </a:r>
            <a:r>
              <a:rPr sz="2000" dirty="0">
                <a:latin typeface="Arial"/>
                <a:cs typeface="Arial"/>
              </a:rPr>
              <a:t>Center</a:t>
            </a:r>
            <a:r>
              <a:rPr sz="2000" spc="-25" dirty="0">
                <a:latin typeface="Arial"/>
                <a:cs typeface="Arial"/>
              </a:rPr>
              <a:t> </a:t>
            </a:r>
            <a:r>
              <a:rPr sz="2000" dirty="0">
                <a:latin typeface="Arial"/>
                <a:cs typeface="Arial"/>
              </a:rPr>
              <a:t>(40%)</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Port</a:t>
            </a:r>
            <a:r>
              <a:rPr sz="2000" spc="-10" dirty="0">
                <a:latin typeface="Arial"/>
                <a:cs typeface="Arial"/>
              </a:rPr>
              <a:t>f</a:t>
            </a:r>
            <a:r>
              <a:rPr sz="2000" dirty="0">
                <a:latin typeface="Arial"/>
                <a:cs typeface="Arial"/>
              </a:rPr>
              <a:t>olio (60%)</a:t>
            </a:r>
            <a:r>
              <a:rPr sz="2000" spc="-30" dirty="0">
                <a:latin typeface="Arial"/>
                <a:cs typeface="Arial"/>
              </a:rPr>
              <a:t> </a:t>
            </a:r>
            <a:r>
              <a:rPr sz="2000" spc="-10" dirty="0">
                <a:latin typeface="Arial"/>
                <a:cs typeface="Arial"/>
              </a:rPr>
              <a:t>S</a:t>
            </a:r>
            <a:r>
              <a:rPr sz="2000" dirty="0">
                <a:latin typeface="Arial"/>
                <a:cs typeface="Arial"/>
              </a:rPr>
              <a:t>ections</a:t>
            </a:r>
            <a:r>
              <a:rPr sz="2000" spc="-25" dirty="0">
                <a:latin typeface="Arial"/>
                <a:cs typeface="Arial"/>
              </a:rPr>
              <a:t> </a:t>
            </a:r>
            <a:r>
              <a:rPr sz="2000" dirty="0">
                <a:latin typeface="Arial"/>
                <a:cs typeface="Arial"/>
              </a:rPr>
              <a:t>remain</a:t>
            </a:r>
            <a:r>
              <a:rPr sz="2000" spc="-30"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same,</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weights</a:t>
            </a:r>
            <a:r>
              <a:rPr sz="2000" spc="-15"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indi</a:t>
            </a:r>
            <a:r>
              <a:rPr sz="2000" spc="-10" dirty="0">
                <a:latin typeface="Arial"/>
                <a:cs typeface="Arial"/>
              </a:rPr>
              <a:t>v</a:t>
            </a:r>
            <a:r>
              <a:rPr sz="2000" dirty="0">
                <a:latin typeface="Arial"/>
                <a:cs typeface="Arial"/>
              </a:rPr>
              <a:t>idual </a:t>
            </a:r>
            <a:r>
              <a:rPr sz="2000" spc="5" dirty="0">
                <a:latin typeface="Arial"/>
                <a:cs typeface="Arial"/>
              </a:rPr>
              <a:t>c</a:t>
            </a:r>
            <a:r>
              <a:rPr sz="2000" dirty="0">
                <a:latin typeface="Arial"/>
                <a:cs typeface="Arial"/>
              </a:rPr>
              <a:t>omponen</a:t>
            </a:r>
            <a:r>
              <a:rPr sz="2000" spc="-10" dirty="0">
                <a:latin typeface="Arial"/>
                <a:cs typeface="Arial"/>
              </a:rPr>
              <a:t>t</a:t>
            </a:r>
            <a:r>
              <a:rPr sz="2000" dirty="0">
                <a:latin typeface="Arial"/>
                <a:cs typeface="Arial"/>
              </a:rPr>
              <a:t>s were</a:t>
            </a:r>
            <a:r>
              <a:rPr sz="2000" spc="-25" dirty="0">
                <a:latin typeface="Arial"/>
                <a:cs typeface="Arial"/>
              </a:rPr>
              <a:t> </a:t>
            </a:r>
            <a:r>
              <a:rPr sz="2000" dirty="0">
                <a:latin typeface="Arial"/>
                <a:cs typeface="Arial"/>
              </a:rPr>
              <a:t>ne</a:t>
            </a:r>
            <a:r>
              <a:rPr sz="2000" spc="5" dirty="0">
                <a:latin typeface="Arial"/>
                <a:cs typeface="Arial"/>
              </a:rPr>
              <a:t>c</a:t>
            </a:r>
            <a:r>
              <a:rPr sz="2000" dirty="0">
                <a:latin typeface="Arial"/>
                <a:cs typeface="Arial"/>
              </a:rPr>
              <a:t>e</a:t>
            </a:r>
            <a:r>
              <a:rPr sz="2000" spc="5" dirty="0">
                <a:latin typeface="Arial"/>
                <a:cs typeface="Arial"/>
              </a:rPr>
              <a:t>s</a:t>
            </a:r>
            <a:r>
              <a:rPr sz="2000" dirty="0">
                <a:latin typeface="Arial"/>
                <a:cs typeface="Arial"/>
              </a:rPr>
              <a:t>s</a:t>
            </a:r>
            <a:r>
              <a:rPr sz="2000" spc="5" dirty="0">
                <a:latin typeface="Arial"/>
                <a:cs typeface="Arial"/>
              </a:rPr>
              <a:t>a</a:t>
            </a:r>
            <a:r>
              <a:rPr sz="2000" spc="-10" dirty="0">
                <a:latin typeface="Arial"/>
                <a:cs typeface="Arial"/>
              </a:rPr>
              <a:t>r</a:t>
            </a:r>
            <a:r>
              <a:rPr sz="2000" dirty="0">
                <a:latin typeface="Arial"/>
                <a:cs typeface="Arial"/>
              </a:rPr>
              <a:t>ily</a:t>
            </a:r>
            <a:r>
              <a:rPr sz="2000" spc="-25" dirty="0">
                <a:latin typeface="Arial"/>
                <a:cs typeface="Arial"/>
              </a:rPr>
              <a:t> </a:t>
            </a:r>
            <a:r>
              <a:rPr sz="2000" dirty="0">
                <a:latin typeface="Arial"/>
                <a:cs typeface="Arial"/>
              </a:rPr>
              <a:t>rev</a:t>
            </a:r>
            <a:r>
              <a:rPr sz="2000" spc="-10" dirty="0">
                <a:latin typeface="Arial"/>
                <a:cs typeface="Arial"/>
              </a:rPr>
              <a:t>i</a:t>
            </a:r>
            <a:r>
              <a:rPr sz="2000" dirty="0">
                <a:latin typeface="Arial"/>
                <a:cs typeface="Arial"/>
              </a:rPr>
              <a:t>s</a:t>
            </a:r>
            <a:r>
              <a:rPr sz="2000" spc="5" dirty="0">
                <a:latin typeface="Arial"/>
                <a:cs typeface="Arial"/>
              </a:rPr>
              <a:t>e</a:t>
            </a:r>
            <a:r>
              <a:rPr sz="2000" dirty="0">
                <a:latin typeface="Arial"/>
                <a:cs typeface="Arial"/>
              </a:rPr>
              <a:t>d</a:t>
            </a:r>
            <a:r>
              <a:rPr sz="2000" spc="-30"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reflect</a:t>
            </a:r>
            <a:r>
              <a:rPr sz="2000" spc="-3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new</a:t>
            </a:r>
            <a:r>
              <a:rPr sz="2000" spc="-15" dirty="0">
                <a:latin typeface="Arial"/>
                <a:cs typeface="Arial"/>
              </a:rPr>
              <a:t> </a:t>
            </a:r>
            <a:r>
              <a:rPr sz="2000" dirty="0">
                <a:latin typeface="Arial"/>
                <a:cs typeface="Arial"/>
              </a:rPr>
              <a:t>c</a:t>
            </a:r>
            <a:r>
              <a:rPr sz="2000" spc="5" dirty="0">
                <a:latin typeface="Arial"/>
                <a:cs typeface="Arial"/>
              </a:rPr>
              <a:t>o</a:t>
            </a:r>
            <a:r>
              <a:rPr sz="2000" dirty="0">
                <a:latin typeface="Arial"/>
                <a:cs typeface="Arial"/>
              </a:rPr>
              <a:t>mpo</a:t>
            </a:r>
            <a:r>
              <a:rPr sz="2000" spc="5" dirty="0">
                <a:latin typeface="Arial"/>
                <a:cs typeface="Arial"/>
              </a:rPr>
              <a:t>s</a:t>
            </a:r>
            <a:r>
              <a:rPr sz="2000" dirty="0">
                <a:latin typeface="Arial"/>
                <a:cs typeface="Arial"/>
              </a:rPr>
              <a:t>it</a:t>
            </a:r>
            <a:r>
              <a:rPr sz="2000" spc="-10" dirty="0">
                <a:latin typeface="Arial"/>
                <a:cs typeface="Arial"/>
              </a:rPr>
              <a:t>i</a:t>
            </a:r>
            <a:r>
              <a:rPr sz="2000" dirty="0">
                <a:latin typeface="Arial"/>
                <a:cs typeface="Arial"/>
              </a:rPr>
              <a:t>on</a:t>
            </a:r>
            <a:r>
              <a:rPr sz="2000" spc="-2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these</a:t>
            </a:r>
            <a:r>
              <a:rPr sz="2000" spc="-25" dirty="0">
                <a:latin typeface="Arial"/>
                <a:cs typeface="Arial"/>
              </a:rPr>
              <a:t> </a:t>
            </a:r>
            <a:r>
              <a:rPr sz="2000" dirty="0">
                <a:latin typeface="Arial"/>
                <a:cs typeface="Arial"/>
              </a:rPr>
              <a:t>s</a:t>
            </a:r>
            <a:r>
              <a:rPr sz="2000" spc="5" dirty="0">
                <a:latin typeface="Arial"/>
                <a:cs typeface="Arial"/>
              </a:rPr>
              <a:t>e</a:t>
            </a:r>
            <a:r>
              <a:rPr sz="2000" dirty="0">
                <a:latin typeface="Arial"/>
                <a:cs typeface="Arial"/>
              </a:rPr>
              <a:t>ction</a:t>
            </a:r>
            <a:r>
              <a:rPr sz="2000" spc="5" dirty="0">
                <a:latin typeface="Arial"/>
                <a:cs typeface="Arial"/>
              </a:rPr>
              <a:t>s</a:t>
            </a:r>
            <a:r>
              <a:rPr sz="2000" dirty="0">
                <a:latin typeface="Arial"/>
                <a:cs typeface="Arial"/>
              </a:rPr>
              <a:t>:</a:t>
            </a:r>
            <a:endParaRPr sz="2000">
              <a:latin typeface="Arial"/>
              <a:cs typeface="Arial"/>
            </a:endParaRPr>
          </a:p>
          <a:p>
            <a:pPr marL="355600" indent="-342900">
              <a:lnSpc>
                <a:spcPct val="100000"/>
              </a:lnSpc>
              <a:spcBef>
                <a:spcPts val="1770"/>
              </a:spcBef>
              <a:buFont typeface="Arial"/>
              <a:buChar char="•"/>
              <a:tabLst>
                <a:tab pos="355600" algn="l"/>
              </a:tabLst>
            </a:pPr>
            <a:r>
              <a:rPr sz="2400" b="1" dirty="0">
                <a:latin typeface="Arial"/>
                <a:cs typeface="Arial"/>
              </a:rPr>
              <a:t>A</a:t>
            </a:r>
            <a:r>
              <a:rPr sz="2400" b="1" spc="-10" dirty="0">
                <a:latin typeface="Arial"/>
                <a:cs typeface="Arial"/>
              </a:rPr>
              <a:t>s</a:t>
            </a:r>
            <a:r>
              <a:rPr sz="2400" b="1" dirty="0">
                <a:latin typeface="Arial"/>
                <a:cs typeface="Arial"/>
              </a:rPr>
              <a:t>se</a:t>
            </a:r>
            <a:r>
              <a:rPr sz="2400" b="1" spc="-10" dirty="0">
                <a:latin typeface="Arial"/>
                <a:cs typeface="Arial"/>
              </a:rPr>
              <a:t>s</a:t>
            </a:r>
            <a:r>
              <a:rPr sz="2400" b="1" dirty="0">
                <a:latin typeface="Arial"/>
                <a:cs typeface="Arial"/>
              </a:rPr>
              <a:t>sment</a:t>
            </a:r>
            <a:r>
              <a:rPr sz="2400" b="1" spc="30" dirty="0">
                <a:latin typeface="Arial"/>
                <a:cs typeface="Arial"/>
              </a:rPr>
              <a:t> </a:t>
            </a:r>
            <a:r>
              <a:rPr sz="2400" b="1" dirty="0">
                <a:latin typeface="Arial"/>
                <a:cs typeface="Arial"/>
              </a:rPr>
              <a:t>C</a:t>
            </a:r>
            <a:r>
              <a:rPr sz="2400" b="1" spc="-10" dirty="0">
                <a:latin typeface="Arial"/>
                <a:cs typeface="Arial"/>
              </a:rPr>
              <a:t>e</a:t>
            </a:r>
            <a:r>
              <a:rPr sz="2400" b="1" dirty="0">
                <a:latin typeface="Arial"/>
                <a:cs typeface="Arial"/>
              </a:rPr>
              <a:t>nter</a:t>
            </a:r>
            <a:r>
              <a:rPr sz="2400" b="1" spc="15" dirty="0">
                <a:latin typeface="Arial"/>
                <a:cs typeface="Arial"/>
              </a:rPr>
              <a:t> </a:t>
            </a:r>
            <a:r>
              <a:rPr sz="2400" b="1" dirty="0">
                <a:latin typeface="Arial"/>
                <a:cs typeface="Arial"/>
              </a:rPr>
              <a:t>(Compon</a:t>
            </a:r>
            <a:r>
              <a:rPr sz="2400" b="1" spc="-10" dirty="0">
                <a:latin typeface="Arial"/>
                <a:cs typeface="Arial"/>
              </a:rPr>
              <a:t>e</a:t>
            </a:r>
            <a:r>
              <a:rPr sz="2400" b="1" dirty="0">
                <a:latin typeface="Arial"/>
                <a:cs typeface="Arial"/>
              </a:rPr>
              <a:t>nt 1)</a:t>
            </a:r>
            <a:r>
              <a:rPr sz="2400" b="1" spc="5" dirty="0">
                <a:latin typeface="Arial"/>
                <a:cs typeface="Arial"/>
              </a:rPr>
              <a:t> </a:t>
            </a:r>
            <a:r>
              <a:rPr sz="2400" b="1" dirty="0">
                <a:latin typeface="Arial"/>
                <a:cs typeface="Arial"/>
              </a:rPr>
              <a:t>–</a:t>
            </a:r>
            <a:r>
              <a:rPr sz="2400" b="1" spc="-10" dirty="0">
                <a:latin typeface="Arial"/>
                <a:cs typeface="Arial"/>
              </a:rPr>
              <a:t> </a:t>
            </a:r>
            <a:r>
              <a:rPr sz="2400" b="1" dirty="0">
                <a:latin typeface="Arial"/>
                <a:cs typeface="Arial"/>
              </a:rPr>
              <a:t>40%</a:t>
            </a:r>
            <a:endParaRPr sz="2400">
              <a:latin typeface="Arial"/>
              <a:cs typeface="Arial"/>
            </a:endParaRPr>
          </a:p>
          <a:p>
            <a:pPr marL="756285" lvl="1" indent="-286385">
              <a:lnSpc>
                <a:spcPct val="100000"/>
              </a:lnSpc>
              <a:spcBef>
                <a:spcPts val="540"/>
              </a:spcBef>
              <a:buFont typeface="Arial"/>
              <a:buChar char="•"/>
              <a:tabLst>
                <a:tab pos="756920" algn="l"/>
              </a:tabLst>
            </a:pPr>
            <a:r>
              <a:rPr sz="2300" dirty="0">
                <a:latin typeface="Arial"/>
                <a:cs typeface="Arial"/>
              </a:rPr>
              <a:t>spl</a:t>
            </a:r>
            <a:r>
              <a:rPr sz="2300" spc="5" dirty="0">
                <a:latin typeface="Arial"/>
                <a:cs typeface="Arial"/>
              </a:rPr>
              <a:t>i</a:t>
            </a:r>
            <a:r>
              <a:rPr sz="2300" dirty="0">
                <a:latin typeface="Arial"/>
                <a:cs typeface="Arial"/>
              </a:rPr>
              <a:t>t</a:t>
            </a:r>
            <a:r>
              <a:rPr sz="2300" spc="-25" dirty="0">
                <a:latin typeface="Arial"/>
                <a:cs typeface="Arial"/>
              </a:rPr>
              <a:t> </a:t>
            </a:r>
            <a:r>
              <a:rPr sz="2300" dirty="0">
                <a:latin typeface="Arial"/>
                <a:cs typeface="Arial"/>
              </a:rPr>
              <a:t>equally</a:t>
            </a:r>
            <a:r>
              <a:rPr sz="2300" spc="-40" dirty="0">
                <a:latin typeface="Arial"/>
                <a:cs typeface="Arial"/>
              </a:rPr>
              <a:t> </a:t>
            </a:r>
            <a:r>
              <a:rPr sz="2300" dirty="0">
                <a:latin typeface="Arial"/>
                <a:cs typeface="Arial"/>
              </a:rPr>
              <a:t>between</a:t>
            </a:r>
            <a:r>
              <a:rPr sz="2300" spc="-50" dirty="0">
                <a:latin typeface="Arial"/>
                <a:cs typeface="Arial"/>
              </a:rPr>
              <a:t> </a:t>
            </a:r>
            <a:r>
              <a:rPr sz="2300" dirty="0">
                <a:latin typeface="Arial"/>
                <a:cs typeface="Arial"/>
              </a:rPr>
              <a:t>CRI and</a:t>
            </a:r>
            <a:r>
              <a:rPr sz="2300" spc="-40" dirty="0">
                <a:latin typeface="Arial"/>
                <a:cs typeface="Arial"/>
              </a:rPr>
              <a:t> </a:t>
            </a:r>
            <a:r>
              <a:rPr sz="2300" dirty="0">
                <a:latin typeface="Arial"/>
                <a:cs typeface="Arial"/>
              </a:rPr>
              <a:t>SRI</a:t>
            </a:r>
            <a:endParaRPr sz="2300">
              <a:latin typeface="Arial"/>
              <a:cs typeface="Arial"/>
            </a:endParaRPr>
          </a:p>
          <a:p>
            <a:pPr marL="355600" indent="-342900">
              <a:lnSpc>
                <a:spcPct val="100000"/>
              </a:lnSpc>
              <a:spcBef>
                <a:spcPts val="585"/>
              </a:spcBef>
              <a:buFont typeface="Arial"/>
              <a:buChar char="•"/>
              <a:tabLst>
                <a:tab pos="355600" algn="l"/>
              </a:tabLst>
            </a:pPr>
            <a:r>
              <a:rPr sz="2400" b="1" dirty="0">
                <a:latin typeface="Arial"/>
                <a:cs typeface="Arial"/>
              </a:rPr>
              <a:t>Portfolio</a:t>
            </a:r>
            <a:r>
              <a:rPr sz="2400" b="1" spc="-30" dirty="0">
                <a:latin typeface="Arial"/>
                <a:cs typeface="Arial"/>
              </a:rPr>
              <a:t> </a:t>
            </a:r>
            <a:r>
              <a:rPr sz="2400" b="1" dirty="0">
                <a:latin typeface="Arial"/>
                <a:cs typeface="Arial"/>
              </a:rPr>
              <a:t>(Compon</a:t>
            </a:r>
            <a:r>
              <a:rPr sz="2400" b="1" spc="-10" dirty="0">
                <a:latin typeface="Arial"/>
                <a:cs typeface="Arial"/>
              </a:rPr>
              <a:t>e</a:t>
            </a:r>
            <a:r>
              <a:rPr sz="2400" b="1" dirty="0">
                <a:latin typeface="Arial"/>
                <a:cs typeface="Arial"/>
              </a:rPr>
              <a:t>nts 2, </a:t>
            </a:r>
            <a:r>
              <a:rPr sz="2400" b="1" spc="-10" dirty="0">
                <a:latin typeface="Arial"/>
                <a:cs typeface="Arial"/>
              </a:rPr>
              <a:t>3</a:t>
            </a:r>
            <a:r>
              <a:rPr sz="2400" b="1" dirty="0">
                <a:latin typeface="Arial"/>
                <a:cs typeface="Arial"/>
              </a:rPr>
              <a:t>, a</a:t>
            </a:r>
            <a:r>
              <a:rPr sz="2400" b="1" spc="-10" dirty="0">
                <a:latin typeface="Arial"/>
                <a:cs typeface="Arial"/>
              </a:rPr>
              <a:t>n</a:t>
            </a:r>
            <a:r>
              <a:rPr sz="2400" b="1" dirty="0">
                <a:latin typeface="Arial"/>
                <a:cs typeface="Arial"/>
              </a:rPr>
              <a:t>d</a:t>
            </a:r>
            <a:r>
              <a:rPr sz="2400" b="1" spc="-10" dirty="0">
                <a:latin typeface="Arial"/>
                <a:cs typeface="Arial"/>
              </a:rPr>
              <a:t> </a:t>
            </a:r>
            <a:r>
              <a:rPr sz="2400" b="1" dirty="0">
                <a:latin typeface="Arial"/>
                <a:cs typeface="Arial"/>
              </a:rPr>
              <a:t>4) – </a:t>
            </a:r>
            <a:r>
              <a:rPr sz="2400" b="1" spc="-5" dirty="0">
                <a:latin typeface="Arial"/>
                <a:cs typeface="Arial"/>
              </a:rPr>
              <a:t>60</a:t>
            </a:r>
            <a:r>
              <a:rPr sz="2400" b="1" dirty="0">
                <a:latin typeface="Arial"/>
                <a:cs typeface="Arial"/>
              </a:rPr>
              <a:t>%</a:t>
            </a:r>
            <a:endParaRPr sz="2400">
              <a:latin typeface="Arial"/>
              <a:cs typeface="Arial"/>
            </a:endParaRPr>
          </a:p>
          <a:p>
            <a:pPr marL="756285" lvl="1" indent="-342900">
              <a:lnSpc>
                <a:spcPct val="100000"/>
              </a:lnSpc>
              <a:spcBef>
                <a:spcPts val="545"/>
              </a:spcBef>
              <a:buFont typeface="Arial"/>
              <a:buChar char="•"/>
              <a:tabLst>
                <a:tab pos="756920" algn="l"/>
              </a:tabLst>
            </a:pPr>
            <a:r>
              <a:rPr sz="2300" dirty="0">
                <a:latin typeface="Arial"/>
                <a:cs typeface="Arial"/>
              </a:rPr>
              <a:t>D</a:t>
            </a:r>
            <a:r>
              <a:rPr sz="2300" spc="5" dirty="0">
                <a:latin typeface="Arial"/>
                <a:cs typeface="Arial"/>
              </a:rPr>
              <a:t>i</a:t>
            </a:r>
            <a:r>
              <a:rPr sz="2300" spc="-45" dirty="0">
                <a:latin typeface="Arial"/>
                <a:cs typeface="Arial"/>
              </a:rPr>
              <a:t>f</a:t>
            </a:r>
            <a:r>
              <a:rPr sz="2300" dirty="0">
                <a:latin typeface="Arial"/>
                <a:cs typeface="Arial"/>
              </a:rPr>
              <a:t>feren</a:t>
            </a:r>
            <a:r>
              <a:rPr sz="2300" spc="-15" dirty="0">
                <a:latin typeface="Arial"/>
                <a:cs typeface="Arial"/>
              </a:rPr>
              <a:t>t</a:t>
            </a:r>
            <a:r>
              <a:rPr sz="2300" dirty="0">
                <a:latin typeface="Arial"/>
                <a:cs typeface="Arial"/>
              </a:rPr>
              <a:t>ia</a:t>
            </a:r>
            <a:r>
              <a:rPr sz="2300" spc="-10" dirty="0">
                <a:latin typeface="Arial"/>
                <a:cs typeface="Arial"/>
              </a:rPr>
              <a:t>t</a:t>
            </a:r>
            <a:r>
              <a:rPr sz="2300" dirty="0">
                <a:latin typeface="Arial"/>
                <a:cs typeface="Arial"/>
              </a:rPr>
              <a:t>ion</a:t>
            </a:r>
            <a:r>
              <a:rPr sz="2300" spc="-50" dirty="0">
                <a:latin typeface="Arial"/>
                <a:cs typeface="Arial"/>
              </a:rPr>
              <a:t> </a:t>
            </a:r>
            <a:r>
              <a:rPr sz="2300" dirty="0">
                <a:latin typeface="Arial"/>
                <a:cs typeface="Arial"/>
              </a:rPr>
              <a:t>in Instruction</a:t>
            </a:r>
            <a:r>
              <a:rPr sz="2300" spc="-50" dirty="0">
                <a:latin typeface="Arial"/>
                <a:cs typeface="Arial"/>
              </a:rPr>
              <a:t> </a:t>
            </a:r>
            <a:r>
              <a:rPr sz="2300" dirty="0">
                <a:latin typeface="Arial"/>
                <a:cs typeface="Arial"/>
              </a:rPr>
              <a:t>(C</a:t>
            </a:r>
            <a:r>
              <a:rPr sz="2300" spc="5" dirty="0">
                <a:latin typeface="Arial"/>
                <a:cs typeface="Arial"/>
              </a:rPr>
              <a:t>2</a:t>
            </a:r>
            <a:r>
              <a:rPr sz="2300" dirty="0">
                <a:latin typeface="Arial"/>
                <a:cs typeface="Arial"/>
              </a:rPr>
              <a:t>)</a:t>
            </a:r>
            <a:r>
              <a:rPr sz="2300" spc="-25" dirty="0">
                <a:latin typeface="Arial"/>
                <a:cs typeface="Arial"/>
              </a:rPr>
              <a:t> </a:t>
            </a:r>
            <a:r>
              <a:rPr sz="2300" dirty="0">
                <a:latin typeface="Arial"/>
                <a:cs typeface="Arial"/>
              </a:rPr>
              <a:t>–</a:t>
            </a:r>
            <a:r>
              <a:rPr sz="2300" spc="-5" dirty="0">
                <a:latin typeface="Arial"/>
                <a:cs typeface="Arial"/>
              </a:rPr>
              <a:t> </a:t>
            </a:r>
            <a:r>
              <a:rPr sz="2300" dirty="0">
                <a:latin typeface="Arial"/>
                <a:cs typeface="Arial"/>
              </a:rPr>
              <a:t>2</a:t>
            </a:r>
            <a:r>
              <a:rPr sz="2300" spc="5" dirty="0">
                <a:latin typeface="Arial"/>
                <a:cs typeface="Arial"/>
              </a:rPr>
              <a:t>5</a:t>
            </a:r>
            <a:r>
              <a:rPr sz="2300" dirty="0">
                <a:latin typeface="Arial"/>
                <a:cs typeface="Arial"/>
              </a:rPr>
              <a:t>%</a:t>
            </a:r>
            <a:endParaRPr sz="2300">
              <a:latin typeface="Arial"/>
              <a:cs typeface="Arial"/>
            </a:endParaRPr>
          </a:p>
          <a:p>
            <a:pPr marL="756285" lvl="1" indent="-342900">
              <a:lnSpc>
                <a:spcPct val="100000"/>
              </a:lnSpc>
              <a:spcBef>
                <a:spcPts val="550"/>
              </a:spcBef>
              <a:buFont typeface="Arial"/>
              <a:buChar char="•"/>
              <a:tabLst>
                <a:tab pos="756920" algn="l"/>
              </a:tabLst>
            </a:pPr>
            <a:r>
              <a:rPr sz="2300" spc="-260" dirty="0">
                <a:latin typeface="Arial"/>
                <a:cs typeface="Arial"/>
              </a:rPr>
              <a:t>T</a:t>
            </a:r>
            <a:r>
              <a:rPr sz="2300" dirty="0">
                <a:latin typeface="Arial"/>
                <a:cs typeface="Arial"/>
              </a:rPr>
              <a:t>eachi</a:t>
            </a:r>
            <a:r>
              <a:rPr sz="2300" spc="-10" dirty="0">
                <a:latin typeface="Arial"/>
                <a:cs typeface="Arial"/>
              </a:rPr>
              <a:t>n</a:t>
            </a:r>
            <a:r>
              <a:rPr sz="2300" dirty="0">
                <a:latin typeface="Arial"/>
                <a:cs typeface="Arial"/>
              </a:rPr>
              <a:t>g</a:t>
            </a:r>
            <a:r>
              <a:rPr sz="2300" spc="-50" dirty="0">
                <a:latin typeface="Arial"/>
                <a:cs typeface="Arial"/>
              </a:rPr>
              <a:t> </a:t>
            </a:r>
            <a:r>
              <a:rPr sz="2300" dirty="0">
                <a:latin typeface="Arial"/>
                <a:cs typeface="Arial"/>
              </a:rPr>
              <a:t>Prac</a:t>
            </a:r>
            <a:r>
              <a:rPr sz="2300" spc="-10" dirty="0">
                <a:latin typeface="Arial"/>
                <a:cs typeface="Arial"/>
              </a:rPr>
              <a:t>t</a:t>
            </a:r>
            <a:r>
              <a:rPr sz="2300" dirty="0">
                <a:latin typeface="Arial"/>
                <a:cs typeface="Arial"/>
              </a:rPr>
              <a:t>ice</a:t>
            </a:r>
            <a:r>
              <a:rPr sz="2300" spc="-25" dirty="0">
                <a:latin typeface="Arial"/>
                <a:cs typeface="Arial"/>
              </a:rPr>
              <a:t> </a:t>
            </a:r>
            <a:r>
              <a:rPr sz="2300" dirty="0">
                <a:latin typeface="Arial"/>
                <a:cs typeface="Arial"/>
              </a:rPr>
              <a:t>and</a:t>
            </a:r>
            <a:r>
              <a:rPr sz="2300" spc="-25" dirty="0">
                <a:latin typeface="Arial"/>
                <a:cs typeface="Arial"/>
              </a:rPr>
              <a:t> </a:t>
            </a:r>
            <a:r>
              <a:rPr sz="2300" dirty="0">
                <a:latin typeface="Arial"/>
                <a:cs typeface="Arial"/>
              </a:rPr>
              <a:t>Learning</a:t>
            </a:r>
            <a:r>
              <a:rPr sz="2300" spc="-50" dirty="0">
                <a:latin typeface="Arial"/>
                <a:cs typeface="Arial"/>
              </a:rPr>
              <a:t> </a:t>
            </a:r>
            <a:r>
              <a:rPr sz="2300" dirty="0">
                <a:latin typeface="Arial"/>
                <a:cs typeface="Arial"/>
              </a:rPr>
              <a:t>En</a:t>
            </a:r>
            <a:r>
              <a:rPr sz="2300" spc="-15" dirty="0">
                <a:latin typeface="Arial"/>
                <a:cs typeface="Arial"/>
              </a:rPr>
              <a:t>v</a:t>
            </a:r>
            <a:r>
              <a:rPr sz="2300" dirty="0">
                <a:latin typeface="Arial"/>
                <a:cs typeface="Arial"/>
              </a:rPr>
              <a:t>ironm</a:t>
            </a:r>
            <a:r>
              <a:rPr sz="2300" spc="-15" dirty="0">
                <a:latin typeface="Arial"/>
                <a:cs typeface="Arial"/>
              </a:rPr>
              <a:t>e</a:t>
            </a:r>
            <a:r>
              <a:rPr sz="2300" dirty="0">
                <a:latin typeface="Arial"/>
                <a:cs typeface="Arial"/>
              </a:rPr>
              <a:t>nt</a:t>
            </a:r>
            <a:r>
              <a:rPr sz="2300" spc="-45" dirty="0">
                <a:latin typeface="Arial"/>
                <a:cs typeface="Arial"/>
              </a:rPr>
              <a:t> </a:t>
            </a:r>
            <a:r>
              <a:rPr sz="2300" dirty="0">
                <a:latin typeface="Arial"/>
                <a:cs typeface="Arial"/>
              </a:rPr>
              <a:t>(C3)</a:t>
            </a:r>
            <a:r>
              <a:rPr sz="2300" spc="-15" dirty="0">
                <a:latin typeface="Arial"/>
                <a:cs typeface="Arial"/>
              </a:rPr>
              <a:t> </a:t>
            </a:r>
            <a:r>
              <a:rPr sz="2300" dirty="0">
                <a:latin typeface="Arial"/>
                <a:cs typeface="Arial"/>
              </a:rPr>
              <a:t>–</a:t>
            </a:r>
            <a:r>
              <a:rPr sz="2300" spc="-15" dirty="0">
                <a:latin typeface="Arial"/>
                <a:cs typeface="Arial"/>
              </a:rPr>
              <a:t> </a:t>
            </a:r>
            <a:r>
              <a:rPr sz="2300" dirty="0">
                <a:latin typeface="Arial"/>
                <a:cs typeface="Arial"/>
              </a:rPr>
              <a:t>50%</a:t>
            </a:r>
            <a:endParaRPr sz="2300">
              <a:latin typeface="Arial"/>
              <a:cs typeface="Arial"/>
            </a:endParaRPr>
          </a:p>
          <a:p>
            <a:pPr marL="756285" lvl="1" indent="-342900">
              <a:lnSpc>
                <a:spcPct val="100000"/>
              </a:lnSpc>
              <a:spcBef>
                <a:spcPts val="555"/>
              </a:spcBef>
              <a:buFont typeface="Arial"/>
              <a:buChar char="•"/>
              <a:tabLst>
                <a:tab pos="756920" algn="l"/>
              </a:tabLst>
            </a:pPr>
            <a:r>
              <a:rPr sz="2300" dirty="0">
                <a:latin typeface="Arial"/>
                <a:cs typeface="Arial"/>
              </a:rPr>
              <a:t>Reflecti</a:t>
            </a:r>
            <a:r>
              <a:rPr sz="2300" spc="-10" dirty="0">
                <a:latin typeface="Arial"/>
                <a:cs typeface="Arial"/>
              </a:rPr>
              <a:t>v</a:t>
            </a:r>
            <a:r>
              <a:rPr sz="2300" dirty="0">
                <a:latin typeface="Arial"/>
                <a:cs typeface="Arial"/>
              </a:rPr>
              <a:t>e</a:t>
            </a:r>
            <a:r>
              <a:rPr sz="2300" spc="-20" dirty="0">
                <a:latin typeface="Arial"/>
                <a:cs typeface="Arial"/>
              </a:rPr>
              <a:t> </a:t>
            </a:r>
            <a:r>
              <a:rPr sz="2300" dirty="0">
                <a:latin typeface="Arial"/>
                <a:cs typeface="Arial"/>
              </a:rPr>
              <a:t>and</a:t>
            </a:r>
            <a:r>
              <a:rPr sz="2300" spc="-20" dirty="0">
                <a:latin typeface="Arial"/>
                <a:cs typeface="Arial"/>
              </a:rPr>
              <a:t> </a:t>
            </a:r>
            <a:r>
              <a:rPr sz="2300" dirty="0">
                <a:latin typeface="Arial"/>
                <a:cs typeface="Arial"/>
              </a:rPr>
              <a:t>E</a:t>
            </a:r>
            <a:r>
              <a:rPr sz="2300" spc="-45" dirty="0">
                <a:latin typeface="Arial"/>
                <a:cs typeface="Arial"/>
              </a:rPr>
              <a:t>f</a:t>
            </a:r>
            <a:r>
              <a:rPr sz="2300" dirty="0">
                <a:latin typeface="Arial"/>
                <a:cs typeface="Arial"/>
              </a:rPr>
              <a:t>fecti</a:t>
            </a:r>
            <a:r>
              <a:rPr sz="2300" spc="-15" dirty="0">
                <a:latin typeface="Arial"/>
                <a:cs typeface="Arial"/>
              </a:rPr>
              <a:t>v</a:t>
            </a:r>
            <a:r>
              <a:rPr sz="2300" dirty="0">
                <a:latin typeface="Arial"/>
                <a:cs typeface="Arial"/>
              </a:rPr>
              <a:t>e</a:t>
            </a:r>
            <a:r>
              <a:rPr sz="2300" spc="-10" dirty="0">
                <a:latin typeface="Arial"/>
                <a:cs typeface="Arial"/>
              </a:rPr>
              <a:t> </a:t>
            </a:r>
            <a:r>
              <a:rPr sz="2300" dirty="0">
                <a:latin typeface="Arial"/>
                <a:cs typeface="Arial"/>
              </a:rPr>
              <a:t>Practitio</a:t>
            </a:r>
            <a:r>
              <a:rPr sz="2300" spc="5" dirty="0">
                <a:latin typeface="Arial"/>
                <a:cs typeface="Arial"/>
              </a:rPr>
              <a:t>n</a:t>
            </a:r>
            <a:r>
              <a:rPr sz="2300" spc="-10" dirty="0">
                <a:latin typeface="Arial"/>
                <a:cs typeface="Arial"/>
              </a:rPr>
              <a:t>e</a:t>
            </a:r>
            <a:r>
              <a:rPr sz="2300" dirty="0">
                <a:latin typeface="Arial"/>
                <a:cs typeface="Arial"/>
              </a:rPr>
              <a:t>r</a:t>
            </a:r>
            <a:r>
              <a:rPr sz="2300" spc="-15" dirty="0">
                <a:latin typeface="Arial"/>
                <a:cs typeface="Arial"/>
              </a:rPr>
              <a:t> </a:t>
            </a:r>
            <a:r>
              <a:rPr sz="2300" dirty="0">
                <a:latin typeface="Arial"/>
                <a:cs typeface="Arial"/>
              </a:rPr>
              <a:t>(C</a:t>
            </a:r>
            <a:r>
              <a:rPr sz="2300" spc="-10" dirty="0">
                <a:latin typeface="Arial"/>
                <a:cs typeface="Arial"/>
              </a:rPr>
              <a:t>4</a:t>
            </a:r>
            <a:r>
              <a:rPr sz="2300" dirty="0">
                <a:latin typeface="Arial"/>
                <a:cs typeface="Arial"/>
              </a:rPr>
              <a:t>)</a:t>
            </a:r>
            <a:r>
              <a:rPr sz="2300" spc="-10" dirty="0">
                <a:latin typeface="Arial"/>
                <a:cs typeface="Arial"/>
              </a:rPr>
              <a:t> </a:t>
            </a:r>
            <a:r>
              <a:rPr sz="2300" dirty="0">
                <a:latin typeface="Arial"/>
                <a:cs typeface="Arial"/>
              </a:rPr>
              <a:t>–</a:t>
            </a:r>
            <a:r>
              <a:rPr sz="2300" spc="-40" dirty="0">
                <a:latin typeface="Arial"/>
                <a:cs typeface="Arial"/>
              </a:rPr>
              <a:t> </a:t>
            </a:r>
            <a:r>
              <a:rPr sz="2300" dirty="0">
                <a:latin typeface="Arial"/>
                <a:cs typeface="Arial"/>
              </a:rPr>
              <a:t>25%</a:t>
            </a:r>
            <a:endParaRPr sz="2300">
              <a:latin typeface="Arial"/>
              <a:cs typeface="Arial"/>
            </a:endParaRPr>
          </a:p>
        </p:txBody>
      </p:sp>
    </p:spTree>
    <p:extLst>
      <p:ext uri="{BB962C8B-B14F-4D97-AF65-F5344CB8AC3E}">
        <p14:creationId xmlns:p14="http://schemas.microsoft.com/office/powerpoint/2010/main" val="2802262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Completing National Board – 1 to 5 years</a:t>
            </a:r>
            <a:endParaRPr lang="en-US" dirty="0"/>
          </a:p>
        </p:txBody>
      </p:sp>
      <p:sp>
        <p:nvSpPr>
          <p:cNvPr id="3" name="Text Placeholder 2"/>
          <p:cNvSpPr>
            <a:spLocks noGrp="1"/>
          </p:cNvSpPr>
          <p:nvPr>
            <p:ph type="body" idx="1"/>
          </p:nvPr>
        </p:nvSpPr>
        <p:spPr>
          <a:xfrm>
            <a:off x="887069" y="1095991"/>
            <a:ext cx="7369860" cy="5232202"/>
          </a:xfrm>
        </p:spPr>
        <p:txBody>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smtClean="0"/>
              <a:t>There </a:t>
            </a:r>
            <a:r>
              <a:rPr lang="en-US" sz="2000" dirty="0"/>
              <a:t>is no minimum or maximum score requirement to retake a component. However, once you achieve National Board Certification, retake attempts are no longer available.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You </a:t>
            </a:r>
            <a:r>
              <a:rPr lang="en-US" sz="2000" dirty="0"/>
              <a:t>can have a year when you take no components; however, it does not extend your five year window. </a:t>
            </a:r>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3756660"/>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maintenance</a:t>
            </a:r>
            <a:r>
              <a:rPr sz="2400" spc="25" dirty="0">
                <a:latin typeface="Arial"/>
                <a:cs typeface="Arial"/>
              </a:rPr>
              <a:t> </a:t>
            </a:r>
            <a:r>
              <a:rPr sz="2400" dirty="0">
                <a:latin typeface="Arial"/>
                <a:cs typeface="Arial"/>
              </a:rPr>
              <a:t>of cer</a:t>
            </a:r>
            <a:r>
              <a:rPr sz="2400" spc="5" dirty="0">
                <a:latin typeface="Arial"/>
                <a:cs typeface="Arial"/>
              </a:rPr>
              <a:t>t</a:t>
            </a:r>
            <a:r>
              <a:rPr sz="2400" dirty="0">
                <a:latin typeface="Arial"/>
                <a:cs typeface="Arial"/>
              </a:rPr>
              <a:t>ification,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a:latin typeface="Arial"/>
              <a:cs typeface="Arial"/>
            </a:endParaRPr>
          </a:p>
          <a:p>
            <a:pPr>
              <a:lnSpc>
                <a:spcPct val="100000"/>
              </a:lnSpc>
              <a:spcBef>
                <a:spcPts val="9"/>
              </a:spcBef>
              <a:buFont typeface="Arial"/>
              <a:buChar char="•"/>
            </a:pPr>
            <a:endParaRPr sz="350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endParaRPr sz="2400">
              <a:latin typeface="Arial"/>
              <a:cs typeface="Arial"/>
            </a:endParaRPr>
          </a:p>
        </p:txBody>
      </p:sp>
      <p:sp>
        <p:nvSpPr>
          <p:cNvPr id="3" name="object 3"/>
          <p:cNvSpPr txBox="1"/>
          <p:nvPr/>
        </p:nvSpPr>
        <p:spPr>
          <a:xfrm>
            <a:off x="1816989" y="512801"/>
            <a:ext cx="5374640" cy="925830"/>
          </a:xfrm>
          <a:prstGeom prst="rect">
            <a:avLst/>
          </a:prstGeom>
        </p:spPr>
        <p:txBody>
          <a:bodyPr vert="horz" wrap="square" lIns="0" tIns="0" rIns="0" bIns="0" rtlCol="0">
            <a:spAutoFit/>
          </a:bodyPr>
          <a:lstStyle/>
          <a:p>
            <a:pPr marL="3810" algn="ctr">
              <a:lnSpc>
                <a:spcPct val="100000"/>
              </a:lnSpc>
            </a:pPr>
            <a:r>
              <a:rPr sz="3200" dirty="0">
                <a:latin typeface="Arial"/>
                <a:cs typeface="Arial"/>
              </a:rPr>
              <a:t>Wh</a:t>
            </a:r>
            <a:r>
              <a:rPr sz="3200" spc="-20" dirty="0">
                <a:latin typeface="Arial"/>
                <a:cs typeface="Arial"/>
              </a:rPr>
              <a:t>a</a:t>
            </a:r>
            <a:r>
              <a:rPr sz="3200" dirty="0">
                <a:latin typeface="Arial"/>
                <a:cs typeface="Arial"/>
              </a:rPr>
              <a:t>t</a:t>
            </a:r>
            <a:r>
              <a:rPr sz="3200" spc="-5" dirty="0">
                <a:latin typeface="Arial"/>
                <a:cs typeface="Arial"/>
              </a:rPr>
              <a:t> </a:t>
            </a:r>
            <a:r>
              <a:rPr sz="3200" dirty="0">
                <a:latin typeface="Arial"/>
                <a:cs typeface="Arial"/>
              </a:rPr>
              <a:t>h</a:t>
            </a:r>
            <a:r>
              <a:rPr sz="3200" spc="-15" dirty="0">
                <a:latin typeface="Arial"/>
                <a:cs typeface="Arial"/>
              </a:rPr>
              <a:t>a</a:t>
            </a:r>
            <a:r>
              <a:rPr sz="3200" dirty="0">
                <a:latin typeface="Arial"/>
                <a:cs typeface="Arial"/>
              </a:rPr>
              <a:t>s</a:t>
            </a:r>
            <a:r>
              <a:rPr sz="3200" spc="-10" dirty="0">
                <a:latin typeface="Arial"/>
                <a:cs typeface="Arial"/>
              </a:rPr>
              <a:t> </a:t>
            </a:r>
            <a:r>
              <a:rPr sz="3200" dirty="0">
                <a:latin typeface="Arial"/>
                <a:cs typeface="Arial"/>
              </a:rPr>
              <a:t>cha</a:t>
            </a:r>
            <a:r>
              <a:rPr sz="3200" spc="-20" dirty="0">
                <a:latin typeface="Arial"/>
                <a:cs typeface="Arial"/>
              </a:rPr>
              <a:t>n</a:t>
            </a:r>
            <a:r>
              <a:rPr sz="3200" dirty="0">
                <a:latin typeface="Arial"/>
                <a:cs typeface="Arial"/>
              </a:rPr>
              <a:t>g</a:t>
            </a:r>
            <a:r>
              <a:rPr sz="3200" spc="-15" dirty="0">
                <a:latin typeface="Arial"/>
                <a:cs typeface="Arial"/>
              </a:rPr>
              <a:t>e</a:t>
            </a:r>
            <a:r>
              <a:rPr sz="3200" dirty="0">
                <a:latin typeface="Arial"/>
                <a:cs typeface="Arial"/>
              </a:rPr>
              <a:t>d?</a:t>
            </a:r>
            <a:endParaRPr sz="3200">
              <a:latin typeface="Arial"/>
              <a:cs typeface="Arial"/>
            </a:endParaRPr>
          </a:p>
          <a:p>
            <a:pPr algn="ctr">
              <a:lnSpc>
                <a:spcPts val="4045"/>
              </a:lnSpc>
              <a:spcBef>
                <a:spcPts val="5"/>
              </a:spcBef>
            </a:pPr>
            <a:r>
              <a:rPr sz="3400" spc="-20" dirty="0">
                <a:latin typeface="Arial"/>
                <a:cs typeface="Arial"/>
              </a:rPr>
              <a:t>Mainten</a:t>
            </a:r>
            <a:r>
              <a:rPr sz="3400" spc="-35" dirty="0">
                <a:latin typeface="Arial"/>
                <a:cs typeface="Arial"/>
              </a:rPr>
              <a:t>a</a:t>
            </a:r>
            <a:r>
              <a:rPr sz="3400" spc="-20" dirty="0">
                <a:latin typeface="Arial"/>
                <a:cs typeface="Arial"/>
              </a:rPr>
              <a:t>nce</a:t>
            </a:r>
            <a:r>
              <a:rPr sz="3400" spc="20" dirty="0">
                <a:latin typeface="Arial"/>
                <a:cs typeface="Arial"/>
              </a:rPr>
              <a:t> </a:t>
            </a:r>
            <a:r>
              <a:rPr sz="3400" spc="-15" dirty="0">
                <a:latin typeface="Arial"/>
                <a:cs typeface="Arial"/>
              </a:rPr>
              <a:t>of</a:t>
            </a:r>
            <a:r>
              <a:rPr sz="3400" spc="10" dirty="0">
                <a:latin typeface="Arial"/>
                <a:cs typeface="Arial"/>
              </a:rPr>
              <a:t> </a:t>
            </a:r>
            <a:r>
              <a:rPr sz="3400" spc="-25" dirty="0">
                <a:latin typeface="Arial"/>
                <a:cs typeface="Arial"/>
              </a:rPr>
              <a:t>Ce</a:t>
            </a:r>
            <a:r>
              <a:rPr sz="3400" spc="-30" dirty="0">
                <a:latin typeface="Arial"/>
                <a:cs typeface="Arial"/>
              </a:rPr>
              <a:t>r</a:t>
            </a:r>
            <a:r>
              <a:rPr sz="3400" spc="-10" dirty="0">
                <a:latin typeface="Arial"/>
                <a:cs typeface="Arial"/>
              </a:rPr>
              <a:t>tif</a:t>
            </a:r>
            <a:r>
              <a:rPr sz="3400" dirty="0">
                <a:latin typeface="Arial"/>
                <a:cs typeface="Arial"/>
              </a:rPr>
              <a:t>i</a:t>
            </a:r>
            <a:r>
              <a:rPr sz="3400" spc="-20" dirty="0">
                <a:latin typeface="Arial"/>
                <a:cs typeface="Arial"/>
              </a:rPr>
              <a:t>cation</a:t>
            </a:r>
            <a:endParaRPr sz="3400">
              <a:latin typeface="Arial"/>
              <a:cs typeface="Arial"/>
            </a:endParaRPr>
          </a:p>
        </p:txBody>
      </p:sp>
    </p:spTree>
    <p:extLst>
      <p:ext uri="{BB962C8B-B14F-4D97-AF65-F5344CB8AC3E}">
        <p14:creationId xmlns:p14="http://schemas.microsoft.com/office/powerpoint/2010/main" val="202601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8741460" cy="1969770"/>
          </a:xfrm>
        </p:spPr>
        <p:txBody>
          <a:bodyPr/>
          <a:lstStyle/>
          <a:p>
            <a:r>
              <a:rPr lang="en-US" b="1" dirty="0"/>
              <a:t>Part </a:t>
            </a:r>
            <a:r>
              <a:rPr lang="en-US" b="1" dirty="0" smtClean="0"/>
              <a:t>II:</a:t>
            </a:r>
            <a:r>
              <a:rPr lang="en-US" b="1" dirty="0"/>
              <a:t/>
            </a:r>
            <a:br>
              <a:rPr lang="en-US" b="1" dirty="0"/>
            </a:br>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spTree>
    <p:extLst>
      <p:ext uri="{BB962C8B-B14F-4D97-AF65-F5344CB8AC3E}">
        <p14:creationId xmlns:p14="http://schemas.microsoft.com/office/powerpoint/2010/main" val="288857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WCTP Logo Whit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51" y="504337"/>
            <a:ext cx="5873856" cy="5873856"/>
          </a:xfrm>
          <a:prstGeom prst="rect">
            <a:avLst/>
          </a:prstGeom>
        </p:spPr>
      </p:pic>
    </p:spTree>
    <p:extLst>
      <p:ext uri="{BB962C8B-B14F-4D97-AF65-F5344CB8AC3E}">
        <p14:creationId xmlns:p14="http://schemas.microsoft.com/office/powerpoint/2010/main" val="2048473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Who are we?</a:t>
            </a:r>
            <a:endParaRPr lang="en-US" dirty="0"/>
          </a:p>
        </p:txBody>
      </p:sp>
      <p:sp>
        <p:nvSpPr>
          <p:cNvPr id="3" name="Text Placeholder 2"/>
          <p:cNvSpPr>
            <a:spLocks noGrp="1"/>
          </p:cNvSpPr>
          <p:nvPr>
            <p:ph type="body" idx="1"/>
          </p:nvPr>
        </p:nvSpPr>
        <p:spPr>
          <a:xfrm>
            <a:off x="887069" y="1696751"/>
            <a:ext cx="7369860" cy="2215991"/>
          </a:xfrm>
        </p:spPr>
        <p:txBody>
          <a:bodyPr/>
          <a:lstStyle/>
          <a:p>
            <a:r>
              <a:rPr lang="en-US" dirty="0"/>
              <a:t>The World Class Teaching Program at the </a:t>
            </a:r>
            <a:r>
              <a:rPr lang="en-US" dirty="0" smtClean="0"/>
              <a:t>University of Mississippi is a candidate support program that assists teachers in understanding National Board Certification and provides high quality candidate support mentors and resources to aid candidates in their certification journey.  </a:t>
            </a:r>
            <a:endParaRPr lang="en-US" u="sng" dirty="0"/>
          </a:p>
        </p:txBody>
      </p:sp>
    </p:spTree>
    <p:extLst>
      <p:ext uri="{BB962C8B-B14F-4D97-AF65-F5344CB8AC3E}">
        <p14:creationId xmlns:p14="http://schemas.microsoft.com/office/powerpoint/2010/main" val="1687461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3813" y="858560"/>
            <a:ext cx="7772400" cy="1046440"/>
          </a:xfrm>
        </p:spPr>
        <p:txBody>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sz="quarter" idx="1"/>
          </p:nvPr>
        </p:nvSpPr>
        <p:spPr>
          <a:xfrm>
            <a:off x="1293813" y="2842916"/>
            <a:ext cx="6400800" cy="2308966"/>
          </a:xfrm>
        </p:spPr>
        <p:txBody>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Alcorn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p:transition xmlns:p14="http://schemas.microsoft.com/office/powerpoint/2010/mai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3813" y="1412557"/>
            <a:ext cx="7772400" cy="492443"/>
          </a:xfrm>
        </p:spPr>
        <p:txBody>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p:transition xmlns:p14="http://schemas.microsoft.com/office/powerpoint/2010/mai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Mentoring – Three Types</a:t>
            </a:r>
            <a:endParaRPr lang="en-US" dirty="0"/>
          </a:p>
        </p:txBody>
      </p:sp>
      <p:sp>
        <p:nvSpPr>
          <p:cNvPr id="3" name="Text Placeholder 2"/>
          <p:cNvSpPr>
            <a:spLocks noGrp="1"/>
          </p:cNvSpPr>
          <p:nvPr>
            <p:ph type="body" idx="1"/>
          </p:nvPr>
        </p:nvSpPr>
        <p:spPr>
          <a:xfrm>
            <a:off x="713894" y="1595738"/>
            <a:ext cx="7369860" cy="4308872"/>
          </a:xfrm>
        </p:spPr>
        <p:txBody>
          <a:bodyPr/>
          <a:lstStyle/>
          <a:p>
            <a:pPr marL="457200" lvl="0" indent="-457200">
              <a:buFont typeface="+mj-lt"/>
              <a:buAutoNum type="arabicPeriod"/>
            </a:pPr>
            <a:r>
              <a:rPr lang="en-US" sz="2000" b="1" dirty="0">
                <a:solidFill>
                  <a:srgbClr val="FF0000"/>
                </a:solidFill>
              </a:rPr>
              <a:t>Traditional, Face–to–</a:t>
            </a:r>
            <a:r>
              <a:rPr lang="en-US" sz="2000" b="1" dirty="0" smtClean="0">
                <a:solidFill>
                  <a:srgbClr val="FF0000"/>
                </a:solidFill>
              </a:rPr>
              <a:t>Face </a:t>
            </a:r>
            <a:endParaRPr lang="en-US" sz="2000" b="1" dirty="0">
              <a:solidFill>
                <a:srgbClr val="FF0000"/>
              </a:solidFill>
            </a:endParaRPr>
          </a:p>
          <a:p>
            <a:pPr lvl="0"/>
            <a:r>
              <a:rPr lang="en-US" sz="2000" dirty="0"/>
              <a:t>Meets twice a month on Tuesdays from 5:00 to 7:00 p.m.</a:t>
            </a:r>
          </a:p>
          <a:p>
            <a:pPr lvl="0"/>
            <a:r>
              <a:rPr lang="en-US" sz="2000" dirty="0"/>
              <a:t>Available at Tupelo, Oxford, </a:t>
            </a:r>
            <a:r>
              <a:rPr lang="en-US" sz="2000" dirty="0" err="1"/>
              <a:t>DeSoto</a:t>
            </a:r>
            <a:r>
              <a:rPr lang="en-US" sz="2000" dirty="0"/>
              <a:t>, and Grenada</a:t>
            </a:r>
          </a:p>
          <a:p>
            <a:r>
              <a:rPr lang="en-US" sz="2000" dirty="0"/>
              <a:t> </a:t>
            </a:r>
          </a:p>
          <a:p>
            <a:pPr lvl="0"/>
            <a:r>
              <a:rPr lang="en-US" sz="2000" b="1" dirty="0" smtClean="0">
                <a:solidFill>
                  <a:srgbClr val="FF0000"/>
                </a:solidFill>
              </a:rPr>
              <a:t>2.  Online</a:t>
            </a:r>
            <a:r>
              <a:rPr lang="en-US" sz="2000" b="1" dirty="0">
                <a:solidFill>
                  <a:srgbClr val="FF0000"/>
                </a:solidFill>
              </a:rPr>
              <a:t>, Utilizing Edmodo and Zoom</a:t>
            </a:r>
          </a:p>
          <a:p>
            <a:pPr lvl="0"/>
            <a:r>
              <a:rPr lang="en-US" sz="2000" dirty="0"/>
              <a:t>Meets weekly for an hour. Days and time varies </a:t>
            </a:r>
          </a:p>
          <a:p>
            <a:pPr lvl="0"/>
            <a:r>
              <a:rPr lang="en-US" sz="2000" dirty="0"/>
              <a:t>Available in select certificates: EC Gen, MC Gen, Literacy, Exceptional Needs, and Math (AYA &amp; EA)</a:t>
            </a:r>
          </a:p>
          <a:p>
            <a:r>
              <a:rPr lang="en-US" sz="2000" dirty="0"/>
              <a:t> </a:t>
            </a:r>
          </a:p>
          <a:p>
            <a:pPr lvl="0"/>
            <a:r>
              <a:rPr lang="en-US" sz="2000" b="1" dirty="0" smtClean="0">
                <a:solidFill>
                  <a:srgbClr val="FF0000"/>
                </a:solidFill>
              </a:rPr>
              <a:t>3. * NEW * </a:t>
            </a:r>
            <a:r>
              <a:rPr lang="en-US" sz="2000" b="1" dirty="0">
                <a:solidFill>
                  <a:srgbClr val="FF0000"/>
                </a:solidFill>
              </a:rPr>
              <a:t> </a:t>
            </a:r>
            <a:r>
              <a:rPr lang="en-US" sz="2000" b="1" dirty="0" smtClean="0">
                <a:solidFill>
                  <a:srgbClr val="FF0000"/>
                </a:solidFill>
              </a:rPr>
              <a:t> Non</a:t>
            </a:r>
            <a:r>
              <a:rPr lang="en-US" sz="2000" b="1" dirty="0">
                <a:solidFill>
                  <a:srgbClr val="FF0000"/>
                </a:solidFill>
              </a:rPr>
              <a:t>-Credited </a:t>
            </a:r>
            <a:r>
              <a:rPr lang="en-US" sz="2000" b="1" dirty="0" smtClean="0">
                <a:solidFill>
                  <a:srgbClr val="FF0000"/>
                </a:solidFill>
              </a:rPr>
              <a:t>Canvas Independent </a:t>
            </a:r>
            <a:r>
              <a:rPr lang="en-US" sz="2000" b="1" dirty="0">
                <a:solidFill>
                  <a:srgbClr val="FF0000"/>
                </a:solidFill>
              </a:rPr>
              <a:t>Course</a:t>
            </a:r>
          </a:p>
          <a:p>
            <a:pPr lvl="0"/>
            <a:r>
              <a:rPr lang="en-US" sz="2000" dirty="0"/>
              <a:t>Includes modules w/videos for all four </a:t>
            </a:r>
            <a:r>
              <a:rPr lang="en-US" sz="2000" dirty="0" smtClean="0"/>
              <a:t>components, </a:t>
            </a:r>
            <a:endParaRPr lang="en-US" sz="2000" dirty="0"/>
          </a:p>
          <a:p>
            <a:pPr lvl="0"/>
            <a:r>
              <a:rPr lang="en-US" sz="2000" dirty="0"/>
              <a:t>s</a:t>
            </a:r>
            <a:r>
              <a:rPr lang="en-US" sz="2000" dirty="0" smtClean="0"/>
              <a:t>yllabus </a:t>
            </a:r>
            <a:r>
              <a:rPr lang="en-US" sz="2000" dirty="0"/>
              <a:t>and </a:t>
            </a:r>
            <a:r>
              <a:rPr lang="en-US" sz="2000" dirty="0" smtClean="0"/>
              <a:t>course outline, assignments </a:t>
            </a:r>
            <a:r>
              <a:rPr lang="en-US" sz="2000" dirty="0"/>
              <a:t>will be submitted electronically to an NBCT mentor for </a:t>
            </a:r>
            <a:r>
              <a:rPr lang="en-US" sz="2000" dirty="0" smtClean="0"/>
              <a:t>feedback.  </a:t>
            </a: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57706" y="914394"/>
            <a:ext cx="9295863" cy="861774"/>
          </a:xfrm>
        </p:spPr>
        <p:txBody>
          <a:bodyPr/>
          <a:lstStyle/>
          <a:p>
            <a:r>
              <a:rPr lang="en-US" sz="2800" b="1" dirty="0" smtClean="0"/>
              <a:t>What is The National Boards Certification Process?</a:t>
            </a:r>
            <a:endParaRPr lang="en-US" sz="2800" b="1" dirty="0"/>
          </a:p>
        </p:txBody>
      </p:sp>
      <p:sp>
        <p:nvSpPr>
          <p:cNvPr id="3" name="Subtitle 2"/>
          <p:cNvSpPr>
            <a:spLocks noGrp="1"/>
          </p:cNvSpPr>
          <p:nvPr>
            <p:ph type="subTitle" sz="quarter" idx="1"/>
          </p:nvPr>
        </p:nvSpPr>
        <p:spPr>
          <a:xfrm>
            <a:off x="520131" y="1776168"/>
            <a:ext cx="8186687" cy="3564733"/>
          </a:xfrm>
        </p:spPr>
        <p:txBody>
          <a:bodyPr/>
          <a:lstStyle/>
          <a:p>
            <a:r>
              <a:rPr lang="en-US" dirty="0" smtClean="0"/>
              <a:t>Created by teachers, for teachers, National Board Certification is the profession’s mark of accomplished teaching it is: Built upon the National Board Standards and the Five Core Propositions, rigorous and performance-based, based on multiple measure, peer-reviewed, voluntary, valid and reliable</a:t>
            </a:r>
            <a:endParaRPr lang="en-US" dirty="0"/>
          </a:p>
        </p:txBody>
      </p:sp>
    </p:spTree>
    <p:extLst>
      <p:ext uri="{BB962C8B-B14F-4D97-AF65-F5344CB8AC3E}">
        <p14:creationId xmlns:p14="http://schemas.microsoft.com/office/powerpoint/2010/main" val="730511292"/>
      </p:ext>
    </p:extLst>
  </p:cSld>
  <p:clrMapOvr>
    <a:masterClrMapping/>
  </p:clrMapOvr>
  <p:transition xmlns:p14="http://schemas.microsoft.com/office/powerpoint/2010/mai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Resources, Resources, Resources!</a:t>
            </a:r>
            <a:endParaRPr lang="en-US" dirty="0"/>
          </a:p>
        </p:txBody>
      </p:sp>
      <p:sp>
        <p:nvSpPr>
          <p:cNvPr id="3" name="Text Placeholder 2"/>
          <p:cNvSpPr>
            <a:spLocks noGrp="1"/>
          </p:cNvSpPr>
          <p:nvPr>
            <p:ph type="body" idx="1"/>
          </p:nvPr>
        </p:nvSpPr>
        <p:spPr>
          <a:xfrm>
            <a:off x="887069" y="1696751"/>
            <a:ext cx="7369860" cy="2954655"/>
          </a:xfrm>
        </p:spPr>
        <p:txBody>
          <a:bodyPr/>
          <a:lstStyle/>
          <a:p>
            <a:r>
              <a:rPr lang="en-US" dirty="0" smtClean="0"/>
              <a:t>The WCTP at the University of Mississippi actively pursues top quality resources from all over the state to use with it’s mentors and candidates.</a:t>
            </a:r>
          </a:p>
          <a:p>
            <a:endParaRPr lang="en-US" dirty="0"/>
          </a:p>
          <a:p>
            <a:r>
              <a:rPr lang="en-US" dirty="0" smtClean="0"/>
              <a:t>This year’s NEW resources come from Stanford University and New Mexico’s National Board Network.</a:t>
            </a:r>
          </a:p>
          <a:p>
            <a:endParaRPr lang="en-US" dirty="0"/>
          </a:p>
          <a:p>
            <a:endParaRPr lang="en-US" dirty="0"/>
          </a:p>
        </p:txBody>
      </p:sp>
    </p:spTree>
    <p:extLst>
      <p:ext uri="{BB962C8B-B14F-4D97-AF65-F5344CB8AC3E}">
        <p14:creationId xmlns:p14="http://schemas.microsoft.com/office/powerpoint/2010/main" val="48669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870497"/>
            <a:ext cx="8741460" cy="2585323"/>
          </a:xfrm>
        </p:spPr>
        <p:txBody>
          <a:bodyPr/>
          <a:lstStyle/>
          <a:p>
            <a:pPr algn="ctr"/>
            <a:r>
              <a:rPr lang="en-US" sz="3600" b="1" dirty="0" smtClean="0">
                <a:solidFill>
                  <a:srgbClr val="008000"/>
                </a:solidFill>
              </a:rPr>
              <a:t>Cost of mentoring is </a:t>
            </a:r>
            <a:br>
              <a:rPr lang="en-US" sz="3600" b="1" dirty="0" smtClean="0">
                <a:solidFill>
                  <a:srgbClr val="008000"/>
                </a:solidFill>
              </a:rPr>
            </a:br>
            <a:r>
              <a:rPr lang="en-US" sz="9600" b="1" dirty="0" smtClean="0">
                <a:solidFill>
                  <a:srgbClr val="008000"/>
                </a:solidFill>
              </a:rPr>
              <a:t>FREE</a:t>
            </a:r>
            <a:r>
              <a:rPr lang="en-US" sz="3600" b="1" dirty="0" smtClean="0">
                <a:solidFill>
                  <a:srgbClr val="008000"/>
                </a:solidFill>
              </a:rPr>
              <a:t> </a:t>
            </a:r>
            <a:br>
              <a:rPr lang="en-US" sz="3600" b="1" dirty="0" smtClean="0">
                <a:solidFill>
                  <a:srgbClr val="008000"/>
                </a:solidFill>
              </a:rPr>
            </a:br>
            <a:r>
              <a:rPr lang="en-US" sz="3600" b="1" dirty="0" smtClean="0">
                <a:solidFill>
                  <a:srgbClr val="008000"/>
                </a:solidFill>
              </a:rPr>
              <a:t>at the University of Mississippi!</a:t>
            </a:r>
            <a:endParaRPr lang="en-US" sz="3600" b="1" dirty="0">
              <a:solidFill>
                <a:srgbClr val="008000"/>
              </a:solidFill>
            </a:endParaRPr>
          </a:p>
        </p:txBody>
      </p:sp>
    </p:spTree>
    <p:extLst>
      <p:ext uri="{BB962C8B-B14F-4D97-AF65-F5344CB8AC3E}">
        <p14:creationId xmlns:p14="http://schemas.microsoft.com/office/powerpoint/2010/main" val="3154580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Coming Fall 2016</a:t>
            </a:r>
            <a:endParaRPr lang="en-US" dirty="0"/>
          </a:p>
        </p:txBody>
      </p:sp>
      <p:sp>
        <p:nvSpPr>
          <p:cNvPr id="3" name="Text Placeholder 2"/>
          <p:cNvSpPr>
            <a:spLocks noGrp="1"/>
          </p:cNvSpPr>
          <p:nvPr>
            <p:ph type="body" idx="1"/>
          </p:nvPr>
        </p:nvSpPr>
        <p:spPr>
          <a:xfrm>
            <a:off x="887069" y="1696751"/>
            <a:ext cx="7369860" cy="2215991"/>
          </a:xfrm>
        </p:spPr>
        <p:txBody>
          <a:bodyPr/>
          <a:lstStyle/>
          <a:p>
            <a:pPr marL="342900" indent="-342900">
              <a:buFont typeface="Arial"/>
              <a:buChar char="•"/>
            </a:pPr>
            <a:r>
              <a:rPr lang="en-US" dirty="0" smtClean="0"/>
              <a:t>New mentoring resources from Stanford University</a:t>
            </a:r>
          </a:p>
          <a:p>
            <a:endParaRPr lang="en-US" dirty="0" smtClean="0"/>
          </a:p>
          <a:p>
            <a:pPr marL="342900" indent="-342900">
              <a:buFont typeface="Arial"/>
              <a:buChar char="•"/>
            </a:pPr>
            <a:r>
              <a:rPr lang="en-US" dirty="0" smtClean="0"/>
              <a:t>Response/Work sheets that correspond with each component</a:t>
            </a:r>
          </a:p>
          <a:p>
            <a:pPr marL="342900" indent="-342900">
              <a:buFont typeface="Arial"/>
              <a:buChar char="•"/>
            </a:pPr>
            <a:endParaRPr lang="en-US" dirty="0"/>
          </a:p>
          <a:p>
            <a:pPr marL="342900" indent="-342900">
              <a:buFont typeface="Arial"/>
              <a:buChar char="•"/>
            </a:pPr>
            <a:r>
              <a:rPr lang="en-US" dirty="0" smtClean="0"/>
              <a:t>New independent mentoring course</a:t>
            </a:r>
          </a:p>
        </p:txBody>
      </p:sp>
    </p:spTree>
    <p:extLst>
      <p:ext uri="{BB962C8B-B14F-4D97-AF65-F5344CB8AC3E}">
        <p14:creationId xmlns:p14="http://schemas.microsoft.com/office/powerpoint/2010/main" val="3355635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40" y="1760070"/>
            <a:ext cx="8741460" cy="1477328"/>
          </a:xfrm>
        </p:spPr>
        <p:txBody>
          <a:bodyPr/>
          <a:lstStyle/>
          <a:p>
            <a:r>
              <a:rPr lang="en-US" b="1" dirty="0"/>
              <a:t>Part </a:t>
            </a:r>
            <a:r>
              <a:rPr lang="en-US" b="1" dirty="0" smtClean="0"/>
              <a:t>III:</a:t>
            </a:r>
            <a:r>
              <a:rPr lang="en-US" b="1" dirty="0"/>
              <a:t/>
            </a:r>
            <a:br>
              <a:rPr lang="en-US" b="1" dirty="0"/>
            </a:br>
            <a:r>
              <a:rPr lang="en-US" b="1" dirty="0"/>
              <a:t/>
            </a:r>
            <a:br>
              <a:rPr lang="en-US" b="1" dirty="0"/>
            </a:br>
            <a:r>
              <a:rPr lang="en-US" b="1" dirty="0" smtClean="0"/>
              <a:t>I’m in! Now What?</a:t>
            </a:r>
            <a:endParaRPr lang="en-US" dirty="0"/>
          </a:p>
        </p:txBody>
      </p:sp>
    </p:spTree>
    <p:extLst>
      <p:ext uri="{BB962C8B-B14F-4D97-AF65-F5344CB8AC3E}">
        <p14:creationId xmlns:p14="http://schemas.microsoft.com/office/powerpoint/2010/main" val="2724223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lstStyle/>
          <a:p>
            <a:r>
              <a:rPr lang="en-US" dirty="0" smtClean="0"/>
              <a:t>What Next? Now What?</a:t>
            </a:r>
            <a:endParaRPr lang="en-US" dirty="0"/>
          </a:p>
        </p:txBody>
      </p:sp>
      <p:sp>
        <p:nvSpPr>
          <p:cNvPr id="3" name="Text Placeholder 2"/>
          <p:cNvSpPr>
            <a:spLocks noGrp="1"/>
          </p:cNvSpPr>
          <p:nvPr>
            <p:ph type="body" idx="1"/>
          </p:nvPr>
        </p:nvSpPr>
        <p:spPr>
          <a:xfrm>
            <a:off x="201269" y="1001003"/>
            <a:ext cx="8611278" cy="5970865"/>
          </a:xfrm>
        </p:spPr>
        <p:txBody>
          <a:bodyPr/>
          <a:lstStyle/>
          <a:p>
            <a:r>
              <a:rPr lang="en-US" dirty="0"/>
              <a:t> </a:t>
            </a:r>
            <a:endParaRPr lang="en-US" sz="2000" dirty="0"/>
          </a:p>
          <a:p>
            <a:pPr lvl="0"/>
            <a:r>
              <a:rPr lang="en-US" sz="2000" dirty="0"/>
              <a:t>Watch the introduction video on the WCTP to find out how to register for National Boards and the WCTP.</a:t>
            </a:r>
          </a:p>
          <a:p>
            <a:r>
              <a:rPr lang="en-US" sz="2000" dirty="0"/>
              <a:t> </a:t>
            </a:r>
          </a:p>
          <a:p>
            <a:pPr lvl="0"/>
            <a:r>
              <a:rPr lang="en-US" sz="2000" dirty="0"/>
              <a:t>Register for National Boards AND the WCTP</a:t>
            </a:r>
          </a:p>
          <a:p>
            <a:r>
              <a:rPr lang="en-US" sz="2000" dirty="0"/>
              <a:t> </a:t>
            </a:r>
          </a:p>
          <a:p>
            <a:pPr lvl="0"/>
            <a:r>
              <a:rPr lang="en-US" sz="2000" dirty="0"/>
              <a:t>Create a notebook. Include: your </a:t>
            </a:r>
            <a:r>
              <a:rPr lang="en-US" sz="2000" dirty="0" smtClean="0"/>
              <a:t>standards, components, and the general </a:t>
            </a:r>
            <a:r>
              <a:rPr lang="en-US" sz="2000" smtClean="0"/>
              <a:t>portfolio instructions. </a:t>
            </a:r>
            <a:r>
              <a:rPr lang="en-US" sz="2000" dirty="0"/>
              <a:t>Familiarize yourself with your standards and components. </a:t>
            </a:r>
          </a:p>
          <a:p>
            <a:r>
              <a:rPr lang="en-US" sz="2000" dirty="0"/>
              <a:t> </a:t>
            </a:r>
          </a:p>
          <a:p>
            <a:pPr lvl="0"/>
            <a:r>
              <a:rPr lang="en-US" sz="2000" dirty="0"/>
              <a:t>Read over your material that you were given today:  The PowerPoint, Guide to National Board Certification (dates, deadlines…etc.)</a:t>
            </a:r>
          </a:p>
          <a:p>
            <a:r>
              <a:rPr lang="en-US" sz="2000" dirty="0"/>
              <a:t> </a:t>
            </a:r>
          </a:p>
          <a:p>
            <a:pPr lvl="0"/>
            <a:r>
              <a:rPr lang="en-US" sz="2000" dirty="0"/>
              <a:t>Check out the resources on the WCTP webpage </a:t>
            </a:r>
            <a:r>
              <a:rPr lang="en-US" sz="2000" u="sng" dirty="0">
                <a:hlinkClick r:id="rId2"/>
              </a:rPr>
              <a:t>http://wctp.olemiss.edu</a:t>
            </a:r>
            <a:r>
              <a:rPr lang="en-US" sz="2000" dirty="0"/>
              <a:t> </a:t>
            </a:r>
          </a:p>
          <a:p>
            <a:r>
              <a:rPr lang="en-US" sz="2000" dirty="0"/>
              <a:t> </a:t>
            </a:r>
          </a:p>
          <a:p>
            <a:pPr lvl="0"/>
            <a:r>
              <a:rPr lang="en-US" sz="2000" dirty="0"/>
              <a:t>You will hear from a mentor by mid-September.  </a:t>
            </a:r>
          </a:p>
          <a:p>
            <a:r>
              <a:rPr lang="en-US" sz="2000" dirty="0"/>
              <a:t> </a:t>
            </a:r>
          </a:p>
          <a:p>
            <a:pPr lvl="0"/>
            <a:r>
              <a:rPr lang="en-US" sz="2000" dirty="0"/>
              <a:t>Relax. The WCTP is here to help you!!</a:t>
            </a:r>
          </a:p>
          <a:p>
            <a:endParaRPr lang="en-US" dirty="0"/>
          </a:p>
        </p:txBody>
      </p:sp>
    </p:spTree>
    <p:extLst>
      <p:ext uri="{BB962C8B-B14F-4D97-AF65-F5344CB8AC3E}">
        <p14:creationId xmlns:p14="http://schemas.microsoft.com/office/powerpoint/2010/main" val="712889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84808" y="609600"/>
            <a:ext cx="9144000" cy="1143000"/>
          </a:xfrm>
        </p:spPr>
        <p:txBody>
          <a:bodyPr>
            <a:noAutofit/>
          </a:bodyPr>
          <a:lstStyle/>
          <a:p>
            <a:pPr eaLnBrk="1" hangingPunct="1">
              <a:defRPr/>
            </a:pPr>
            <a:r>
              <a:rPr lang="en-US" sz="4800" dirty="0" smtClean="0"/>
              <a:t>Contact Information</a:t>
            </a:r>
          </a:p>
        </p:txBody>
      </p:sp>
      <p:sp>
        <p:nvSpPr>
          <p:cNvPr id="29699" name="Rectangle 3"/>
          <p:cNvSpPr>
            <a:spLocks noGrp="1" noChangeArrowheads="1"/>
          </p:cNvSpPr>
          <p:nvPr>
            <p:ph type="subTitle" idx="4"/>
          </p:nvPr>
        </p:nvSpPr>
        <p:spPr>
          <a:xfrm>
            <a:off x="966632" y="1909831"/>
            <a:ext cx="7772400" cy="2498120"/>
          </a:xfrm>
        </p:spPr>
        <p:txBody>
          <a:bodyPr/>
          <a:lstStyle/>
          <a:p>
            <a:pPr eaLnBrk="1" hangingPunct="1">
              <a:lnSpc>
                <a:spcPct val="90000"/>
              </a:lnSpc>
            </a:pPr>
            <a:r>
              <a:rPr lang="en-US" sz="2000" dirty="0" smtClean="0">
                <a:latin typeface="Arial" charset="0"/>
              </a:rPr>
              <a:t>Tammy Kirkland, NBCT</a:t>
            </a:r>
          </a:p>
          <a:p>
            <a:pPr eaLnBrk="1" hangingPunct="1">
              <a:lnSpc>
                <a:spcPct val="90000"/>
              </a:lnSpc>
            </a:pPr>
            <a:r>
              <a:rPr lang="en-US" sz="2000" dirty="0">
                <a:latin typeface="Arial" charset="0"/>
              </a:rPr>
              <a:t> </a:t>
            </a:r>
            <a:endParaRPr lang="en-US" sz="2000" dirty="0" smtClean="0">
              <a:latin typeface="Arial" charset="0"/>
            </a:endParaRPr>
          </a:p>
          <a:p>
            <a:pPr eaLnBrk="1" hangingPunct="1">
              <a:lnSpc>
                <a:spcPct val="90000"/>
              </a:lnSpc>
            </a:pPr>
            <a:r>
              <a:rPr lang="en-US" sz="2000" dirty="0" smtClean="0">
                <a:latin typeface="Arial" charset="0"/>
              </a:rPr>
              <a:t>Email: </a:t>
            </a:r>
            <a:r>
              <a:rPr lang="en-US" sz="2000" dirty="0" smtClean="0">
                <a:latin typeface="Arial" charset="0"/>
                <a:hlinkClick r:id="rId2"/>
              </a:rPr>
              <a:t>kirkland@olemiss.edu</a:t>
            </a:r>
            <a:r>
              <a:rPr lang="en-US" sz="2000" dirty="0" smtClean="0">
                <a:latin typeface="Arial" charset="0"/>
              </a:rPr>
              <a:t>  (Best Method)</a:t>
            </a:r>
          </a:p>
          <a:p>
            <a:pPr eaLnBrk="1" hangingPunct="1">
              <a:lnSpc>
                <a:spcPct val="90000"/>
              </a:lnSpc>
            </a:pPr>
            <a:endParaRPr lang="en-US" sz="2000" dirty="0">
              <a:latin typeface="Arial" charset="0"/>
            </a:endParaRPr>
          </a:p>
          <a:p>
            <a:pPr eaLnBrk="1" hangingPunct="1">
              <a:lnSpc>
                <a:spcPct val="90000"/>
              </a:lnSpc>
            </a:pPr>
            <a:r>
              <a:rPr lang="en-US" sz="2000" dirty="0" smtClean="0">
                <a:latin typeface="Arial" charset="0"/>
              </a:rPr>
              <a:t>Phone: 662-507-9869</a:t>
            </a:r>
          </a:p>
          <a:p>
            <a:pPr eaLnBrk="1" hangingPunct="1">
              <a:lnSpc>
                <a:spcPct val="90000"/>
              </a:lnSpc>
            </a:pPr>
            <a:endParaRPr lang="en-US" sz="2000" dirty="0">
              <a:latin typeface="Arial" charset="0"/>
            </a:endParaRPr>
          </a:p>
          <a:p>
            <a:pPr eaLnBrk="1" hangingPunct="1">
              <a:lnSpc>
                <a:spcPct val="90000"/>
              </a:lnSpc>
            </a:pPr>
            <a:r>
              <a:rPr lang="en-US" sz="2000" dirty="0" smtClean="0">
                <a:latin typeface="Arial" charset="0"/>
              </a:rPr>
              <a:t>Fax: 662-915-3790</a:t>
            </a:r>
          </a:p>
          <a:p>
            <a:pPr eaLnBrk="1" hangingPunct="1">
              <a:lnSpc>
                <a:spcPct val="90000"/>
              </a:lnSpc>
            </a:pPr>
            <a:endParaRPr lang="en-US" sz="2000" dirty="0">
              <a:latin typeface="Arial" charset="0"/>
            </a:endParaRPr>
          </a:p>
          <a:p>
            <a:pPr eaLnBrk="1" hangingPunct="1">
              <a:lnSpc>
                <a:spcPct val="90000"/>
              </a:lnSpc>
            </a:pPr>
            <a:r>
              <a:rPr lang="en-US" sz="2000" dirty="0" smtClean="0">
                <a:latin typeface="Arial" charset="0"/>
              </a:rPr>
              <a:t>Facebook: Ole Miss – World Class Teaching Program</a:t>
            </a:r>
          </a:p>
        </p:txBody>
      </p:sp>
    </p:spTree>
    <p:extLst>
      <p:ext uri="{BB962C8B-B14F-4D97-AF65-F5344CB8AC3E}">
        <p14:creationId xmlns:p14="http://schemas.microsoft.com/office/powerpoint/2010/main" val="223248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3813" y="1412557"/>
            <a:ext cx="7772400" cy="492443"/>
          </a:xfrm>
        </p:spPr>
        <p:txBody>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Tree>
    <p:extLst>
      <p:ext uri="{BB962C8B-B14F-4D97-AF65-F5344CB8AC3E}">
        <p14:creationId xmlns:p14="http://schemas.microsoft.com/office/powerpoint/2010/main" val="3277556987"/>
      </p:ext>
    </p:extLst>
  </p:cSld>
  <p:clrMapOvr>
    <a:masterClrMapping/>
  </p:clrMapOvr>
  <p:transition xmlns:p14="http://schemas.microsoft.com/office/powerpoint/2010/mai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04790" y="509503"/>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type="subTitle" idx="4"/>
          </p:nvPr>
        </p:nvSpPr>
        <p:spPr>
          <a:xfrm>
            <a:off x="434912" y="1533099"/>
            <a:ext cx="8223267" cy="4419600"/>
          </a:xfrm>
        </p:spPr>
        <p:txBody>
          <a:bodyPr>
            <a:normAutofit/>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609600"/>
            <a:ext cx="6364288" cy="1231900"/>
          </a:xfrm>
          <a:prstGeom prst="rect">
            <a:avLst/>
          </a:prstGeom>
          <a:noFill/>
          <a:ln w="9525">
            <a:noFill/>
            <a:miter lim="800000"/>
            <a:headEnd/>
            <a:tailEnd/>
          </a:ln>
        </p:spPr>
        <p:txBody>
          <a:bodyPr wrap="none">
            <a:spAutoFit/>
          </a:bodyPr>
          <a:lstStyle/>
          <a:p>
            <a:pPr>
              <a:lnSpc>
                <a:spcPct val="85000"/>
              </a:lnSpc>
            </a:pPr>
            <a:r>
              <a:rPr lang="en-US" sz="4400">
                <a:solidFill>
                  <a:schemeClr val="folHlink"/>
                </a:solidFill>
                <a:latin typeface="Impact" pitchFamily="34" charset="0"/>
              </a:rPr>
              <a:t>At the Center of it All: </a:t>
            </a:r>
            <a:br>
              <a:rPr lang="en-US" sz="4400">
                <a:solidFill>
                  <a:schemeClr val="folHlink"/>
                </a:solidFill>
                <a:latin typeface="Impact" pitchFamily="34" charset="0"/>
              </a:rPr>
            </a:br>
            <a:r>
              <a:rPr lang="en-US" sz="440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509588"/>
            <a:ext cx="8915400" cy="5032147"/>
          </a:xfrm>
          <a:prstGeom prst="rect">
            <a:avLst/>
          </a:prstGeom>
          <a:noFill/>
          <a:ln w="9525">
            <a:noFill/>
            <a:miter lim="800000"/>
            <a:headEnd/>
            <a:tailEnd/>
          </a:ln>
        </p:spPr>
        <p:txBody>
          <a:bodyPr>
            <a:spAutoFit/>
          </a:bodyPr>
          <a:lstStyle/>
          <a:p>
            <a:pPr>
              <a:lnSpc>
                <a:spcPct val="90000"/>
              </a:lnSpc>
              <a:spcBef>
                <a:spcPct val="50000"/>
              </a:spcBef>
            </a:pPr>
            <a:r>
              <a:rPr lang="en-US" sz="4000" dirty="0">
                <a:solidFill>
                  <a:schemeClr val="tx2"/>
                </a:solidFill>
                <a:latin typeface="Impact" pitchFamily="34" charset="0"/>
              </a:rPr>
              <a:t>How Can National Board Certification</a:t>
            </a:r>
            <a:r>
              <a:rPr lang="en-US" sz="3200" b="1" baseline="50000" dirty="0">
                <a:solidFill>
                  <a:schemeClr val="tx2"/>
                </a:solidFill>
                <a:latin typeface="Impact" pitchFamily="34" charset="0"/>
              </a:rPr>
              <a:t>®</a:t>
            </a:r>
            <a:r>
              <a:rPr lang="en-US" sz="4000" dirty="0">
                <a:solidFill>
                  <a:schemeClr val="tx2"/>
                </a:solidFill>
                <a:latin typeface="Impact" pitchFamily="34" charset="0"/>
              </a:rPr>
              <a:t> </a:t>
            </a:r>
            <a:br>
              <a:rPr lang="en-US" sz="4000" dirty="0">
                <a:solidFill>
                  <a:schemeClr val="tx2"/>
                </a:solidFill>
                <a:latin typeface="Impact" pitchFamily="34" charset="0"/>
              </a:rPr>
            </a:br>
            <a:r>
              <a:rPr lang="en-US" sz="4000" dirty="0">
                <a:solidFill>
                  <a:schemeClr val="tx2"/>
                </a:solidFill>
                <a:latin typeface="Impact" pitchFamily="34" charset="0"/>
              </a:rPr>
              <a:t>Help Teachers </a:t>
            </a:r>
            <a:r>
              <a:rPr lang="en-US" sz="4000" dirty="0" smtClean="0">
                <a:solidFill>
                  <a:schemeClr val="tx2"/>
                </a:solidFill>
                <a:latin typeface="Impact" pitchFamily="34" charset="0"/>
              </a:rPr>
              <a:t>?</a:t>
            </a:r>
            <a:endParaRPr lang="en-US" sz="4800" dirty="0">
              <a:solidFill>
                <a:schemeClr val="tx2"/>
              </a:solidFill>
              <a:latin typeface="Impact" pitchFamily="34" charset="0"/>
            </a:endParaRPr>
          </a:p>
          <a:p>
            <a:pPr algn="l">
              <a:lnSpc>
                <a:spcPct val="90000"/>
              </a:lnSpc>
              <a:spcBef>
                <a:spcPct val="50000"/>
              </a:spcBef>
              <a:buClr>
                <a:srgbClr val="CC3300"/>
              </a:buClr>
              <a:buFont typeface="Wingdings" pitchFamily="2" charset="2"/>
              <a:buChar char="Ø"/>
            </a:pPr>
            <a:r>
              <a:rPr lang="en-US" sz="3600" b="1" dirty="0">
                <a:latin typeface="Arial" charset="0"/>
              </a:rPr>
              <a:t>The highest acknowledgement of accomplished teaching</a:t>
            </a:r>
          </a:p>
          <a:p>
            <a:pPr algn="l">
              <a:lnSpc>
                <a:spcPct val="90000"/>
              </a:lnSpc>
              <a:spcBef>
                <a:spcPct val="50000"/>
              </a:spcBef>
              <a:buClr>
                <a:srgbClr val="CC3300"/>
              </a:buClr>
              <a:buFont typeface="Wingdings" pitchFamily="2" charset="2"/>
              <a:buChar char="Ø"/>
            </a:pPr>
            <a:r>
              <a:rPr lang="en-US" sz="3600" b="1" dirty="0">
                <a:latin typeface="Arial" charset="0"/>
              </a:rPr>
              <a:t>An opportunity to grow and be challenged as a professional</a:t>
            </a:r>
          </a:p>
          <a:p>
            <a:pPr algn="l">
              <a:lnSpc>
                <a:spcPct val="90000"/>
              </a:lnSpc>
              <a:spcBef>
                <a:spcPct val="50000"/>
              </a:spcBef>
              <a:buClr>
                <a:srgbClr val="CC3300"/>
              </a:buClr>
              <a:buFont typeface="Wingdings" pitchFamily="2" charset="2"/>
              <a:buChar char="Ø"/>
            </a:pPr>
            <a:r>
              <a:rPr lang="en-US" sz="3600" b="1" dirty="0">
                <a:latin typeface="Arial" charset="0"/>
              </a:rPr>
              <a:t>An opportunity for teachers to affirm that they are accomplished teachers</a:t>
            </a:r>
          </a:p>
        </p:txBody>
      </p:sp>
    </p:spTree>
    <p:extLst>
      <p:ext uri="{BB962C8B-B14F-4D97-AF65-F5344CB8AC3E}">
        <p14:creationId xmlns:p14="http://schemas.microsoft.com/office/powerpoint/2010/main" val="248294395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838200" y="609600"/>
            <a:ext cx="7620000" cy="457200"/>
          </a:xfrm>
        </p:spPr>
        <p:txBody>
          <a:bodyPr>
            <a:normAutofit fontScale="90000"/>
          </a:bodyPr>
          <a:lstStyle/>
          <a:p>
            <a:pPr algn="l" eaLnBrk="1" hangingPunct="1">
              <a:defRPr/>
            </a:pPr>
            <a:r>
              <a:rPr lang="en-US" i="1" smtClean="0"/>
              <a:t>Eligibility Prerequisites</a:t>
            </a:r>
            <a:endParaRPr lang="en-US" smtClean="0"/>
          </a:p>
        </p:txBody>
      </p:sp>
      <p:sp>
        <p:nvSpPr>
          <p:cNvPr id="13315" name="Rectangle 3"/>
          <p:cNvSpPr>
            <a:spLocks noGrp="1" noChangeArrowheads="1"/>
          </p:cNvSpPr>
          <p:nvPr>
            <p:ph type="subTitle" idx="4"/>
          </p:nvPr>
        </p:nvSpPr>
        <p:spPr>
          <a:xfrm>
            <a:off x="685800" y="1905000"/>
            <a:ext cx="7772400" cy="4724400"/>
          </a:xfrm>
        </p:spPr>
        <p:txBody>
          <a:bodyPr/>
          <a:lstStyle/>
          <a:p>
            <a:pPr eaLnBrk="1" hangingPunct="1">
              <a:lnSpc>
                <a:spcPct val="90000"/>
              </a:lnSpc>
              <a:buFont typeface="Wingdings" pitchFamily="2" charset="2"/>
              <a:buNone/>
            </a:pPr>
            <a:r>
              <a:rPr lang="en-US" b="1" dirty="0" smtClean="0">
                <a:latin typeface="Arial" charset="0"/>
              </a:rPr>
              <a:t>The Candidate must:</a:t>
            </a:r>
          </a:p>
          <a:p>
            <a:pPr eaLnBrk="1" hangingPunct="1">
              <a:lnSpc>
                <a:spcPct val="90000"/>
              </a:lnSpc>
            </a:pPr>
            <a:r>
              <a:rPr lang="en-US" b="1" dirty="0" smtClean="0">
                <a:latin typeface="Arial" charset="0"/>
              </a:rPr>
              <a:t>Possess a baccalaureate degree from an accredited institution.</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Have completed three years of successful teaching at one or more early childhood, elementary, middle or secondary school(s).</a:t>
            </a:r>
          </a:p>
          <a:p>
            <a:pPr marL="0" indent="0" eaLnBrk="1" hangingPunct="1">
              <a:lnSpc>
                <a:spcPct val="90000"/>
              </a:lnSpc>
              <a:buNone/>
            </a:pPr>
            <a:endParaRPr lang="en-US" b="1" dirty="0" smtClean="0">
              <a:latin typeface="Arial" charset="0"/>
            </a:endParaRPr>
          </a:p>
          <a:p>
            <a:pPr eaLnBrk="1" hangingPunct="1">
              <a:lnSpc>
                <a:spcPct val="90000"/>
              </a:lnSpc>
            </a:pPr>
            <a:r>
              <a:rPr lang="en-US" b="1" dirty="0" smtClean="0">
                <a:latin typeface="Arial" charset="0"/>
              </a:rPr>
              <a:t>Hold a valid state teaching license for each of these three years.</a:t>
            </a: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30081</TotalTime>
  <Words>1498</Words>
  <Application>Microsoft Macintosh PowerPoint</Application>
  <PresentationFormat>On-screen Show (4:3)</PresentationFormat>
  <Paragraphs>206</Paragraphs>
  <Slides>45</Slides>
  <Notes>9</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Custom Design</vt:lpstr>
      <vt:lpstr>Ole Miss</vt:lpstr>
      <vt:lpstr>National Boards </vt:lpstr>
      <vt:lpstr>PowerPoint Presentation</vt:lpstr>
      <vt:lpstr>Curious About National Boards?</vt:lpstr>
      <vt:lpstr>Part I:  The National Board Process:         What is it?</vt:lpstr>
      <vt:lpstr>What is The National Boards Certification Process?</vt:lpstr>
      <vt:lpstr>The Professional Career Continuum </vt:lpstr>
      <vt:lpstr>The Mission of NBPTS</vt:lpstr>
      <vt:lpstr>PowerPoint Presentation</vt:lpstr>
      <vt:lpstr>PowerPoint Presentation</vt:lpstr>
      <vt:lpstr>Eligibility Prerequisites</vt:lpstr>
      <vt:lpstr>25 Certificate Areas  Elementary  Middle  High School   Specific Developmental Ages  </vt:lpstr>
      <vt:lpstr>PowerPoint Presentation</vt:lpstr>
      <vt:lpstr>This year, you will have the the ability to choose which Components you complete. </vt:lpstr>
      <vt:lpstr>PowerPoint Presentation</vt:lpstr>
      <vt:lpstr>PowerPoint Presentation</vt:lpstr>
      <vt:lpstr>PowerPoint Presentation</vt:lpstr>
      <vt:lpstr>PowerPoint Presentation</vt:lpstr>
      <vt:lpstr>PowerPoint Presentation</vt:lpstr>
      <vt:lpstr>Common Names Across ALL Four Components</vt:lpstr>
      <vt:lpstr>PowerPoint Presentation</vt:lpstr>
      <vt:lpstr>Financial Help and Assistance</vt:lpstr>
      <vt:lpstr>Other Avenues of Financial Support</vt:lpstr>
      <vt:lpstr>The Components</vt:lpstr>
      <vt:lpstr>The Standards</vt:lpstr>
      <vt:lpstr>PowerPoint Presentation</vt:lpstr>
      <vt:lpstr>PowerPoint Presentation</vt:lpstr>
      <vt:lpstr>Component 2: Differentiation in Instruction</vt:lpstr>
      <vt:lpstr>Component 3: </vt:lpstr>
      <vt:lpstr>Coming Attraction: Component 4</vt:lpstr>
      <vt:lpstr>Floor Score</vt:lpstr>
      <vt:lpstr> Weighting</vt:lpstr>
      <vt:lpstr>Completing National Board – 1 to 5 years</vt:lpstr>
      <vt:lpstr>PowerPoint Presentation</vt:lpstr>
      <vt:lpstr>Part II:  The World Class Teaching Program:  How Can We Help You? </vt:lpstr>
      <vt:lpstr>PowerPoint Presentation</vt:lpstr>
      <vt:lpstr>Who are we?</vt:lpstr>
      <vt:lpstr>World Class Teacher Program A Candidate Support System</vt:lpstr>
      <vt:lpstr>The Mission of the WCTP</vt:lpstr>
      <vt:lpstr>You don’t want to do this alone!</vt:lpstr>
      <vt:lpstr>Mentoring – Three Types</vt:lpstr>
      <vt:lpstr>Resources, Resources, Resources!</vt:lpstr>
      <vt:lpstr>Cost of mentoring is  FREE  at the University of Mississippi!</vt:lpstr>
      <vt:lpstr>Coming Fall 2016</vt:lpstr>
      <vt:lpstr>Part III:  I’m in! Now What?</vt:lpstr>
      <vt:lpstr>What Next? Now What?</vt:lpstr>
      <vt:lpstr>Contact Information</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389</cp:revision>
  <cp:lastPrinted>2016-08-19T20:39:31Z</cp:lastPrinted>
  <dcterms:created xsi:type="dcterms:W3CDTF">2010-01-07T12:27:42Z</dcterms:created>
  <dcterms:modified xsi:type="dcterms:W3CDTF">2016-08-23T13:32:24Z</dcterms:modified>
</cp:coreProperties>
</file>