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4" r:id="rId6"/>
    <p:sldId id="262" r:id="rId7"/>
    <p:sldId id="257" r:id="rId8"/>
    <p:sldId id="266" r:id="rId9"/>
    <p:sldId id="265" r:id="rId10"/>
    <p:sldId id="267" r:id="rId11"/>
    <p:sldId id="268" r:id="rId12"/>
    <p:sldId id="258" r:id="rId13"/>
    <p:sldId id="263" r:id="rId14"/>
    <p:sldId id="270" r:id="rId15"/>
    <p:sldId id="269" r:id="rId16"/>
    <p:sldId id="272" r:id="rId17"/>
    <p:sldId id="271" r:id="rId18"/>
    <p:sldId id="273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B116B455-D643-4D84-A181-26411140F7F7}">
          <p14:sldIdLst>
            <p14:sldId id="256"/>
            <p14:sldId id="260"/>
          </p14:sldIdLst>
        </p14:section>
        <p14:section name="Practitioner-Scholar" id="{CC8352A9-2236-4833-AFB3-1B4261527232}">
          <p14:sldIdLst>
            <p14:sldId id="259"/>
            <p14:sldId id="261"/>
            <p14:sldId id="264"/>
            <p14:sldId id="262"/>
          </p14:sldIdLst>
        </p14:section>
        <p14:section name="Sci-Prac v. Prac-Schol" id="{55FBE076-3001-4C6C-B02C-E3B96DFCF1A2}">
          <p14:sldIdLst>
            <p14:sldId id="257"/>
            <p14:sldId id="266"/>
            <p14:sldId id="265"/>
            <p14:sldId id="267"/>
            <p14:sldId id="268"/>
          </p14:sldIdLst>
        </p14:section>
        <p14:section name="Positvist v. Constructivist Approaches" id="{288BB7F6-0799-4B31-903B-90FC1DD8981F}">
          <p14:sldIdLst>
            <p14:sldId id="258"/>
            <p14:sldId id="263"/>
          </p14:sldIdLst>
        </p14:section>
        <p14:section name="Epistemology &amp; Methodology" id="{06010F2D-7F79-4751-851F-F1A035A6A6C4}">
          <p14:sldIdLst>
            <p14:sldId id="270"/>
            <p14:sldId id="269"/>
            <p14:sldId id="272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95DA-B340-40DF-AE5B-690B76D9F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4B15B-3EC4-4A29-9A83-349038E19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B3AAF-44E3-4BF6-BACE-CFB86876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1C11A-D857-4027-BCD6-6D901A70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D0781-1A0A-4AC3-889B-74D8253C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7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37A7-89A3-4CE7-84F7-667FB46F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711C1-7857-46E3-9756-3F4B61952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4485-9CCB-49D8-95D4-845DD9A7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10ECA-53DF-4A77-83BE-A81F37AF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78E99-8655-41B1-8522-46DA327D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8DD14-41B0-482A-85FC-6D6D850D0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EF4F4-9393-47DD-80B2-C2FBD7EFD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7779-DFA9-40A3-9A00-14B75934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D1B4-02B1-4606-AAE5-72A79505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289E-9E51-4025-8FEE-A989D192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6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DE2D-B776-4238-AA25-721E78F1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AA24-4A71-4787-BFD0-7E7691AB9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62AE6-1911-442B-912D-92EA3BAF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C64A8-639B-483A-A377-709A825C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CC7D-4FD8-4F33-BBD4-FB5ABF90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48C7-3961-4968-9AA6-5F80165E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09C28-F0B0-4657-9E5A-AD4AF305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3FBF-AAC5-4CE0-BEEE-E5D164EA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2356-DCD7-4397-BED2-ECDF9D3C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3CDE-D33A-4ED9-88D0-800CE789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A50C-FBEB-427D-90F2-B0CA404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2767-CFB2-4249-9612-74D057987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3C872-5C3C-4BB9-81AC-597A9619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20696-F3E1-4160-A40C-87731D0F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D12C9-165C-47EB-B951-A8F5AD90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72EFE-8237-4704-8470-4FA7D921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B2C8-328D-4E40-B441-9A6C6974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15032-93F9-49E9-9FF7-5D00B5C1E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DCC29-F633-43C4-B486-DE389B751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BFBBF-8E15-457B-B277-3A868A70F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C3FDB-00A3-4A10-9241-A84F6C080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4FB8D-C526-4B0B-A65F-1170641A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C66D4-A4FD-4C25-919C-F27D0F73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CE6E8-9D74-45D8-86B4-D7CF14B7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C74-13A7-4F7F-89DE-068C5461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52171-FE45-4A70-874B-5186F626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B785F-4F76-4967-9556-3C980FD2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F0EAC-A7E3-4331-88E9-3EB494B3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DEBCB-3A2C-4619-9DAD-00164FFA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48A74-E772-4070-8A6C-FEE08536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41415-4280-4F87-BDBC-9712D06C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6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D7A5-A4D4-4F4F-B76B-01E853C5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A632-66FC-476E-AA47-3CBA5930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CCAF-ECA6-4D1C-BBE7-1086EB97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D39D4-CD38-438E-BED2-A24CE3A1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AAC5C-463F-435D-A535-C20FFE5A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74ED-CCD1-4834-BD73-C2592E43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4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ADC3-1333-4378-981E-E7E3E83C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74876-E506-4B8A-B238-BE413E034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F4315-16F0-4100-8AE4-702D9A8EB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0A7C3-204F-413D-9045-522B9C12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262E7-9FCA-423E-9016-7EBFBC40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F6C33-5E18-4603-91A3-26445797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60BAF-0371-4446-AD22-B4DDD890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360E9-A33C-488E-AF62-77673462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30970-6507-4EC9-8323-4CE5D053A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708F-008F-4808-9B1E-E69CB5512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C1C5-4CD0-40AB-989B-8B4915062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4DB9-C8C9-4B2E-91C3-522F6B1A8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12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548CC-3054-45EC-A304-C41983A82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0" y="1008993"/>
            <a:ext cx="10063479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6200" dirty="0">
                <a:solidFill>
                  <a:schemeClr val="bg1"/>
                </a:solidFill>
                <a:latin typeface="Imprint MT Shadow" panose="04020605060303030202" pitchFamily="82" charset="0"/>
              </a:rPr>
              <a:t>The Essence of Research </a:t>
            </a:r>
            <a:br>
              <a:rPr lang="en-US" sz="6200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en-US" sz="6200" dirty="0">
                <a:solidFill>
                  <a:schemeClr val="bg1"/>
                </a:solidFill>
                <a:latin typeface="Imprint MT Shadow" panose="04020605060303030202" pitchFamily="82" charset="0"/>
              </a:rPr>
              <a:t>in the Counseling Profession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63AA0-F9FB-4004-BA29-C772E16B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aiandra GD" panose="020E0502030308020204" pitchFamily="34" charset="0"/>
              </a:rPr>
              <a:t>Understanding Research within a Counseling Framework</a:t>
            </a:r>
          </a:p>
        </p:txBody>
      </p:sp>
    </p:spTree>
    <p:extLst>
      <p:ext uri="{BB962C8B-B14F-4D97-AF65-F5344CB8AC3E}">
        <p14:creationId xmlns:p14="http://schemas.microsoft.com/office/powerpoint/2010/main" val="251767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7948B-0FF4-4161-9AE1-F2FD3B90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43" y="1153570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aiandra GD" panose="020E0502030308020204" pitchFamily="34" charset="0"/>
              </a:rPr>
              <a:t>Uniqueness of Social Science Research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DD3C-C17F-4D7D-B7F2-04523EF6F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3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About 50% of psychological research, which extends to counseling research, cannot be reproduced (</a:t>
            </a:r>
            <a:r>
              <a:rPr lang="en-US" sz="2200" dirty="0" err="1">
                <a:solidFill>
                  <a:schemeClr val="bg1"/>
                </a:solidFill>
                <a:latin typeface="Maiandra GD" panose="020E0502030308020204" pitchFamily="34" charset="0"/>
              </a:rPr>
              <a:t>Balkin</a:t>
            </a:r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 &amp; Lenz, in press; Open Science Collaboration, 2015). </a:t>
            </a:r>
          </a:p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One critique of counseling research is that findings may not be easy to replicate due to the presence or lack of presence of diverse participants</a:t>
            </a:r>
          </a:p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Contrarily, diversity of a sample appears to have minimal impacts on the replication of the results (Yong, 2018)</a:t>
            </a:r>
          </a:p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Over-reliance of statistical testing on constructs that are unstable and highly sensitive to change (e.g., emotional states, wellness, coping, etc.) likely influence the difficulty in replicating research (</a:t>
            </a:r>
            <a:r>
              <a:rPr lang="en-US" sz="2200" dirty="0" err="1">
                <a:solidFill>
                  <a:schemeClr val="bg1"/>
                </a:solidFill>
                <a:latin typeface="Maiandra GD" panose="020E0502030308020204" pitchFamily="34" charset="0"/>
              </a:rPr>
              <a:t>Balkin</a:t>
            </a:r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 &amp; Lenz, in press).</a:t>
            </a:r>
          </a:p>
        </p:txBody>
      </p:sp>
    </p:spTree>
    <p:extLst>
      <p:ext uri="{BB962C8B-B14F-4D97-AF65-F5344CB8AC3E}">
        <p14:creationId xmlns:p14="http://schemas.microsoft.com/office/powerpoint/2010/main" val="16582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4F027AC-22B1-4234-9D67-1F07A488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What’s Right for Counselors?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F4108F-36FB-49AD-9BD6-9EE7E6967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Maiandra GD" panose="020E0502030308020204" pitchFamily="34" charset="0"/>
              </a:rPr>
              <a:t>There is debate about which model best prepares future counselors to utilize new information and generate knowledge to move the profession forward.</a:t>
            </a:r>
          </a:p>
          <a:p>
            <a:r>
              <a:rPr lang="en-US" sz="1800" b="1" dirty="0">
                <a:solidFill>
                  <a:schemeClr val="bg1"/>
                </a:solidFill>
                <a:latin typeface="Maiandra GD" panose="020E0502030308020204" pitchFamily="34" charset="0"/>
              </a:rPr>
              <a:t>Counselors-in-training may align with the practitioner-scholar model early on but may become inclined toward the scientist-practitioner model when seeking a doctorate degree.</a:t>
            </a:r>
          </a:p>
          <a:p>
            <a:r>
              <a:rPr lang="en-US" sz="1800" b="1" dirty="0">
                <a:solidFill>
                  <a:schemeClr val="bg1"/>
                </a:solidFill>
                <a:latin typeface="Maiandra GD" panose="020E0502030308020204" pitchFamily="34" charset="0"/>
              </a:rPr>
              <a:t>Counselors should be aware of the need to balance research and applied skills rather than emphasize one model over the other. </a:t>
            </a:r>
          </a:p>
          <a:p>
            <a:endParaRPr lang="en-US" sz="1600" b="1" dirty="0">
              <a:solidFill>
                <a:schemeClr val="accent6"/>
              </a:solidFill>
              <a:latin typeface="Maiandra GD" panose="020E0502030308020204" pitchFamily="34" charset="0"/>
            </a:endParaRPr>
          </a:p>
        </p:txBody>
      </p:sp>
      <p:pic>
        <p:nvPicPr>
          <p:cNvPr id="25" name="Picture 24" descr="A picture containing shirt&#10;&#10;Description automatically generated">
            <a:extLst>
              <a:ext uri="{FF2B5EF4-FFF2-40B4-BE49-F238E27FC236}">
                <a16:creationId xmlns:a16="http://schemas.microsoft.com/office/drawing/2014/main" id="{4899D350-876F-4A47-B1F3-C65C0AD13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7" r="19275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6178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Jigsaw piece bridging the gap">
            <a:extLst>
              <a:ext uri="{FF2B5EF4-FFF2-40B4-BE49-F238E27FC236}">
                <a16:creationId xmlns:a16="http://schemas.microsoft.com/office/drawing/2014/main" id="{A936EC52-FC82-4522-B670-0B4CE4EC9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5CC81-9B27-464A-BB7B-B0105803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248131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Positivist versus Constructivist Approaches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545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1C8052-3276-41EA-8028-78D93CC42F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Comparing the Positivist and Constructivist Approaches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47486-892C-4653-B95B-B3385C001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Positivism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37B1D-718A-463F-922C-CE525C699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aiandra GD" panose="020E0502030308020204" pitchFamily="34" charset="0"/>
              </a:rPr>
              <a:t>Positivism, also called empiricism, is based on the premise that knowledge is generated from what can be observed and measured. </a:t>
            </a:r>
          </a:p>
          <a:p>
            <a:r>
              <a:rPr lang="en-US" sz="2000" dirty="0">
                <a:solidFill>
                  <a:schemeClr val="bg1"/>
                </a:solidFill>
                <a:latin typeface="Maiandra GD" panose="020E0502030308020204" pitchFamily="34" charset="0"/>
              </a:rPr>
              <a:t>Research relies on empirical data (data that were collected and assigned value). </a:t>
            </a:r>
          </a:p>
          <a:p>
            <a:r>
              <a:rPr lang="en-US" sz="2000" dirty="0">
                <a:solidFill>
                  <a:schemeClr val="bg1"/>
                </a:solidFill>
                <a:latin typeface="Maiandra GD" panose="020E0502030308020204" pitchFamily="34" charset="0"/>
              </a:rPr>
              <a:t>The goal is to develop a broad understanding of an experience that can be applied to many people after empirical data are analyzed</a:t>
            </a:r>
          </a:p>
          <a:p>
            <a:r>
              <a:rPr lang="en-US" sz="2000" dirty="0">
                <a:solidFill>
                  <a:schemeClr val="bg1"/>
                </a:solidFill>
                <a:latin typeface="Maiandra GD" panose="020E0502030308020204" pitchFamily="34" charset="0"/>
              </a:rPr>
              <a:t>Examples include behaviorism, cognitive theory, and rational emotive behavior theory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16E5B2-E19C-4E54-B762-C42807878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Maiandra GD" panose="020E0502030308020204" pitchFamily="34" charset="0"/>
              </a:rPr>
              <a:t>Constructivism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1EC810-FD5C-44CE-85E0-735992A73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987799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aiandra GD" panose="020E0502030308020204" pitchFamily="34" charset="0"/>
              </a:rPr>
              <a:t>Constructivism is based on the premise that knowledge is generated by individual perception, or construction of reality and, thus, knowledge.</a:t>
            </a:r>
          </a:p>
          <a:p>
            <a:r>
              <a:rPr lang="en-US" sz="1600" dirty="0">
                <a:solidFill>
                  <a:schemeClr val="bg1"/>
                </a:solidFill>
                <a:latin typeface="Maiandra GD" panose="020E0502030308020204" pitchFamily="34" charset="0"/>
              </a:rPr>
              <a:t>Research relies on understanding of the meaning of the human experience rather than achieving research outcomes through measurement.</a:t>
            </a:r>
          </a:p>
          <a:p>
            <a:r>
              <a:rPr lang="en-US" sz="1600" dirty="0">
                <a:solidFill>
                  <a:schemeClr val="bg1"/>
                </a:solidFill>
                <a:latin typeface="Maiandra GD" panose="020E0502030308020204" pitchFamily="34" charset="0"/>
              </a:rPr>
              <a:t>Knowledge is not </a:t>
            </a:r>
            <a:r>
              <a:rPr lang="en-US" sz="1600" i="1" dirty="0">
                <a:solidFill>
                  <a:schemeClr val="bg1"/>
                </a:solidFill>
                <a:latin typeface="Maiandra GD" panose="020E0502030308020204" pitchFamily="34" charset="0"/>
              </a:rPr>
              <a:t>found</a:t>
            </a:r>
            <a:r>
              <a:rPr lang="en-US" sz="1600" dirty="0">
                <a:solidFill>
                  <a:schemeClr val="bg1"/>
                </a:solidFill>
                <a:latin typeface="Maiandra GD" panose="020E0502030308020204" pitchFamily="34" charset="0"/>
              </a:rPr>
              <a:t> through strict adherence to the scientific method but on how research participants and researchers interpret the phenomenon and the data.</a:t>
            </a:r>
          </a:p>
          <a:p>
            <a:r>
              <a:rPr lang="en-US" sz="1600" dirty="0">
                <a:solidFill>
                  <a:schemeClr val="bg1"/>
                </a:solidFill>
                <a:latin typeface="Maiandra GD" panose="020E0502030308020204" pitchFamily="34" charset="0"/>
              </a:rPr>
              <a:t>Meaning is always context-bound</a:t>
            </a:r>
          </a:p>
          <a:p>
            <a:r>
              <a:rPr lang="en-US" sz="1600" dirty="0">
                <a:solidFill>
                  <a:schemeClr val="bg1"/>
                </a:solidFill>
                <a:latin typeface="Maiandra GD" panose="020E0502030308020204" pitchFamily="34" charset="0"/>
              </a:rPr>
              <a:t>It is aligned with counseling theories that endorse a phenomenological perspective</a:t>
            </a:r>
          </a:p>
          <a:p>
            <a:r>
              <a:rPr lang="en-US" sz="1600" dirty="0">
                <a:solidFill>
                  <a:schemeClr val="bg1"/>
                </a:solidFill>
                <a:latin typeface="Maiandra GD" panose="020E0502030308020204" pitchFamily="34" charset="0"/>
              </a:rPr>
              <a:t>Examples include Adlerian, person-centered, existential, and personal construct theories</a:t>
            </a:r>
          </a:p>
        </p:txBody>
      </p:sp>
    </p:spTree>
    <p:extLst>
      <p:ext uri="{BB962C8B-B14F-4D97-AF65-F5344CB8AC3E}">
        <p14:creationId xmlns:p14="http://schemas.microsoft.com/office/powerpoint/2010/main" val="44942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3DD7-3908-4DF5-A3BE-7B71DC71696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Understanding Epistemology &amp; Methodology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CE3C-CB05-42AB-987B-DAA378C55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7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5D31F03-2DAE-4A86-90B7-DD809738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629268"/>
            <a:ext cx="6424863" cy="1302274"/>
          </a:xfrm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Understanding Epistemology &amp; Methodology</a:t>
            </a:r>
          </a:p>
        </p:txBody>
      </p:sp>
      <p:sp useBgFill="1">
        <p:nvSpPr>
          <p:cNvPr id="10" name="Content Placeholder 9">
            <a:extLst>
              <a:ext uri="{FF2B5EF4-FFF2-40B4-BE49-F238E27FC236}">
                <a16:creationId xmlns:a16="http://schemas.microsoft.com/office/drawing/2014/main" id="{29D8E11B-8B0D-449A-9AB8-2E377C02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225" y="2219221"/>
            <a:ext cx="6678202" cy="3924726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i="1" dirty="0">
                <a:solidFill>
                  <a:schemeClr val="bg1"/>
                </a:solidFill>
                <a:latin typeface="Maiandra GD" panose="020E0502030308020204" pitchFamily="34" charset="0"/>
              </a:rPr>
              <a:t>Methodology</a:t>
            </a:r>
            <a:r>
              <a:rPr lang="en-US" sz="2300" dirty="0">
                <a:solidFill>
                  <a:schemeClr val="bg1"/>
                </a:solidFill>
                <a:latin typeface="Maiandra GD" panose="020E0502030308020204" pitchFamily="34" charset="0"/>
              </a:rPr>
              <a:t> is a systematic process used to gather information. </a:t>
            </a:r>
          </a:p>
          <a:p>
            <a:r>
              <a:rPr lang="en-US" sz="2300" b="1" i="1" dirty="0">
                <a:solidFill>
                  <a:schemeClr val="bg1"/>
                </a:solidFill>
                <a:latin typeface="Maiandra GD" panose="020E0502030308020204" pitchFamily="34" charset="0"/>
              </a:rPr>
              <a:t>Epistemology</a:t>
            </a:r>
            <a:r>
              <a:rPr lang="en-US" sz="2300" dirty="0">
                <a:solidFill>
                  <a:schemeClr val="bg1"/>
                </a:solidFill>
                <a:latin typeface="Maiandra GD" panose="020E0502030308020204" pitchFamily="34" charset="0"/>
              </a:rPr>
              <a:t> refers to beliefs about how knowledge is generated</a:t>
            </a:r>
          </a:p>
          <a:p>
            <a:r>
              <a:rPr lang="en-US" sz="2300" dirty="0">
                <a:solidFill>
                  <a:schemeClr val="bg1"/>
                </a:solidFill>
                <a:latin typeface="Maiandra GD" panose="020E0502030308020204" pitchFamily="34" charset="0"/>
              </a:rPr>
              <a:t>The methodology of a research study should follow a prescribed system of data collection and analysis which will allow other researchers to replicate the study in case further verification is warranted or desired. </a:t>
            </a:r>
          </a:p>
          <a:p>
            <a:r>
              <a:rPr lang="en-US" sz="2300" dirty="0">
                <a:solidFill>
                  <a:schemeClr val="bg1"/>
                </a:solidFill>
                <a:latin typeface="Maiandra GD" panose="020E0502030308020204" pitchFamily="34" charset="0"/>
              </a:rPr>
              <a:t>Empirical studies are grounded in measurement and supposed objectivity but still rely on statistics, which contain error. </a:t>
            </a:r>
          </a:p>
          <a:p>
            <a:r>
              <a:rPr lang="en-US" sz="2300" dirty="0">
                <a:solidFill>
                  <a:schemeClr val="bg1"/>
                </a:solidFill>
                <a:latin typeface="Maiandra GD" panose="020E0502030308020204" pitchFamily="34" charset="0"/>
              </a:rPr>
              <a:t>Researchers who utilize qualitative studies should be concerned about subjectivity and bias, since narrative data derive meaning through the researcher.</a:t>
            </a:r>
          </a:p>
          <a:p>
            <a:r>
              <a:rPr lang="en-US" sz="2300" dirty="0">
                <a:solidFill>
                  <a:schemeClr val="bg1"/>
                </a:solidFill>
                <a:latin typeface="Maiandra GD" panose="020E0502030308020204" pitchFamily="34" charset="0"/>
              </a:rPr>
              <a:t>Researchers using methods that allow for multiple types of error and bias produce results that are spurious (i.e., random and not easily replicable)</a:t>
            </a:r>
          </a:p>
          <a:p>
            <a:endParaRPr lang="en-US" sz="17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n-US" sz="17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Picture 11" descr="A blurry image of a library&#10;&#10;Description automatically generated">
            <a:extLst>
              <a:ext uri="{FF2B5EF4-FFF2-40B4-BE49-F238E27FC236}">
                <a16:creationId xmlns:a16="http://schemas.microsoft.com/office/drawing/2014/main" id="{6F3AB2CA-417F-4068-A104-1B22048F9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1" r="3861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A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1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ABFFA-04F6-46E7-BF5D-7C59F255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 dirty="0">
                <a:solidFill>
                  <a:schemeClr val="bg1"/>
                </a:solidFill>
                <a:latin typeface="Maiandra GD" panose="020E0502030308020204" pitchFamily="34" charset="0"/>
              </a:rPr>
              <a:t>The Research Process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8AE43-DA3C-45FC-B4DA-DE9919F4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aiandra GD" panose="020E0502030308020204" pitchFamily="34" charset="0"/>
              </a:rPr>
              <a:t>Conducting research and disseminating research findings is a formal process that requires </a:t>
            </a:r>
            <a:r>
              <a:rPr lang="en-US" sz="2400" b="1" i="1" dirty="0">
                <a:solidFill>
                  <a:schemeClr val="bg1"/>
                </a:solidFill>
                <a:latin typeface="Maiandra GD" panose="020E0502030308020204" pitchFamily="34" charset="0"/>
              </a:rPr>
              <a:t>expertise, transparency, </a:t>
            </a:r>
            <a:r>
              <a:rPr lang="en-US" sz="2400" dirty="0">
                <a:solidFill>
                  <a:schemeClr val="bg1"/>
                </a:solidFill>
                <a:latin typeface="Maiandra GD" panose="020E0502030308020204" pitchFamily="34" charset="0"/>
              </a:rPr>
              <a:t>and</a:t>
            </a:r>
            <a:r>
              <a:rPr lang="en-US" sz="2400" b="1" i="1" dirty="0">
                <a:solidFill>
                  <a:schemeClr val="bg1"/>
                </a:solidFill>
                <a:latin typeface="Maiandra GD" panose="020E0502030308020204" pitchFamily="34" charset="0"/>
              </a:rPr>
              <a:t> engagement.</a:t>
            </a:r>
          </a:p>
          <a:p>
            <a:r>
              <a:rPr lang="en-US" sz="2400" dirty="0">
                <a:solidFill>
                  <a:schemeClr val="bg1"/>
                </a:solidFill>
                <a:latin typeface="Maiandra GD" panose="020E0502030308020204" pitchFamily="34" charset="0"/>
              </a:rPr>
              <a:t>Transparency refers to what research methods were done and the rationale for the procedure.</a:t>
            </a:r>
          </a:p>
        </p:txBody>
      </p:sp>
    </p:spTree>
    <p:extLst>
      <p:ext uri="{BB962C8B-B14F-4D97-AF65-F5344CB8AC3E}">
        <p14:creationId xmlns:p14="http://schemas.microsoft.com/office/powerpoint/2010/main" val="375051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9201E-3B42-42A5-810F-5D294C74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aiandra GD" panose="020E0502030308020204" pitchFamily="34" charset="0"/>
              </a:rPr>
              <a:t>Accounting for Error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C413-4DFA-4CEE-9138-3407286B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636190"/>
            <a:ext cx="6906491" cy="5585619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endParaRPr lang="en-US" sz="22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Counseling research is subjective since it is highly dependent on evaluating human experiences</a:t>
            </a:r>
          </a:p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Error can be present in both qualitative and quantitative studies</a:t>
            </a:r>
          </a:p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Researchers must identify the type of error present in the study and either state: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1- How the error was addressed or minimized; or 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2- Identify the error as a limitation</a:t>
            </a:r>
          </a:p>
          <a:p>
            <a:r>
              <a:rPr lang="en-US" sz="2200" dirty="0">
                <a:solidFill>
                  <a:schemeClr val="bg1"/>
                </a:solidFill>
                <a:latin typeface="Maiandra GD" panose="020E0502030308020204" pitchFamily="34" charset="0"/>
              </a:rPr>
              <a:t>A study should be defendable and its limitations should not overshadow the significance of a study’s findings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1A7A1-D6DC-4EA1-9E20-CCF20B4D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77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4E079-0775-4E9E-A0D1-78C651A4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Conducting Rigorous Research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10A9-C98B-4ACF-A7B4-8063A6F6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2"/>
            <a:ext cx="4714304" cy="3229797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Maiandra GD" panose="020E0502030308020204" pitchFamily="34" charset="0"/>
              </a:rPr>
              <a:t>A rigorous study has a detailed, accurate procedure</a:t>
            </a:r>
          </a:p>
          <a:p>
            <a:r>
              <a:rPr lang="en-US" sz="1800" dirty="0">
                <a:solidFill>
                  <a:schemeClr val="accent2"/>
                </a:solidFill>
                <a:latin typeface="Maiandra GD" panose="020E0502030308020204" pitchFamily="34" charset="0"/>
              </a:rPr>
              <a:t>When treatment effect or intervention effect is being studied, counseling researchers should be aware of treatment</a:t>
            </a:r>
            <a:r>
              <a:rPr lang="en-US" sz="1800" b="1" i="1" dirty="0">
                <a:solidFill>
                  <a:schemeClr val="accent2"/>
                </a:solidFill>
                <a:latin typeface="Maiandra GD" panose="020E0502030308020204" pitchFamily="34" charset="0"/>
              </a:rPr>
              <a:t> fidelity</a:t>
            </a:r>
            <a:r>
              <a:rPr lang="en-US" sz="1800" dirty="0">
                <a:solidFill>
                  <a:schemeClr val="accent2"/>
                </a:solidFill>
                <a:latin typeface="Maiandra GD" panose="020E0502030308020204" pitchFamily="34" charset="0"/>
              </a:rPr>
              <a:t>—that is, the consistency of a treatment or intervention.</a:t>
            </a:r>
          </a:p>
          <a:p>
            <a:r>
              <a:rPr lang="en-US" sz="1800" dirty="0">
                <a:solidFill>
                  <a:schemeClr val="accent2"/>
                </a:solidFill>
                <a:latin typeface="Maiandra GD" panose="020E0502030308020204" pitchFamily="34" charset="0"/>
              </a:rPr>
              <a:t>Although research studies should be replicable, even the most manualized or scripted treatments yield variability in the quality, interpretation, and replication of interactions of human-subjects. </a:t>
            </a:r>
          </a:p>
        </p:txBody>
      </p:sp>
    </p:spTree>
    <p:extLst>
      <p:ext uri="{BB962C8B-B14F-4D97-AF65-F5344CB8AC3E}">
        <p14:creationId xmlns:p14="http://schemas.microsoft.com/office/powerpoint/2010/main" val="34761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5A02-FF33-4BF9-958D-078C512269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Maiandra GD" panose="020E0502030308020204" pitchFamily="34" charset="0"/>
              </a:rPr>
              <a:t>The Essence of </a:t>
            </a:r>
            <a:r>
              <a:rPr lang="en-US">
                <a:solidFill>
                  <a:schemeClr val="bg1"/>
                </a:solidFill>
                <a:latin typeface="Maiandra GD" panose="020E0502030308020204" pitchFamily="34" charset="0"/>
              </a:rPr>
              <a:t>Research </a:t>
            </a:r>
            <a:br>
              <a:rPr lang="en-US">
                <a:solidFill>
                  <a:schemeClr val="bg1"/>
                </a:solidFill>
                <a:latin typeface="Maiandra GD" panose="020E0502030308020204" pitchFamily="34" charset="0"/>
              </a:rPr>
            </a:br>
            <a:r>
              <a:rPr lang="en-US">
                <a:solidFill>
                  <a:schemeClr val="bg1"/>
                </a:solidFill>
                <a:latin typeface="Maiandra GD" panose="020E0502030308020204" pitchFamily="34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Maiandra GD" panose="020E0502030308020204" pitchFamily="34" charset="0"/>
              </a:rPr>
              <a:t>the </a:t>
            </a:r>
            <a:r>
              <a:rPr lang="en-US">
                <a:solidFill>
                  <a:schemeClr val="bg1"/>
                </a:solidFill>
                <a:latin typeface="Maiandra GD" panose="020E0502030308020204" pitchFamily="34" charset="0"/>
              </a:rPr>
              <a:t>Counseling Profession</a:t>
            </a:r>
            <a:endParaRPr lang="en-US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B5B6-CF7C-42A4-8350-0FFFEA57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585"/>
            <a:ext cx="10515600" cy="4351338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Section Zoom 11">
                <a:extLst>
                  <a:ext uri="{FF2B5EF4-FFF2-40B4-BE49-F238E27FC236}">
                    <a16:creationId xmlns:a16="http://schemas.microsoft.com/office/drawing/2014/main" id="{0A2287FF-F848-463E-AE0D-CD942CB975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0275886"/>
                  </p:ext>
                </p:extLst>
              </p:nvPr>
            </p:nvGraphicFramePr>
            <p:xfrm>
              <a:off x="838200" y="2657474"/>
              <a:ext cx="2895600" cy="1628775"/>
            </p:xfrm>
            <a:graphic>
              <a:graphicData uri="http://schemas.microsoft.com/office/powerpoint/2016/sectionzoom">
                <psez:sectionZm>
                  <psez:sectionZmObj sectionId="{CC8352A9-2236-4833-AFB3-1B4261527232}">
                    <psez:zmPr id="{09E5E139-A74A-411F-9242-0858F7453AA4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95600" cy="162877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/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Section Zoom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A2287FF-F848-463E-AE0D-CD942CB975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2657474"/>
                <a:ext cx="2895600" cy="1628775"/>
              </a:xfrm>
              <a:prstGeom prst="rect">
                <a:avLst/>
              </a:prstGeom>
              <a:ln w="3175">
                <a:noFill/>
              </a:ln>
              <a:effectLst/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Section Zoom 13">
                <a:extLst>
                  <a:ext uri="{FF2B5EF4-FFF2-40B4-BE49-F238E27FC236}">
                    <a16:creationId xmlns:a16="http://schemas.microsoft.com/office/drawing/2014/main" id="{5671A37B-8E28-4A7F-A53A-5AA4D41C2A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4677711"/>
                  </p:ext>
                </p:extLst>
              </p:nvPr>
            </p:nvGraphicFramePr>
            <p:xfrm>
              <a:off x="4495800" y="2571750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55FBE076-3001-4C6C-B02C-E3B96DFCF1A2}">
                    <psez:zmPr id="{3A4E1BEA-F889-412D-BCE7-0F8EC5D88FA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Section Zoom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671A37B-8E28-4A7F-A53A-5AA4D41C2A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58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Section Zoom 15">
                <a:extLst>
                  <a:ext uri="{FF2B5EF4-FFF2-40B4-BE49-F238E27FC236}">
                    <a16:creationId xmlns:a16="http://schemas.microsoft.com/office/drawing/2014/main" id="{77976C30-FFFB-4F61-800C-1E61CC2BFD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7815346"/>
                  </p:ext>
                </p:extLst>
              </p:nvPr>
            </p:nvGraphicFramePr>
            <p:xfrm>
              <a:off x="8305800" y="2571750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288BB7F6-0799-4B31-903B-90FC1DD8981F}">
                    <psez:zmPr id="{8182C206-411B-4A18-B29C-1445EC4B95E5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Section Zoom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77976C30-FFFB-4F61-800C-1E61CC2BFD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058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Section Zoom 14">
                <a:extLst>
                  <a:ext uri="{FF2B5EF4-FFF2-40B4-BE49-F238E27FC236}">
                    <a16:creationId xmlns:a16="http://schemas.microsoft.com/office/drawing/2014/main" id="{261B5251-6221-4B7D-BF53-973ABCDD75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4675699"/>
                  </p:ext>
                </p:extLst>
              </p:nvPr>
            </p:nvGraphicFramePr>
            <p:xfrm>
              <a:off x="4572000" y="4482147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06010F2D-7F79-4751-851F-F1A035A6A6C4}">
                    <psez:zmPr id="{E1334FF1-BA3A-42E5-8F83-E93D5A66DD4C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Section Zoom 1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61B5251-6221-4B7D-BF53-973ABCDD75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4482147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00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22" descr="Business people in a meeting room pointing at a projection screen">
            <a:extLst>
              <a:ext uri="{FF2B5EF4-FFF2-40B4-BE49-F238E27FC236}">
                <a16:creationId xmlns:a16="http://schemas.microsoft.com/office/drawing/2014/main" id="{37E0B534-5A6D-464C-A2AB-B006345F6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13367"/>
          <a:stretch/>
        </p:blipFill>
        <p:spPr>
          <a:xfrm>
            <a:off x="1" y="0"/>
            <a:ext cx="1218895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E666F-7C51-4574-BF3C-9EE7310E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Maiandra GD" panose="020E0502030308020204" pitchFamily="34" charset="0"/>
              </a:rPr>
              <a:t>The Counselor as a Practitioner-Scholar</a:t>
            </a:r>
          </a:p>
        </p:txBody>
      </p:sp>
    </p:spTree>
    <p:extLst>
      <p:ext uri="{BB962C8B-B14F-4D97-AF65-F5344CB8AC3E}">
        <p14:creationId xmlns:p14="http://schemas.microsoft.com/office/powerpoint/2010/main" val="46325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 mark against red wall">
            <a:extLst>
              <a:ext uri="{FF2B5EF4-FFF2-40B4-BE49-F238E27FC236}">
                <a16:creationId xmlns:a16="http://schemas.microsoft.com/office/drawing/2014/main" id="{DC4B06E9-89C7-4E6D-ABDC-D2BEF7B17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8" r="1" b="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EC216-04DE-40F2-83A6-23CB6669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Maiandra GD" panose="020E0502030308020204" pitchFamily="34" charset="0"/>
              </a:rPr>
              <a:t>What is the Practitioner-Scholar Model?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5617EF-C3F8-4BD8-AAF3-B65E3CBA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03" y="1928008"/>
            <a:ext cx="4810316" cy="4154361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practitioner-scholar model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emphasizes the utility of research in the practice of counseling.</a:t>
            </a:r>
          </a:p>
          <a:p>
            <a:pPr marL="0" indent="0">
              <a:buNone/>
            </a:pPr>
            <a:r>
              <a:rPr lang="en-US" dirty="0"/>
              <a:t>It was approved in 1973 as a research model more appropriate for future professionals (e.g. PsyD) who wish to focus primarily on clinical work.</a:t>
            </a:r>
          </a:p>
          <a:p>
            <a:pPr marL="0" indent="0">
              <a:buNone/>
            </a:pPr>
            <a:r>
              <a:rPr lang="en-US" dirty="0"/>
              <a:t>Clinical training is a primary focus with additional focus on generating and disseminating original research (Stoltenberg et al., 2000).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119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3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EEAD0-2980-44F1-9184-B0E50AE5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6"/>
            <a:ext cx="3534315" cy="4550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 dirty="0">
                <a:solidFill>
                  <a:schemeClr val="bg1"/>
                </a:solidFill>
                <a:latin typeface="Maiandra GD" panose="020E0502030308020204" pitchFamily="34" charset="0"/>
              </a:rPr>
              <a:t>What is the Scientist-Practitioner Model?</a:t>
            </a:r>
            <a:endParaRPr lang="en-US" sz="4600" kern="12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9332D83A-1A4A-4F54-9ABA-B5460EC2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3083" y="1367178"/>
            <a:ext cx="5750319" cy="3993098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The scientist-practitioner model (often called the </a:t>
            </a:r>
            <a:r>
              <a:rPr lang="en-US" sz="2900" b="1" i="1" dirty="0">
                <a:solidFill>
                  <a:schemeClr val="bg1"/>
                </a:solidFill>
                <a:latin typeface="Maiandra GD" panose="020E0502030308020204" pitchFamily="34" charset="0"/>
              </a:rPr>
              <a:t>Boulder</a:t>
            </a:r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n-US" sz="2900" b="1" i="1" dirty="0">
                <a:solidFill>
                  <a:schemeClr val="bg1"/>
                </a:solidFill>
                <a:latin typeface="Maiandra GD" panose="020E0502030308020204" pitchFamily="34" charset="0"/>
              </a:rPr>
              <a:t>model</a:t>
            </a:r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) was developed by professionals in psychology, medicine, and education in 1949 in Boulder, Colorado.</a:t>
            </a:r>
          </a:p>
          <a:p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It emphasizes that psychologists and other social science professionals should adhere to the scientific method when engaging in applied practices.</a:t>
            </a:r>
          </a:p>
          <a:p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It is centered on the following three assumptions:</a:t>
            </a:r>
          </a:p>
          <a:p>
            <a:pPr marL="0" lvl="1"/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1 – There is a solid link between research and 	practice</a:t>
            </a:r>
          </a:p>
          <a:p>
            <a:pPr marL="0" lvl="1"/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2 – The same skills are necessary to be a competent counselor and a competent researcher</a:t>
            </a:r>
          </a:p>
          <a:p>
            <a:pPr marL="0" lvl="1"/>
            <a:r>
              <a:rPr lang="en-US" sz="2900" b="1" dirty="0">
                <a:solidFill>
                  <a:schemeClr val="bg1"/>
                </a:solidFill>
                <a:latin typeface="Maiandra GD" panose="020E0502030308020204" pitchFamily="34" charset="0"/>
              </a:rPr>
              <a:t>3 – Institutions endorsing the scientist-practitioner model may have a stronger research culture but also emphasize competence in practice. (Stoltenberg et al., 2000)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303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shirt&#10;&#10;Description automatically generated">
            <a:extLst>
              <a:ext uri="{FF2B5EF4-FFF2-40B4-BE49-F238E27FC236}">
                <a16:creationId xmlns:a16="http://schemas.microsoft.com/office/drawing/2014/main" id="{4899D350-876F-4A47-B1F3-C65C0AD13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9939" y="10"/>
            <a:ext cx="12192000" cy="685799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4F027AC-22B1-4234-9D67-1F07A488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97" y="2007476"/>
            <a:ext cx="4104288" cy="1249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How are the Models Similar?</a:t>
            </a:r>
          </a:p>
        </p:txBody>
      </p:sp>
      <p:cxnSp>
        <p:nvCxnSpPr>
          <p:cNvPr id="47" name="Straight Connector 3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F4108F-36FB-49AD-9BD6-9EE7E6967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469" y="3337139"/>
            <a:ext cx="5023944" cy="25226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Maiandra GD" panose="020E0502030308020204" pitchFamily="34" charset="0"/>
              </a:rPr>
              <a:t>Both the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scientist-practitioner model </a:t>
            </a:r>
            <a:r>
              <a:rPr lang="en-US" sz="2000" b="1" dirty="0">
                <a:solidFill>
                  <a:schemeClr val="accent6"/>
                </a:solidFill>
                <a:latin typeface="Maiandra GD" panose="020E0502030308020204" pitchFamily="34" charset="0"/>
              </a:rPr>
              <a:t>and the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practitioner-scholar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model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Maiandra GD" panose="020E0502030308020204" pitchFamily="34" charset="0"/>
              </a:rPr>
              <a:t>originated from the field of psychology.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Maiandra GD" panose="020E0502030308020204" pitchFamily="34" charset="0"/>
              </a:rPr>
              <a:t>Both have been adapted in higher education.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Maiandra GD" panose="020E0502030308020204" pitchFamily="34" charset="0"/>
              </a:rPr>
              <a:t>Both attempt to bridge research to practice</a:t>
            </a:r>
          </a:p>
        </p:txBody>
      </p:sp>
    </p:spTree>
    <p:extLst>
      <p:ext uri="{BB962C8B-B14F-4D97-AF65-F5344CB8AC3E}">
        <p14:creationId xmlns:p14="http://schemas.microsoft.com/office/powerpoint/2010/main" val="379718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C77B-77EF-4915-A66F-C32A685B545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aiandra GD" panose="020E0502030308020204" pitchFamily="34" charset="0"/>
              </a:rPr>
              <a:t>Scientist-Practitioner versus Practitioner-Scholar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13CE4-E76B-46AB-A437-0A6129202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Maiandra GD" panose="020E0502030308020204" pitchFamily="34" charset="0"/>
              </a:rPr>
              <a:t>Scientist-Practitioner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BE1EE-C11F-4969-A62C-EBD12D3A5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4212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Maiandra GD" panose="020E0502030308020204" pitchFamily="34" charset="0"/>
              </a:rPr>
              <a:t>Practitioner-Scholar</a:t>
            </a:r>
          </a:p>
        </p:txBody>
      </p:sp>
      <p:pic>
        <p:nvPicPr>
          <p:cNvPr id="23" name="Content Placeholder 22" descr="Teacher smiling and writing on whiteboard">
            <a:extLst>
              <a:ext uri="{FF2B5EF4-FFF2-40B4-BE49-F238E27FC236}">
                <a16:creationId xmlns:a16="http://schemas.microsoft.com/office/drawing/2014/main" id="{71B852FB-DCEB-4C65-ACF5-7C1F0B87AE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2505075"/>
            <a:ext cx="5157787" cy="3437685"/>
          </a:xfrm>
        </p:spPr>
      </p:pic>
      <p:pic>
        <p:nvPicPr>
          <p:cNvPr id="25" name="Content Placeholder 24" descr="City lights focused in magnifying glass">
            <a:extLst>
              <a:ext uri="{FF2B5EF4-FFF2-40B4-BE49-F238E27FC236}">
                <a16:creationId xmlns:a16="http://schemas.microsoft.com/office/drawing/2014/main" id="{07011C2A-DD2E-4679-963D-57994A8B8C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9" y="2505075"/>
            <a:ext cx="5183188" cy="3454615"/>
          </a:xfrm>
        </p:spPr>
      </p:pic>
    </p:spTree>
    <p:extLst>
      <p:ext uri="{BB962C8B-B14F-4D97-AF65-F5344CB8AC3E}">
        <p14:creationId xmlns:p14="http://schemas.microsoft.com/office/powerpoint/2010/main" val="280797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B93E56-6BD4-401A-9B14-5753B065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aiandra GD" panose="020E0502030308020204" pitchFamily="34" charset="0"/>
              </a:rPr>
              <a:t>Counseling as a Distinct Profession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FB14E1-13C0-45A7-9A02-326AC755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</a:rPr>
              <a:t>Counseling is the only profession in which practitioners conceptualize training and philosophical views of wellness, mental health, and wellbeing as primary functions of a working relationship.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</a:rPr>
              <a:t>In most states, a license to practice independently as a counselor may be attained at the master’s level while a doctorate degree is usually required to practice independently as a psychologist.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aiandra GD" panose="020E0502030308020204" pitchFamily="34" charset="0"/>
              </a:rPr>
              <a:t>In master’s level counselor education programs, the emphasis is on applied practice and the emphasis may shift to research only after one seeks doctor of philosophy degree</a:t>
            </a:r>
          </a:p>
        </p:txBody>
      </p:sp>
    </p:spTree>
    <p:extLst>
      <p:ext uri="{BB962C8B-B14F-4D97-AF65-F5344CB8AC3E}">
        <p14:creationId xmlns:p14="http://schemas.microsoft.com/office/powerpoint/2010/main" val="408579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A39B8B2-4A39-474C-841D-B9E0C1311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D7D75-F310-4BA8-89ED-520A4FE9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25" y="1597573"/>
            <a:ext cx="4388069" cy="1552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Limitations of the Scientist-Practitioner Model for Counselors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6E90C-A065-4350-A052-54197237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50" y="3337139"/>
            <a:ext cx="4593021" cy="306561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scientist-practitioner model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is not universally accepted in the field of psychology or other social sciences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The counseling relationship is unique and may not be reflective of what occurs in laboratory settings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The nuance of the counseling relationship may not be the focus of manualized treatment interventions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Within the art of the counselor-client relationship, interactions that promote healing cannot be easily duplicated</a:t>
            </a:r>
          </a:p>
        </p:txBody>
      </p:sp>
    </p:spTree>
    <p:extLst>
      <p:ext uri="{BB962C8B-B14F-4D97-AF65-F5344CB8AC3E}">
        <p14:creationId xmlns:p14="http://schemas.microsoft.com/office/powerpoint/2010/main" val="385361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1116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Imprint MT Shadow</vt:lpstr>
      <vt:lpstr>Maiandra GD</vt:lpstr>
      <vt:lpstr>Office Theme</vt:lpstr>
      <vt:lpstr>The Essence of Research  in the Counseling Profession</vt:lpstr>
      <vt:lpstr>The Essence of Research  in the Counseling Profession</vt:lpstr>
      <vt:lpstr>The Counselor as a Practitioner-Scholar</vt:lpstr>
      <vt:lpstr>What is the Practitioner-Scholar Model?</vt:lpstr>
      <vt:lpstr>What is the Scientist-Practitioner Model?</vt:lpstr>
      <vt:lpstr>How are the Models Similar?</vt:lpstr>
      <vt:lpstr>Scientist-Practitioner versus Practitioner-Scholar</vt:lpstr>
      <vt:lpstr>Counseling as a Distinct Profession</vt:lpstr>
      <vt:lpstr>Limitations of the Scientist-Practitioner Model for Counselors</vt:lpstr>
      <vt:lpstr>Uniqueness of Social Science Research</vt:lpstr>
      <vt:lpstr>What’s Right for Counselors?</vt:lpstr>
      <vt:lpstr>Positivist versus Constructivist Approaches</vt:lpstr>
      <vt:lpstr>Comparing the Positivist and Constructivist Approaches</vt:lpstr>
      <vt:lpstr>Understanding Epistemology &amp; Methodology</vt:lpstr>
      <vt:lpstr>Understanding Epistemology &amp; Methodology</vt:lpstr>
      <vt:lpstr>The Research Process</vt:lpstr>
      <vt:lpstr>Accounting for Error</vt:lpstr>
      <vt:lpstr>Conducting Rigorous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Essence of Research  in the Counseling Profession</dc:title>
  <dc:creator>Sheerah Neal</dc:creator>
  <cp:lastModifiedBy>Sheerah Neal</cp:lastModifiedBy>
  <cp:revision>6</cp:revision>
  <cp:lastPrinted>2020-09-08T05:12:39Z</cp:lastPrinted>
  <dcterms:created xsi:type="dcterms:W3CDTF">2020-09-08T04:30:36Z</dcterms:created>
  <dcterms:modified xsi:type="dcterms:W3CDTF">2020-10-27T15:05:58Z</dcterms:modified>
</cp:coreProperties>
</file>