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
          <a:latin typeface="Verdana"/>
          <a:ea typeface="Verdana"/>
          <a:cs typeface="Verdan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
          <a:latin typeface="Verdana"/>
          <a:ea typeface="Verdana"/>
          <a:cs typeface="Verdan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
          <a:latin typeface="Verdana"/>
          <a:ea typeface="Verdana"/>
          <a:cs typeface="Verdan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Calibri"/>
          <a:ea typeface="Calibri"/>
          <a:cs typeface="Calibri"/>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a:tcStyle>
        <a:tcBdr/>
        <a:fill>
          <a:solidFill>
            <a:srgbClr val="FAFDFD"/>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 styleId="{0896710F-1A32-47F5-9C03-41C02806B35F}" styleName="">
    <a:tblBg/>
    <a:wholeTbl>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
          <a:latin typeface="Verdana"/>
          <a:ea typeface="Verdana"/>
          <a:cs typeface="Verdan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80CA0FA0-264A-4F33-9D85-D26A5EBF62B7}"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a:tcStyle>
        <a:tcBdr/>
        <a:fill>
          <a:solidFill>
            <a:srgbClr val="FAFDFD"/>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 styleId="{6FD04BED-9210-4F51-8A59-99B405EAD37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F6EE"/>
          </a:solidFill>
        </a:fill>
      </a:tcStyle>
    </a:wholeTbl>
    <a:band2H>
      <a:tcTxStyle/>
      <a:tcStyle>
        <a:tcBdr/>
        <a:fill>
          <a:solidFill>
            <a:srgbClr val="EBFBF7"/>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D2A9"/>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D2A9"/>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D2A9"/>
          </a:solidFill>
        </a:fill>
      </a:tcStyle>
    </a:firstRow>
  </a:tblStyle>
  <a:tblStyle styleId="{A56E59BA-1C7B-4F07-B4BA-049343106B4B}"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7AF94330-0F55-40BD-BB2D-062093E32C03}" styleName="">
    <a:tblBg/>
    <a:wholeTbl>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n" i="off">
        <a:font>
          <a:latin typeface="Verdana"/>
          <a:ea typeface="Verdana"/>
          <a:cs typeface="Verdana"/>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Verdana"/>
          <a:ea typeface="Verdana"/>
          <a:cs typeface="Verdan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93A9D67-2D3C-42F7-8CA8-BF35F2395C3C}"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17"/>
  </p:normalViewPr>
  <p:slideViewPr>
    <p:cSldViewPr snapToGrid="0" snapToObjects="1">
      <p:cViewPr varScale="1">
        <p:scale>
          <a:sx n="84" d="100"/>
          <a:sy n="84" d="100"/>
        </p:scale>
        <p:origin x="-14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1143000" y="685800"/>
            <a:ext cx="4572000" cy="3429000"/>
          </a:xfrm>
          <a:prstGeom prst="rect">
            <a:avLst/>
          </a:prstGeom>
        </p:spPr>
        <p:txBody>
          <a:bodyPr/>
          <a:lstStyle/>
          <a:p>
            <a:endParaRPr/>
          </a:p>
        </p:txBody>
      </p:sp>
      <p:sp>
        <p:nvSpPr>
          <p:cNvPr id="430" name="Shape 4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45919235"/>
      </p:ext>
    </p:extLst>
  </p:cSld>
  <p:clrMap bg1="lt1" tx1="dk1" bg2="lt2" tx2="dk2" accent1="accent1" accent2="accent2" accent3="accent3" accent4="accent4" accent5="accent5" accent6="accent6" hlink="hlink" folHlink="folHlink"/>
  <p:notesStyle>
    <a:lvl1pPr defTabSz="406400" latinLnBrk="0">
      <a:defRPr sz="1400">
        <a:latin typeface="+mn-lt"/>
        <a:ea typeface="+mn-ea"/>
        <a:cs typeface="+mn-cs"/>
        <a:sym typeface="Lucida Grande"/>
      </a:defRPr>
    </a:lvl1pPr>
    <a:lvl2pPr indent="228600" defTabSz="406400" latinLnBrk="0">
      <a:defRPr sz="1400">
        <a:latin typeface="+mn-lt"/>
        <a:ea typeface="+mn-ea"/>
        <a:cs typeface="+mn-cs"/>
        <a:sym typeface="Lucida Grande"/>
      </a:defRPr>
    </a:lvl2pPr>
    <a:lvl3pPr indent="457200" defTabSz="406400" latinLnBrk="0">
      <a:defRPr sz="1400">
        <a:latin typeface="+mn-lt"/>
        <a:ea typeface="+mn-ea"/>
        <a:cs typeface="+mn-cs"/>
        <a:sym typeface="Lucida Grande"/>
      </a:defRPr>
    </a:lvl3pPr>
    <a:lvl4pPr indent="685800" defTabSz="406400" latinLnBrk="0">
      <a:defRPr sz="1400">
        <a:latin typeface="+mn-lt"/>
        <a:ea typeface="+mn-ea"/>
        <a:cs typeface="+mn-cs"/>
        <a:sym typeface="Lucida Grande"/>
      </a:defRPr>
    </a:lvl4pPr>
    <a:lvl5pPr indent="914400" defTabSz="406400" latinLnBrk="0">
      <a:defRPr sz="1400">
        <a:latin typeface="+mn-lt"/>
        <a:ea typeface="+mn-ea"/>
        <a:cs typeface="+mn-cs"/>
        <a:sym typeface="Lucida Grande"/>
      </a:defRPr>
    </a:lvl5pPr>
    <a:lvl6pPr indent="1143000" defTabSz="406400" latinLnBrk="0">
      <a:defRPr sz="1400">
        <a:latin typeface="+mn-lt"/>
        <a:ea typeface="+mn-ea"/>
        <a:cs typeface="+mn-cs"/>
        <a:sym typeface="Lucida Grande"/>
      </a:defRPr>
    </a:lvl6pPr>
    <a:lvl7pPr indent="1371600" defTabSz="406400" latinLnBrk="0">
      <a:defRPr sz="1400">
        <a:latin typeface="+mn-lt"/>
        <a:ea typeface="+mn-ea"/>
        <a:cs typeface="+mn-cs"/>
        <a:sym typeface="Lucida Grande"/>
      </a:defRPr>
    </a:lvl7pPr>
    <a:lvl8pPr indent="1600200" defTabSz="406400" latinLnBrk="0">
      <a:defRPr sz="1400">
        <a:latin typeface="+mn-lt"/>
        <a:ea typeface="+mn-ea"/>
        <a:cs typeface="+mn-cs"/>
        <a:sym typeface="Lucida Grande"/>
      </a:defRPr>
    </a:lvl8pPr>
    <a:lvl9pPr indent="1828800" defTabSz="406400" latinLnBrk="0">
      <a:defRPr sz="14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r>
              <a:t>The issues we are talking about are not just about children, but about broader societal issues.</a:t>
            </a:r>
          </a:p>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endParaRPr/>
          </a:p>
          <a:p>
            <a:pPr marL="40639" marR="40639" defTabSz="914400">
              <a:spcBef>
                <a:spcPts val="400"/>
              </a:spcBef>
              <a:buClr>
                <a:srgbClr val="000000"/>
              </a:buClr>
              <a:buFont typeface="Verdana"/>
              <a:defRPr sz="2200"/>
            </a:pPr>
            <a:r>
              <a:rPr sz="1200">
                <a:uFill>
                  <a:solidFill>
                    <a:srgbClr val="000000"/>
                  </a:solidFill>
                </a:uFill>
                <a:latin typeface="Verdana"/>
                <a:ea typeface="Verdana"/>
                <a:cs typeface="Verdana"/>
                <a:sym typeface="Verdana"/>
              </a:rPr>
              <a:t>Also, this is not about </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 -- what happens to 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 affects all of society.</a:t>
            </a:r>
          </a:p>
        </p:txBody>
      </p:sp>
    </p:spTree>
    <p:extLst>
      <p:ext uri="{BB962C8B-B14F-4D97-AF65-F5344CB8AC3E}">
        <p14:creationId xmlns:p14="http://schemas.microsoft.com/office/powerpoint/2010/main" val="237797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lvl1pPr defTabSz="914400">
              <a:spcBef>
                <a:spcPts val="400"/>
              </a:spcBef>
              <a:buClr>
                <a:srgbClr val="000000"/>
              </a:buClr>
              <a:buFont typeface="Verdana"/>
              <a:defRPr sz="1200">
                <a:uFill>
                  <a:solidFill>
                    <a:srgbClr val="000000"/>
                  </a:solidFill>
                </a:uFill>
                <a:latin typeface="Verdana"/>
                <a:ea typeface="Verdana"/>
                <a:cs typeface="Verdana"/>
                <a:sym typeface="Verdana"/>
              </a:defRPr>
            </a:lvl1pPr>
          </a:lstStyle>
          <a:p>
            <a:pPr>
              <a:defRPr>
                <a:latin typeface="Times"/>
                <a:ea typeface="Times"/>
                <a:cs typeface="Times"/>
                <a:sym typeface="Times"/>
              </a:defRPr>
            </a:pPr>
            <a:r>
              <a:rPr>
                <a:latin typeface="Verdana"/>
                <a:ea typeface="Verdana"/>
                <a:cs typeface="Verdana"/>
                <a:sym typeface="Verdana"/>
              </a:rPr>
              <a:t>We know that early experience influences brain architecture and function for a lifetime.  Our ability to detect different frequency sounds, which is essential for language development, occurs gradually over time.  In the rat, at postnatal day 16, mostly higher frequency sounds are detected in the neocortex, the region of the brain that processes complex information.  By postnatal day 50, which is like a teenage rat—in the middle, with normal hearing experience—all frequencies are represented and the region of the cortex is finely tuned.  Exposing the animals for a few weeks of mostly one frequency tone (right panel) results in an auditory map that never matures, and in fact, the animals have the high frequency over-represented.  They will be unable to decipher lower frequency sounds for the rest of their life, because the early experience of hearing that one tone was sufficient to tune the architecture and connections forever.</a:t>
            </a:r>
          </a:p>
        </p:txBody>
      </p:sp>
    </p:spTree>
    <p:extLst>
      <p:ext uri="{BB962C8B-B14F-4D97-AF65-F5344CB8AC3E}">
        <p14:creationId xmlns:p14="http://schemas.microsoft.com/office/powerpoint/2010/main" val="199015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lvl1pPr marL="80327" marR="40639" defTabSz="914400">
              <a:spcBef>
                <a:spcPts val="400"/>
              </a:spcBef>
              <a:buClr>
                <a:srgbClr val="000000"/>
              </a:buClr>
              <a:buFont typeface="Verdana"/>
              <a:defRPr sz="1200">
                <a:uFill>
                  <a:solidFill>
                    <a:srgbClr val="000000"/>
                  </a:solidFill>
                </a:uFill>
                <a:latin typeface="Verdana"/>
                <a:ea typeface="Verdana"/>
                <a:cs typeface="Verdana"/>
                <a:sym typeface="Verdana"/>
              </a:defRPr>
            </a:lvl1pPr>
          </a:lstStyle>
          <a:p>
            <a:r>
              <a:t>Differences in development appear very early -- in this instance, differences in vocabulary growth between children in low socio-economic households and high socio-economic households begin to appear as early as 18 months. And as the children grow toward school age, and enter school, the differences only get larger in the absence of intervention.</a:t>
            </a:r>
          </a:p>
        </p:txBody>
      </p:sp>
    </p:spTree>
    <p:extLst>
      <p:ext uri="{BB962C8B-B14F-4D97-AF65-F5344CB8AC3E}">
        <p14:creationId xmlns:p14="http://schemas.microsoft.com/office/powerpoint/2010/main" val="146156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lvl1pPr marL="80327" marR="40639" defTabSz="914400">
              <a:spcBef>
                <a:spcPts val="400"/>
              </a:spcBef>
              <a:buClr>
                <a:srgbClr val="000000"/>
              </a:buClr>
              <a:buFont typeface="Verdana"/>
              <a:defRPr sz="1200">
                <a:uFill>
                  <a:solidFill>
                    <a:srgbClr val="000000"/>
                  </a:solidFill>
                </a:uFill>
                <a:latin typeface="Verdana"/>
                <a:ea typeface="Verdana"/>
                <a:cs typeface="Verdana"/>
                <a:sym typeface="Verdana"/>
              </a:defRPr>
            </a:lvl1pPr>
          </a:lstStyle>
          <a:p>
            <a:r>
              <a:t>Differences in development appear very early -- in this instance, differences in vocabulary growth between children in low socio-economic households and high socio-economic households begin to appear as early as 18 months. And as the children grow toward school age, and enter school, the differences only get larger in the absence of intervention.</a:t>
            </a:r>
          </a:p>
        </p:txBody>
      </p:sp>
    </p:spTree>
    <p:extLst>
      <p:ext uri="{BB962C8B-B14F-4D97-AF65-F5344CB8AC3E}">
        <p14:creationId xmlns:p14="http://schemas.microsoft.com/office/powerpoint/2010/main" val="164774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p>
            <a:pPr defTabSz="914400">
              <a:spcBef>
                <a:spcPts val="400"/>
              </a:spcBef>
              <a:buClr>
                <a:srgbClr val="000000"/>
              </a:buClr>
              <a:defRPr sz="1200">
                <a:uFill>
                  <a:solidFill>
                    <a:srgbClr val="000000"/>
                  </a:solidFill>
                </a:uFill>
                <a:latin typeface="Times"/>
                <a:ea typeface="Times"/>
                <a:cs typeface="Times"/>
                <a:sym typeface="Times"/>
              </a:defRPr>
            </a:pPr>
            <a:r>
              <a:t>Pollak and colleagues examined how young children who experienced harsh physical abuse perceived the world around them.  We all become expert early in detecting emotions in faces, which allows to respond in social situations, like school or out community, in an appropriate way.  Pollak used morphed facial expressions and showed that non-abused children are able to distinguish emotions normally, transitioning about half-way across the series of faces.  That is shown by the green arrow.  Abused children can do this with emotions that do not involve anger.  However, when the emotion morphs from anger to another emotion, the children routinely are mistaken in reading anger into faces that are either neutral or reflect another emotion.  That is shown by the red arrow.  Imagine how these children view the world of adult and child faces around them.</a:t>
            </a:r>
          </a:p>
          <a:p>
            <a:pPr defTabSz="914400">
              <a:spcBef>
                <a:spcPts val="300"/>
              </a:spcBef>
              <a:buClr>
                <a:srgbClr val="000000"/>
              </a:buClr>
              <a:buFont typeface="Verdana"/>
              <a:defRPr sz="1000">
                <a:uFill>
                  <a:solidFill>
                    <a:srgbClr val="000000"/>
                  </a:solidFill>
                </a:uFill>
                <a:latin typeface="Verdana"/>
                <a:ea typeface="Verdana"/>
                <a:cs typeface="Verdana"/>
                <a:sym typeface="Verdana"/>
              </a:defRPr>
            </a:pPr>
            <a:endParaRPr/>
          </a:p>
          <a:p>
            <a:pPr defTabSz="914400">
              <a:spcBef>
                <a:spcPts val="200"/>
              </a:spcBef>
              <a:buClr>
                <a:srgbClr val="000000"/>
              </a:buClr>
              <a:buFont typeface="Verdana"/>
              <a:defRPr sz="1200">
                <a:uFill>
                  <a:solidFill>
                    <a:srgbClr val="000000"/>
                  </a:solidFill>
                </a:uFill>
                <a:latin typeface="Times"/>
                <a:ea typeface="Times"/>
                <a:cs typeface="Times"/>
                <a:sym typeface="Times"/>
              </a:defRPr>
            </a:pPr>
            <a:r>
              <a:rPr sz="1000">
                <a:effectLst>
                  <a:outerShdw blurRad="38100" dist="38100" dir="2700000" rotWithShape="0">
                    <a:srgbClr val="CBCBCB"/>
                  </a:outerShdw>
                </a:effectLst>
                <a:latin typeface="Verdana"/>
                <a:ea typeface="Verdana"/>
                <a:cs typeface="Verdana"/>
                <a:sym typeface="Verdana"/>
              </a:rPr>
              <a:t>Therefore it’s no mystery why victims of physical abuse in early childhood show increased perception of anger and inability to stop paying attention to ‘angry’ cues.</a:t>
            </a:r>
          </a:p>
          <a:p>
            <a:pPr defTabSz="914400">
              <a:spcBef>
                <a:spcPts val="200"/>
              </a:spcBef>
              <a:buClr>
                <a:srgbClr val="000000"/>
              </a:buClr>
              <a:buFont typeface="Verdana"/>
              <a:defRPr sz="1000">
                <a:effectLst>
                  <a:outerShdw blurRad="38100" dist="38100" dir="2700000" rotWithShape="0">
                    <a:srgbClr val="CBCBCB"/>
                  </a:outerShdw>
                </a:effectLst>
                <a:uFill>
                  <a:solidFill>
                    <a:srgbClr val="000000"/>
                  </a:solidFill>
                </a:uFill>
                <a:latin typeface="Verdana"/>
                <a:ea typeface="Verdana"/>
                <a:cs typeface="Verdana"/>
                <a:sym typeface="Verdana"/>
              </a:defRPr>
            </a:pPr>
            <a:endParaRPr sz="1000">
              <a:effectLst>
                <a:outerShdw blurRad="38100" dist="38100" dir="2700000" rotWithShape="0">
                  <a:srgbClr val="CBCBCB"/>
                </a:outerShdw>
              </a:effectLst>
              <a:latin typeface="Verdana"/>
              <a:ea typeface="Verdana"/>
              <a:cs typeface="Verdana"/>
              <a:sym typeface="Verdana"/>
            </a:endParaRPr>
          </a:p>
          <a:p>
            <a:pPr defTabSz="914400">
              <a:spcBef>
                <a:spcPts val="200"/>
              </a:spcBef>
              <a:buClr>
                <a:srgbClr val="000000"/>
              </a:buClr>
              <a:buFont typeface="Verdana"/>
              <a:defRPr sz="1200">
                <a:uFill>
                  <a:solidFill>
                    <a:srgbClr val="000000"/>
                  </a:solidFill>
                </a:uFill>
                <a:latin typeface="Times"/>
                <a:ea typeface="Times"/>
                <a:cs typeface="Times"/>
                <a:sym typeface="Times"/>
              </a:defRPr>
            </a:pPr>
            <a:r>
              <a:rPr sz="1000">
                <a:effectLst>
                  <a:outerShdw blurRad="38100" dist="38100" dir="2700000" rotWithShape="0">
                    <a:srgbClr val="CBCBCB"/>
                  </a:outerShdw>
                </a:effectLst>
                <a:latin typeface="Verdana"/>
                <a:ea typeface="Verdana"/>
                <a:cs typeface="Verdana"/>
                <a:sym typeface="Verdana"/>
              </a:rPr>
              <a:t>But toxic stress is not only about abuse — severe neglect is just as powerful and disrupts development in other ways. Victims of severe neglect show a decreased ability to perceive emotional states and decreased ability to discriminate specific emotions. </a:t>
            </a:r>
          </a:p>
        </p:txBody>
      </p:sp>
    </p:spTree>
    <p:extLst>
      <p:ext uri="{BB962C8B-B14F-4D97-AF65-F5344CB8AC3E}">
        <p14:creationId xmlns:p14="http://schemas.microsoft.com/office/powerpoint/2010/main" val="215848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a:spLocks noGrp="1" noRot="1" noChangeAspect="1"/>
          </p:cNvSpPr>
          <p:nvPr>
            <p:ph type="sldImg"/>
          </p:nvPr>
        </p:nvSpPr>
        <p:spPr>
          <a:prstGeom prst="rect">
            <a:avLst/>
          </a:prstGeom>
        </p:spPr>
        <p:txBody>
          <a:bodyPr/>
          <a:lstStyle/>
          <a:p>
            <a:endParaRPr/>
          </a:p>
        </p:txBody>
      </p:sp>
      <p:sp>
        <p:nvSpPr>
          <p:cNvPr id="967" name="Shape 967"/>
          <p:cNvSpPr>
            <a:spLocks noGrp="1"/>
          </p:cNvSpPr>
          <p:nvPr>
            <p:ph type="body" sz="quarter" idx="1"/>
          </p:nvPr>
        </p:nvSpPr>
        <p:spPr>
          <a:prstGeom prst="rect">
            <a:avLst/>
          </a:prstGeom>
        </p:spPr>
        <p:txBody>
          <a:bodyPr/>
          <a:lstStyle>
            <a:lvl1pPr marL="30476" marR="30476" defTabSz="342900">
              <a:buClr>
                <a:srgbClr val="000000"/>
              </a:buClr>
              <a:buFont typeface="Verdana"/>
              <a:defRPr sz="900">
                <a:uFill>
                  <a:solidFill>
                    <a:srgbClr val="000000"/>
                  </a:solidFill>
                </a:uFill>
                <a:latin typeface="Verdana"/>
                <a:ea typeface="Verdana"/>
                <a:cs typeface="Verdana"/>
                <a:sym typeface="Verdana"/>
              </a:defRPr>
            </a:lvl1pPr>
          </a:lstStyle>
          <a:p>
            <a:r>
              <a:t>The implications of the science of early child development are far-reaching, so I’ll touch on just a few. These implications are drawn not from single studies, but from decades of research that have led to widely accepted, broad principles that we can apply to policy and practice.</a:t>
            </a:r>
          </a:p>
        </p:txBody>
      </p:sp>
    </p:spTree>
    <p:extLst>
      <p:ext uri="{BB962C8B-B14F-4D97-AF65-F5344CB8AC3E}">
        <p14:creationId xmlns:p14="http://schemas.microsoft.com/office/powerpoint/2010/main" val="91531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Shape 988"/>
          <p:cNvSpPr>
            <a:spLocks noGrp="1" noRot="1" noChangeAspect="1"/>
          </p:cNvSpPr>
          <p:nvPr>
            <p:ph type="sldImg"/>
          </p:nvPr>
        </p:nvSpPr>
        <p:spPr>
          <a:prstGeom prst="rect">
            <a:avLst/>
          </a:prstGeom>
        </p:spPr>
        <p:txBody>
          <a:bodyPr/>
          <a:lstStyle/>
          <a:p>
            <a:endParaRPr/>
          </a:p>
        </p:txBody>
      </p:sp>
      <p:sp>
        <p:nvSpPr>
          <p:cNvPr id="989" name="Shape 989"/>
          <p:cNvSpPr>
            <a:spLocks noGrp="1"/>
          </p:cNvSpPr>
          <p:nvPr>
            <p:ph type="body" sz="quarter" idx="1"/>
          </p:nvPr>
        </p:nvSpPr>
        <p:spPr>
          <a:prstGeom prst="rect">
            <a:avLst/>
          </a:prstGeom>
        </p:spPr>
        <p:txBody>
          <a:bodyPr/>
          <a:lstStyle>
            <a:lvl1pPr marL="30476" marR="30476" defTabSz="342900">
              <a:buClr>
                <a:srgbClr val="000000"/>
              </a:buClr>
              <a:buFont typeface="Verdana"/>
              <a:defRPr sz="900">
                <a:uFill>
                  <a:solidFill>
                    <a:srgbClr val="000000"/>
                  </a:solidFill>
                </a:uFill>
                <a:latin typeface="Verdana"/>
                <a:ea typeface="Verdana"/>
                <a:cs typeface="Verdana"/>
                <a:sym typeface="Verdana"/>
              </a:defRPr>
            </a:lvl1pPr>
          </a:lstStyle>
          <a:p>
            <a:r>
              <a:t>The implications of the science of early child development are far-reaching, so I’ll touch on just a few. These implications are drawn not from single studies, but from decades of research that have led to widely accepted, broad principles that we can apply to policy and practice.</a:t>
            </a:r>
          </a:p>
        </p:txBody>
      </p:sp>
    </p:spTree>
    <p:extLst>
      <p:ext uri="{BB962C8B-B14F-4D97-AF65-F5344CB8AC3E}">
        <p14:creationId xmlns:p14="http://schemas.microsoft.com/office/powerpoint/2010/main" val="309951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lvl1pPr marL="30476" marR="30476" defTabSz="342900">
              <a:buClr>
                <a:srgbClr val="000000"/>
              </a:buClr>
              <a:buFont typeface="Verdana"/>
              <a:defRPr sz="900">
                <a:uFill>
                  <a:solidFill>
                    <a:srgbClr val="000000"/>
                  </a:solidFill>
                </a:uFill>
                <a:latin typeface="Verdana"/>
                <a:ea typeface="Verdana"/>
                <a:cs typeface="Verdana"/>
                <a:sym typeface="Verdana"/>
              </a:defRPr>
            </a:lvl1pPr>
          </a:lstStyle>
          <a:p>
            <a:r>
              <a:t>The implications of the science of early child development are far-reaching, so I’ll touch on just a few. These implications are drawn not from single studies, but from decades of research that have led to widely accepted, broad principles that we can apply to policy and practice.</a:t>
            </a:r>
          </a:p>
        </p:txBody>
      </p:sp>
    </p:spTree>
    <p:extLst>
      <p:ext uri="{BB962C8B-B14F-4D97-AF65-F5344CB8AC3E}">
        <p14:creationId xmlns:p14="http://schemas.microsoft.com/office/powerpoint/2010/main" val="310445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pPr marL="70802" marR="40639" defTabSz="914400">
              <a:buClr>
                <a:srgbClr val="000000"/>
              </a:buClr>
              <a:buFont typeface="Verdana"/>
              <a:defRPr sz="2200"/>
            </a:pPr>
            <a:r>
              <a:rPr sz="900">
                <a:uFill>
                  <a:solidFill>
                    <a:srgbClr val="000000"/>
                  </a:solidFill>
                </a:uFill>
                <a:latin typeface="Verdana"/>
                <a:ea typeface="Verdana"/>
                <a:cs typeface="Verdana"/>
                <a:sym typeface="Verdana"/>
              </a:rPr>
              <a:t>The implications of the science of early child development are far-reaching, so I</a:t>
            </a:r>
            <a:r>
              <a:rPr sz="900">
                <a:uFill>
                  <a:solidFill>
                    <a:srgbClr val="000000"/>
                  </a:solidFill>
                </a:uFill>
                <a:latin typeface="Arial"/>
                <a:ea typeface="Arial"/>
                <a:cs typeface="Arial"/>
                <a:sym typeface="Arial"/>
              </a:rPr>
              <a:t>’</a:t>
            </a:r>
            <a:r>
              <a:rPr sz="900">
                <a:uFill>
                  <a:solidFill>
                    <a:srgbClr val="000000"/>
                  </a:solidFill>
                </a:uFill>
                <a:latin typeface="Verdana"/>
                <a:ea typeface="Verdana"/>
                <a:cs typeface="Verdana"/>
                <a:sym typeface="Verdana"/>
              </a:rPr>
              <a:t>ll touch on just a few. These implications are drawn not from single studies, but from decades of research that have led to widely accepted, broad principles that we can apply to policy and practice.</a:t>
            </a:r>
          </a:p>
        </p:txBody>
      </p:sp>
    </p:spTree>
    <p:extLst>
      <p:ext uri="{BB962C8B-B14F-4D97-AF65-F5344CB8AC3E}">
        <p14:creationId xmlns:p14="http://schemas.microsoft.com/office/powerpoint/2010/main" val="9812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pPr>
              <a:buClr>
                <a:srgbClr val="000000"/>
              </a:buClr>
              <a:buFont typeface="Verdana"/>
            </a:pPr>
            <a:r>
              <a:rPr>
                <a:latin typeface="Verdana"/>
                <a:ea typeface="Verdana"/>
                <a:cs typeface="Verdana"/>
                <a:sym typeface="Verdana"/>
              </a:rPr>
              <a:t>As you can see, during childhood and adolescence these </a:t>
            </a:r>
            <a:r>
              <a:rPr b="1" i="1">
                <a:latin typeface="Verdana"/>
                <a:ea typeface="Verdana"/>
                <a:cs typeface="Verdana"/>
                <a:sym typeface="Verdana"/>
              </a:rPr>
              <a:t>neural connections are reduced through experience </a:t>
            </a:r>
            <a:r>
              <a:rPr>
                <a:latin typeface="Verdana"/>
                <a:ea typeface="Verdana"/>
                <a:cs typeface="Verdana"/>
                <a:sym typeface="Verdana"/>
              </a:rPr>
              <a:t>(which is necessary; even if our entire hereditary makeup were devoted . . . ).</a:t>
            </a:r>
          </a:p>
          <a:p>
            <a:pPr>
              <a:buClr>
                <a:srgbClr val="000000"/>
              </a:buClr>
              <a:buFont typeface="Verdana"/>
            </a:pPr>
            <a:r>
              <a:rPr>
                <a:latin typeface="Verdana"/>
                <a:ea typeface="Verdana"/>
                <a:cs typeface="Verdana"/>
                <a:sym typeface="Verdana"/>
              </a:rPr>
              <a:t>This helps to ensure that the neural connections that are most useful to the developing mind are retained.  “Use it or lose it.”</a:t>
            </a:r>
          </a:p>
          <a:p>
            <a:pPr>
              <a:buClr>
                <a:srgbClr val="000000"/>
              </a:buClr>
              <a:buFont typeface="Verdana"/>
            </a:pPr>
            <a:r>
              <a:rPr>
                <a:latin typeface="Verdana"/>
                <a:ea typeface="Verdana"/>
                <a:cs typeface="Verdana"/>
                <a:sym typeface="Verdana"/>
              </a:rPr>
              <a:t>But this is a </a:t>
            </a:r>
            <a:r>
              <a:rPr b="1" i="1">
                <a:latin typeface="Verdana"/>
                <a:ea typeface="Verdana"/>
                <a:cs typeface="Verdana"/>
                <a:sym typeface="Verdana"/>
              </a:rPr>
              <a:t>double-edged sword</a:t>
            </a:r>
            <a:r>
              <a:rPr>
                <a:latin typeface="Verdana"/>
                <a:ea typeface="Verdana"/>
                <a:cs typeface="Verdana"/>
                <a:sym typeface="Verdana"/>
              </a:rPr>
              <a:t>.  On the one hand, positive, healthy, growth-promoting experiences help to develop brains that are efficient and sophisticated (</a:t>
            </a:r>
            <a:r>
              <a:rPr u="sng">
                <a:latin typeface="Verdana"/>
                <a:ea typeface="Verdana"/>
                <a:cs typeface="Verdana"/>
                <a:sym typeface="Verdana"/>
              </a:rPr>
              <a:t>language</a:t>
            </a:r>
            <a:r>
              <a:rPr>
                <a:latin typeface="Verdana"/>
                <a:ea typeface="Verdana"/>
                <a:cs typeface="Verdana"/>
                <a:sym typeface="Verdana"/>
              </a:rPr>
              <a:t>, sight, movement in gravity).  But for some young children, their developing brains are incorporating experiences that are abusive or profoundly neglectful, and these alter the brain’s processing sometimes for life (Seth Pollock’s work on sensitivity to anger expressions).  These influences begin early, even </a:t>
            </a:r>
            <a:r>
              <a:rPr b="1" i="1">
                <a:latin typeface="Verdana"/>
                <a:ea typeface="Verdana"/>
                <a:cs typeface="Verdana"/>
                <a:sym typeface="Verdana"/>
              </a:rPr>
              <a:t>prenatally</a:t>
            </a:r>
            <a:r>
              <a:rPr>
                <a:latin typeface="Verdana"/>
                <a:ea typeface="Verdana"/>
                <a:cs typeface="Verdana"/>
                <a:sym typeface="Verdana"/>
              </a:rPr>
              <a:t>.    </a:t>
            </a:r>
          </a:p>
        </p:txBody>
      </p:sp>
    </p:spTree>
    <p:extLst>
      <p:ext uri="{BB962C8B-B14F-4D97-AF65-F5344CB8AC3E}">
        <p14:creationId xmlns:p14="http://schemas.microsoft.com/office/powerpoint/2010/main" val="82150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marL="40639" marR="40639" defTabSz="914400">
              <a:buClr>
                <a:srgbClr val="000000"/>
              </a:buClr>
              <a:buFont typeface="Verdana"/>
              <a:defRPr sz="2200"/>
            </a:pPr>
            <a:r>
              <a:rPr sz="1200">
                <a:uFill>
                  <a:solidFill>
                    <a:srgbClr val="000000"/>
                  </a:solidFill>
                </a:uFill>
                <a:latin typeface="Verdana"/>
                <a:ea typeface="Verdana"/>
                <a:cs typeface="Verdana"/>
                <a:sym typeface="Verdana"/>
              </a:rPr>
              <a:t>As you can see, during childhood and adolescence these </a:t>
            </a:r>
            <a:r>
              <a:rPr sz="1200" b="1" i="1">
                <a:uFill>
                  <a:solidFill>
                    <a:srgbClr val="000000"/>
                  </a:solidFill>
                </a:uFill>
                <a:latin typeface="Verdana"/>
                <a:ea typeface="Verdana"/>
                <a:cs typeface="Verdana"/>
                <a:sym typeface="Verdana"/>
              </a:rPr>
              <a:t>neural connections are reduced through experience </a:t>
            </a:r>
            <a:r>
              <a:rPr sz="1200">
                <a:uFill>
                  <a:solidFill>
                    <a:srgbClr val="000000"/>
                  </a:solidFill>
                </a:uFill>
                <a:latin typeface="Verdana"/>
                <a:ea typeface="Verdana"/>
                <a:cs typeface="Verdana"/>
                <a:sym typeface="Verdana"/>
              </a:rPr>
              <a:t>(which is necessary; even if our entire hereditary makeup were devoted . . . ).</a:t>
            </a:r>
          </a:p>
          <a:p>
            <a:pPr marL="40639" marR="40639" defTabSz="914400">
              <a:buClr>
                <a:srgbClr val="000000"/>
              </a:buClr>
              <a:buFont typeface="Verdana"/>
              <a:defRPr sz="2200"/>
            </a:pPr>
            <a:r>
              <a:rPr sz="1200">
                <a:uFill>
                  <a:solidFill>
                    <a:srgbClr val="000000"/>
                  </a:solidFill>
                </a:uFill>
                <a:latin typeface="Verdana"/>
                <a:ea typeface="Verdana"/>
                <a:cs typeface="Verdana"/>
                <a:sym typeface="Verdana"/>
              </a:rPr>
              <a:t>This helps to ensure that the neural connections that are most useful to the developing mind are retained.  </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Use it or lose it.</a:t>
            </a:r>
            <a:r>
              <a:rPr sz="1200">
                <a:uFill>
                  <a:solidFill>
                    <a:srgbClr val="000000"/>
                  </a:solidFill>
                </a:uFill>
                <a:latin typeface="Arial"/>
                <a:ea typeface="Arial"/>
                <a:cs typeface="Arial"/>
                <a:sym typeface="Arial"/>
              </a:rPr>
              <a:t>”</a:t>
            </a:r>
          </a:p>
          <a:p>
            <a:pPr marL="40639" marR="40639" defTabSz="914400">
              <a:buClr>
                <a:srgbClr val="000000"/>
              </a:buClr>
              <a:buFont typeface="Verdana"/>
              <a:defRPr sz="2200"/>
            </a:pPr>
            <a:r>
              <a:rPr sz="1200">
                <a:uFill>
                  <a:solidFill>
                    <a:srgbClr val="000000"/>
                  </a:solidFill>
                </a:uFill>
                <a:latin typeface="Verdana"/>
                <a:ea typeface="Verdana"/>
                <a:cs typeface="Verdana"/>
                <a:sym typeface="Verdana"/>
              </a:rPr>
              <a:t>But this is a </a:t>
            </a:r>
            <a:r>
              <a:rPr sz="1200" b="1" i="1">
                <a:uFill>
                  <a:solidFill>
                    <a:srgbClr val="000000"/>
                  </a:solidFill>
                </a:uFill>
                <a:latin typeface="Verdana"/>
                <a:ea typeface="Verdana"/>
                <a:cs typeface="Verdana"/>
                <a:sym typeface="Verdana"/>
              </a:rPr>
              <a:t>double-edged sword</a:t>
            </a:r>
            <a:r>
              <a:rPr sz="1200">
                <a:uFill>
                  <a:solidFill>
                    <a:srgbClr val="000000"/>
                  </a:solidFill>
                </a:uFill>
                <a:latin typeface="Verdana"/>
                <a:ea typeface="Verdana"/>
                <a:cs typeface="Verdana"/>
                <a:sym typeface="Verdana"/>
              </a:rPr>
              <a:t>.  On the one hand, positive, healthy, growth-promoting experiences help to develop brains that are efficient and sophisticated (</a:t>
            </a:r>
            <a:r>
              <a:rPr sz="1200" u="sng">
                <a:uFill>
                  <a:solidFill>
                    <a:srgbClr val="000000"/>
                  </a:solidFill>
                </a:uFill>
                <a:latin typeface="Verdana"/>
                <a:ea typeface="Verdana"/>
                <a:cs typeface="Verdana"/>
                <a:sym typeface="Verdana"/>
              </a:rPr>
              <a:t>language</a:t>
            </a:r>
            <a:r>
              <a:rPr sz="1200">
                <a:uFill>
                  <a:solidFill>
                    <a:srgbClr val="000000"/>
                  </a:solidFill>
                </a:uFill>
                <a:latin typeface="Verdana"/>
                <a:ea typeface="Verdana"/>
                <a:cs typeface="Verdana"/>
                <a:sym typeface="Verdana"/>
              </a:rPr>
              <a:t>, sight, movement in gravity).  But for some young children, their developing brains are incorporating experiences that are abusive or profoundly neglectful, and these alter the brain</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processing sometimes for life (Seth Pollock</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work on sensitivity to anger expressions).  These influences begin early, even </a:t>
            </a:r>
            <a:r>
              <a:rPr sz="1200" b="1" i="1">
                <a:uFill>
                  <a:solidFill>
                    <a:srgbClr val="000000"/>
                  </a:solidFill>
                </a:uFill>
                <a:latin typeface="Verdana"/>
                <a:ea typeface="Verdana"/>
                <a:cs typeface="Verdana"/>
                <a:sym typeface="Verdana"/>
              </a:rPr>
              <a:t>prenatally</a:t>
            </a:r>
            <a:r>
              <a:rPr sz="1200">
                <a:uFill>
                  <a:solidFill>
                    <a:srgbClr val="000000"/>
                  </a:solidFill>
                </a:uFill>
                <a:latin typeface="Verdana"/>
                <a:ea typeface="Verdana"/>
                <a:cs typeface="Verdana"/>
                <a:sym typeface="Verdana"/>
              </a:rPr>
              <a:t>.    </a:t>
            </a:r>
          </a:p>
        </p:txBody>
      </p:sp>
    </p:spTree>
    <p:extLst>
      <p:ext uri="{BB962C8B-B14F-4D97-AF65-F5344CB8AC3E}">
        <p14:creationId xmlns:p14="http://schemas.microsoft.com/office/powerpoint/2010/main" val="234236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r>
              <a:t>The issues we are talking about are not just about children, but about broader societal issues.</a:t>
            </a:r>
          </a:p>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endParaRPr/>
          </a:p>
          <a:p>
            <a:pPr marL="40639" marR="40639" defTabSz="914400">
              <a:spcBef>
                <a:spcPts val="400"/>
              </a:spcBef>
              <a:buClr>
                <a:srgbClr val="000000"/>
              </a:buClr>
              <a:buFont typeface="Verdana"/>
              <a:defRPr sz="2200"/>
            </a:pPr>
            <a:r>
              <a:rPr sz="1200">
                <a:uFill>
                  <a:solidFill>
                    <a:srgbClr val="000000"/>
                  </a:solidFill>
                </a:uFill>
                <a:latin typeface="Verdana"/>
                <a:ea typeface="Verdana"/>
                <a:cs typeface="Verdana"/>
                <a:sym typeface="Verdana"/>
              </a:rPr>
              <a:t>Also, this is not about </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 -- what happens to 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 affects all of society.</a:t>
            </a:r>
          </a:p>
        </p:txBody>
      </p:sp>
    </p:spTree>
    <p:extLst>
      <p:ext uri="{BB962C8B-B14F-4D97-AF65-F5344CB8AC3E}">
        <p14:creationId xmlns:p14="http://schemas.microsoft.com/office/powerpoint/2010/main" val="59471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r>
              <a:t>The issues we are talking about are not just about children, but about broader societal issues.</a:t>
            </a:r>
          </a:p>
          <a:p>
            <a:pPr marL="40639" marR="40639" defTabSz="914400">
              <a:spcBef>
                <a:spcPts val="400"/>
              </a:spcBef>
              <a:buClr>
                <a:srgbClr val="000000"/>
              </a:buClr>
              <a:buFont typeface="Verdana"/>
              <a:defRPr sz="1200">
                <a:uFill>
                  <a:solidFill>
                    <a:srgbClr val="000000"/>
                  </a:solidFill>
                </a:uFill>
                <a:latin typeface="Verdana"/>
                <a:ea typeface="Verdana"/>
                <a:cs typeface="Verdana"/>
                <a:sym typeface="Verdana"/>
              </a:defRPr>
            </a:pPr>
            <a:endParaRPr/>
          </a:p>
          <a:p>
            <a:pPr marL="40639" marR="40639" defTabSz="914400">
              <a:spcBef>
                <a:spcPts val="400"/>
              </a:spcBef>
              <a:buClr>
                <a:srgbClr val="000000"/>
              </a:buClr>
              <a:buFont typeface="Verdana"/>
              <a:defRPr sz="2200"/>
            </a:pPr>
            <a:r>
              <a:rPr sz="1200">
                <a:uFill>
                  <a:solidFill>
                    <a:srgbClr val="000000"/>
                  </a:solidFill>
                </a:uFill>
                <a:latin typeface="Verdana"/>
                <a:ea typeface="Verdana"/>
                <a:cs typeface="Verdana"/>
                <a:sym typeface="Verdana"/>
              </a:rPr>
              <a:t>Also, this is not about </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 -- what happens to other people</a:t>
            </a:r>
            <a:r>
              <a:rPr sz="1200">
                <a:uFill>
                  <a:solidFill>
                    <a:srgbClr val="000000"/>
                  </a:solidFill>
                </a:uFill>
                <a:latin typeface="Arial"/>
                <a:ea typeface="Arial"/>
                <a:cs typeface="Arial"/>
                <a:sym typeface="Arial"/>
              </a:rPr>
              <a:t>’</a:t>
            </a:r>
            <a:r>
              <a:rPr sz="1200">
                <a:uFill>
                  <a:solidFill>
                    <a:srgbClr val="000000"/>
                  </a:solidFill>
                </a:uFill>
                <a:latin typeface="Verdana"/>
                <a:ea typeface="Verdana"/>
                <a:cs typeface="Verdana"/>
                <a:sym typeface="Verdana"/>
              </a:rPr>
              <a:t>s children affects all of society.</a:t>
            </a:r>
          </a:p>
        </p:txBody>
      </p:sp>
    </p:spTree>
    <p:extLst>
      <p:ext uri="{BB962C8B-B14F-4D97-AF65-F5344CB8AC3E}">
        <p14:creationId xmlns:p14="http://schemas.microsoft.com/office/powerpoint/2010/main" val="61405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pPr defTabSz="914400">
              <a:spcBef>
                <a:spcPts val="400"/>
              </a:spcBef>
              <a:buClr>
                <a:srgbClr val="000000"/>
              </a:buClr>
              <a:buFont typeface="Verdana"/>
              <a:defRPr sz="1200">
                <a:uFill>
                  <a:solidFill>
                    <a:srgbClr val="000000"/>
                  </a:solidFill>
                </a:uFill>
                <a:latin typeface="Times"/>
                <a:ea typeface="Times"/>
                <a:cs typeface="Times"/>
                <a:sym typeface="Times"/>
              </a:defRPr>
            </a:pPr>
            <a:r>
              <a:rPr>
                <a:latin typeface="Verdana"/>
                <a:ea typeface="Verdana"/>
                <a:cs typeface="Verdana"/>
                <a:sym typeface="Verdana"/>
              </a:rPr>
              <a:t>As the maturing brain becomes more specialized to assume more complex functions, it is less capable of reorganizing and adapting. For example, by the first year, the parts of the brain that differentiate vocal sounds are becoming specialized to the language the baby has been exposed to and are already starting to lose the ability to recognize important sound distinctions found in other languages. As the brain prunes away the circuits that are not used, those that are used become stronger and increasingly difficult to alter over time. Declining plasticity means it’s easier and more effective to influence a baby’s developing brain architecture than it is to rewire parts of its circuitry in the adult years. In other words, we can </a:t>
            </a:r>
            <a:r>
              <a:rPr i="1">
                <a:latin typeface="Verdana"/>
                <a:ea typeface="Verdana"/>
                <a:cs typeface="Verdana"/>
                <a:sym typeface="Verdana"/>
              </a:rPr>
              <a:t>invest now</a:t>
            </a:r>
            <a:r>
              <a:rPr>
                <a:latin typeface="Verdana"/>
                <a:ea typeface="Verdana"/>
                <a:cs typeface="Verdana"/>
                <a:sym typeface="Verdana"/>
              </a:rPr>
              <a:t> by ensuring positive conditions for healthy development, or </a:t>
            </a:r>
            <a:r>
              <a:rPr i="1">
                <a:latin typeface="Verdana"/>
                <a:ea typeface="Verdana"/>
                <a:cs typeface="Verdana"/>
                <a:sym typeface="Verdana"/>
              </a:rPr>
              <a:t>pay more later</a:t>
            </a:r>
            <a:r>
              <a:rPr>
                <a:latin typeface="Verdana"/>
                <a:ea typeface="Verdana"/>
                <a:cs typeface="Verdana"/>
                <a:sym typeface="Verdana"/>
              </a:rPr>
              <a:t> in the form of costly remediation, health care, mental health services, and increased rates of incarceration. </a:t>
            </a:r>
            <a:r>
              <a:rPr i="1">
                <a:latin typeface="Verdana"/>
                <a:ea typeface="Verdana"/>
                <a:cs typeface="Verdana"/>
                <a:sym typeface="Verdana"/>
              </a:rPr>
              <a:t>Graph Source: Pat Levitt (2009)</a:t>
            </a:r>
          </a:p>
        </p:txBody>
      </p:sp>
    </p:spTree>
    <p:extLst>
      <p:ext uri="{BB962C8B-B14F-4D97-AF65-F5344CB8AC3E}">
        <p14:creationId xmlns:p14="http://schemas.microsoft.com/office/powerpoint/2010/main" val="372164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noRot="1" noChangeAspect="1"/>
          </p:cNvSpPr>
          <p:nvPr>
            <p:ph type="sldImg"/>
          </p:nvPr>
        </p:nvSpPr>
        <p:spPr>
          <a:prstGeom prst="rect">
            <a:avLst/>
          </a:prstGeom>
        </p:spPr>
        <p:txBody>
          <a:bodyPr/>
          <a:lstStyle/>
          <a:p>
            <a:endParaRPr/>
          </a:p>
        </p:txBody>
      </p:sp>
      <p:sp>
        <p:nvSpPr>
          <p:cNvPr id="572" name="Shape 572"/>
          <p:cNvSpPr>
            <a:spLocks noGrp="1"/>
          </p:cNvSpPr>
          <p:nvPr>
            <p:ph type="body" sz="quarter" idx="1"/>
          </p:nvPr>
        </p:nvSpPr>
        <p:spPr>
          <a:prstGeom prst="rect">
            <a:avLst/>
          </a:prstGeom>
        </p:spPr>
        <p:txBody>
          <a:bodyPr/>
          <a:lstStyle>
            <a:lvl1pPr marL="80327" marR="40639" defTabSz="914400">
              <a:spcBef>
                <a:spcPts val="400"/>
              </a:spcBef>
              <a:buClr>
                <a:srgbClr val="000000"/>
              </a:buClr>
              <a:buFont typeface="Verdana"/>
              <a:defRPr sz="1200">
                <a:uFill>
                  <a:solidFill>
                    <a:srgbClr val="000000"/>
                  </a:solidFill>
                </a:uFill>
                <a:latin typeface="Verdana"/>
                <a:ea typeface="Verdana"/>
                <a:cs typeface="Verdana"/>
                <a:sym typeface="Verdana"/>
              </a:defRPr>
            </a:lvl1pPr>
          </a:lstStyle>
          <a:p>
            <a:r>
              <a:t>Differences in development appear very early -- in this instance, differences in vocabulary growth between children in low socio-economic households and high socio-economic households begin to appear as early as 18 months. And as the children grow toward school age, and enter school, the differences only get larger in the absence of intervention.</a:t>
            </a:r>
          </a:p>
        </p:txBody>
      </p:sp>
    </p:spTree>
    <p:extLst>
      <p:ext uri="{BB962C8B-B14F-4D97-AF65-F5344CB8AC3E}">
        <p14:creationId xmlns:p14="http://schemas.microsoft.com/office/powerpoint/2010/main" val="221416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 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755775"/>
          </a:xfrm>
          <a:prstGeom prst="rect">
            <a:avLst/>
          </a:prstGeom>
        </p:spPr>
        <p:txBody>
          <a:bodyPr lIns="38100" tIns="38100" rIns="38100" bIns="38100"/>
          <a:lstStyle>
            <a:lvl1pPr marL="0" marR="0" indent="0">
              <a:defRPr sz="4400"/>
            </a:lvl1pPr>
          </a:lstStyle>
          <a:p>
            <a:r>
              <a:t>Title Text</a:t>
            </a:r>
          </a:p>
        </p:txBody>
      </p:sp>
      <p:sp>
        <p:nvSpPr>
          <p:cNvPr id="12" name="Shape 12"/>
          <p:cNvSpPr>
            <a:spLocks noGrp="1"/>
          </p:cNvSpPr>
          <p:nvPr>
            <p:ph type="body" sz="half" idx="1"/>
          </p:nvPr>
        </p:nvSpPr>
        <p:spPr>
          <a:xfrm>
            <a:off x="1371600" y="3886200"/>
            <a:ext cx="6400800" cy="2971800"/>
          </a:xfrm>
          <a:prstGeom prst="rect">
            <a:avLst/>
          </a:prstGeom>
        </p:spPr>
        <p:txBody>
          <a:bodyPr lIns="38100" tIns="38100" rIns="38100" bIns="38100"/>
          <a:lstStyle>
            <a:lvl1pPr marL="342900" marR="0" indent="-342900" algn="ctr">
              <a:spcBef>
                <a:spcPts val="600"/>
              </a:spcBef>
              <a:buClrTx/>
              <a:buSzTx/>
              <a:buFontTx/>
              <a:buNone/>
              <a:defRPr sz="2400"/>
            </a:lvl1pPr>
            <a:lvl2pPr marL="419100" marR="0" indent="38100" algn="ctr">
              <a:spcBef>
                <a:spcPts val="700"/>
              </a:spcBef>
              <a:buClrTx/>
              <a:buFontTx/>
              <a:defRPr sz="2800"/>
            </a:lvl2pPr>
            <a:lvl3pPr marL="876300" marR="0" indent="38100" algn="ctr">
              <a:spcBef>
                <a:spcPts val="600"/>
              </a:spcBef>
              <a:buClrTx/>
              <a:buFontTx/>
              <a:defRPr sz="2400"/>
            </a:lvl3pPr>
            <a:lvl4pPr marL="1333500" marR="0" indent="38100" algn="ctr">
              <a:spcBef>
                <a:spcPts val="500"/>
              </a:spcBef>
              <a:buClrTx/>
              <a:buSzTx/>
              <a:buFontTx/>
              <a:buNone/>
              <a:defRPr sz="2000"/>
            </a:lvl4pPr>
            <a:lvl5pPr marL="1790700" marR="0" indent="38100" algn="ctr">
              <a:spcBef>
                <a:spcPts val="5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1_Blank Presentation">
    <p:spTree>
      <p:nvGrpSpPr>
        <p:cNvPr id="1" name=""/>
        <p:cNvGrpSpPr/>
        <p:nvPr/>
      </p:nvGrpSpPr>
      <p:grpSpPr>
        <a:xfrm>
          <a:off x="0" y="0"/>
          <a:ext cx="0" cy="0"/>
          <a:chOff x="0" y="0"/>
          <a:chExt cx="0" cy="0"/>
        </a:xfrm>
      </p:grpSpPr>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W">
    <p:spTree>
      <p:nvGrpSpPr>
        <p:cNvPr id="1" name=""/>
        <p:cNvGrpSpPr/>
        <p:nvPr/>
      </p:nvGrpSpPr>
      <p:grpSpPr>
        <a:xfrm>
          <a:off x="0" y="0"/>
          <a:ext cx="0" cy="0"/>
          <a:chOff x="0" y="0"/>
          <a:chExt cx="0" cy="0"/>
        </a:xfrm>
      </p:grpSpPr>
      <p:sp>
        <p:nvSpPr>
          <p:cNvPr id="87" name="Shape 87"/>
          <p:cNvSpPr/>
          <p:nvPr/>
        </p:nvSpPr>
        <p:spPr>
          <a:xfrm>
            <a:off x="12700" y="6667500"/>
            <a:ext cx="9245600" cy="190500"/>
          </a:xfrm>
          <a:prstGeom prst="rect">
            <a:avLst/>
          </a:prstGeom>
          <a:gradFill>
            <a:gsLst>
              <a:gs pos="0">
                <a:srgbClr val="797979"/>
              </a:gs>
              <a:gs pos="100000">
                <a:srgbClr val="FFFFFF"/>
              </a:gs>
            </a:gsLst>
            <a:lin ang="599999"/>
          </a:gra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88" name="Shape 88"/>
          <p:cNvSpPr/>
          <p:nvPr/>
        </p:nvSpPr>
        <p:spPr>
          <a:xfrm>
            <a:off x="-3416300" y="-76200"/>
            <a:ext cx="12903200" cy="1117600"/>
          </a:xfrm>
          <a:prstGeom prst="rect">
            <a:avLst/>
          </a:prstGeom>
          <a:gradFill>
            <a:gsLst>
              <a:gs pos="0">
                <a:srgbClr val="797979"/>
              </a:gs>
              <a:gs pos="100000">
                <a:srgbClr val="FFFFFF"/>
              </a:gs>
            </a:gsLst>
            <a:lin ang="16800000"/>
          </a:gra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89" name="image.png"/>
          <p:cNvPicPr>
            <a:picLocks/>
          </p:cNvPicPr>
          <p:nvPr/>
        </p:nvPicPr>
        <p:blipFill>
          <a:blip r:embed="rId2">
            <a:extLst/>
          </a:blip>
          <a:stretch>
            <a:fillRect/>
          </a:stretch>
        </p:blipFill>
        <p:spPr>
          <a:xfrm>
            <a:off x="8383587" y="887412"/>
            <a:ext cx="647701" cy="558801"/>
          </a:xfrm>
          <a:prstGeom prst="rect">
            <a:avLst/>
          </a:prstGeom>
          <a:ln w="12700">
            <a:miter lim="400000"/>
          </a:ln>
        </p:spPr>
      </p:pic>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xfrm>
            <a:off x="8420100" y="6442075"/>
            <a:ext cx="266700" cy="279400"/>
          </a:xfrm>
          <a:prstGeom prst="rect">
            <a:avLst/>
          </a:prstGeom>
        </p:spPr>
        <p:txBody>
          <a:bodyPr/>
          <a:lstStyle>
            <a:lvl1pPr algn="r" defTabSz="914400">
              <a:defRPr sz="12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0_Blank Presentation copy 1">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4334271" y="6502400"/>
            <a:ext cx="469901" cy="508000"/>
          </a:xfrm>
          <a:prstGeom prst="rect">
            <a:avLst/>
          </a:prstGeom>
        </p:spPr>
        <p:txBody>
          <a:bodyPr/>
          <a:lstStyle>
            <a:lvl1pPr defTabSz="444500">
              <a:defRPr sz="28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111" name="Shape 111"/>
          <p:cNvSpPr>
            <a:spLocks noGrp="1"/>
          </p:cNvSpPr>
          <p:nvPr>
            <p:ph type="title"/>
          </p:nvPr>
        </p:nvSpPr>
        <p:spPr>
          <a:xfrm>
            <a:off x="685800" y="2130425"/>
            <a:ext cx="7772400" cy="1755775"/>
          </a:xfrm>
          <a:prstGeom prst="rect">
            <a:avLst/>
          </a:prstGeom>
          <a:ln>
            <a:round/>
          </a:ln>
        </p:spPr>
        <p:txBody>
          <a:bodyPr lIns="38100" tIns="38100" rIns="38100" bIns="38100"/>
          <a:lstStyle>
            <a:lvl1pPr marL="0" marR="0" indent="0">
              <a:defRPr sz="4400">
                <a:latin typeface="Helvetica"/>
                <a:ea typeface="Helvetica"/>
                <a:cs typeface="Helvetica"/>
                <a:sym typeface="Helvetica"/>
              </a:defRPr>
            </a:lvl1pPr>
          </a:lstStyle>
          <a:p>
            <a:r>
              <a:t>Title Text</a:t>
            </a:r>
          </a:p>
        </p:txBody>
      </p:sp>
      <p:sp>
        <p:nvSpPr>
          <p:cNvPr id="112" name="Shape 112"/>
          <p:cNvSpPr>
            <a:spLocks noGrp="1"/>
          </p:cNvSpPr>
          <p:nvPr>
            <p:ph type="body" sz="half" idx="1"/>
          </p:nvPr>
        </p:nvSpPr>
        <p:spPr>
          <a:xfrm>
            <a:off x="1371600" y="3886200"/>
            <a:ext cx="6400800" cy="2971800"/>
          </a:xfrm>
          <a:prstGeom prst="rect">
            <a:avLst/>
          </a:prstGeom>
          <a:ln>
            <a:round/>
          </a:ln>
        </p:spPr>
        <p:txBody>
          <a:bodyPr lIns="38100" tIns="38100" rIns="38100" bIns="38100"/>
          <a:lstStyle>
            <a:lvl1pPr marL="0" marR="0" indent="0" algn="ctr">
              <a:spcBef>
                <a:spcPts val="500"/>
              </a:spcBef>
              <a:buSzTx/>
              <a:buFontTx/>
              <a:buNone/>
              <a:defRPr sz="2400"/>
            </a:lvl1pPr>
            <a:lvl2pPr marL="457200" marR="0" indent="0" algn="ctr">
              <a:spcBef>
                <a:spcPts val="600"/>
              </a:spcBef>
              <a:buFontTx/>
              <a:defRPr sz="2800" b="0"/>
            </a:lvl2pPr>
            <a:lvl3pPr marL="914400" marR="0" indent="0" algn="ctr">
              <a:spcBef>
                <a:spcPts val="500"/>
              </a:spcBef>
              <a:buFontTx/>
              <a:defRPr sz="2400" b="0"/>
            </a:lvl3pPr>
            <a:lvl4pPr marL="1371600" marR="0" indent="0" algn="ctr">
              <a:spcBef>
                <a:spcPts val="400"/>
              </a:spcBef>
              <a:buSzTx/>
              <a:buFontTx/>
              <a:buNone/>
              <a:defRPr sz="2000" b="0"/>
            </a:lvl4pPr>
            <a:lvl5pPr marL="1828800" marR="0" indent="0" algn="ctr">
              <a:spcBef>
                <a:spcPts val="400"/>
              </a:spcBef>
              <a:buSzTx/>
              <a:buFontTx/>
              <a:buNone/>
              <a:defRPr sz="2000" b="0"/>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xfrm>
            <a:off x="8420100" y="6442075"/>
            <a:ext cx="266700" cy="279400"/>
          </a:xfrm>
          <a:prstGeom prst="rect">
            <a:avLst/>
          </a:prstGeom>
        </p:spPr>
        <p:txBody>
          <a:bodyPr/>
          <a:lstStyle>
            <a:lvl1pPr algn="r" defTabSz="914400">
              <a:defRPr sz="12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120" name="Shape 120"/>
          <p:cNvSpPr>
            <a:spLocks noGrp="1"/>
          </p:cNvSpPr>
          <p:nvPr>
            <p:ph type="title"/>
          </p:nvPr>
        </p:nvSpPr>
        <p:spPr>
          <a:xfrm>
            <a:off x="685800" y="2130425"/>
            <a:ext cx="7772400" cy="1755775"/>
          </a:xfrm>
          <a:prstGeom prst="rect">
            <a:avLst/>
          </a:prstGeom>
          <a:ln>
            <a:round/>
          </a:ln>
        </p:spPr>
        <p:txBody>
          <a:bodyPr lIns="38100" tIns="38100" rIns="38100" bIns="38100"/>
          <a:lstStyle>
            <a:lvl1pPr marL="0" marR="0" indent="0">
              <a:defRPr sz="4400">
                <a:latin typeface="Helvetica"/>
                <a:ea typeface="Helvetica"/>
                <a:cs typeface="Helvetica"/>
                <a:sym typeface="Helvetica"/>
              </a:defRPr>
            </a:lvl1pPr>
          </a:lstStyle>
          <a:p>
            <a:r>
              <a:t>Title Text</a:t>
            </a:r>
          </a:p>
        </p:txBody>
      </p:sp>
      <p:sp>
        <p:nvSpPr>
          <p:cNvPr id="121" name="Shape 121"/>
          <p:cNvSpPr>
            <a:spLocks noGrp="1"/>
          </p:cNvSpPr>
          <p:nvPr>
            <p:ph type="body" sz="half" idx="1"/>
          </p:nvPr>
        </p:nvSpPr>
        <p:spPr>
          <a:xfrm>
            <a:off x="1371600" y="3886200"/>
            <a:ext cx="6400800" cy="2971800"/>
          </a:xfrm>
          <a:prstGeom prst="rect">
            <a:avLst/>
          </a:prstGeom>
          <a:ln>
            <a:round/>
          </a:ln>
        </p:spPr>
        <p:txBody>
          <a:bodyPr lIns="38100" tIns="38100" rIns="38100" bIns="38100"/>
          <a:lstStyle>
            <a:lvl1pPr marL="0" marR="0" indent="0" algn="ctr">
              <a:spcBef>
                <a:spcPts val="500"/>
              </a:spcBef>
              <a:buSzTx/>
              <a:buFontTx/>
              <a:buNone/>
              <a:defRPr sz="2400"/>
            </a:lvl1pPr>
            <a:lvl2pPr marL="457200" marR="0" indent="0" algn="ctr">
              <a:spcBef>
                <a:spcPts val="600"/>
              </a:spcBef>
              <a:buFontTx/>
              <a:defRPr sz="2800" b="0"/>
            </a:lvl2pPr>
            <a:lvl3pPr marL="914400" marR="0" indent="0" algn="ctr">
              <a:spcBef>
                <a:spcPts val="500"/>
              </a:spcBef>
              <a:buFontTx/>
              <a:defRPr sz="2400" b="0"/>
            </a:lvl3pPr>
            <a:lvl4pPr marL="1371600" marR="0" indent="0" algn="ctr">
              <a:spcBef>
                <a:spcPts val="400"/>
              </a:spcBef>
              <a:buSzTx/>
              <a:buFontTx/>
              <a:buNone/>
              <a:defRPr sz="2000" b="0"/>
            </a:lvl4pPr>
            <a:lvl5pPr marL="1828800" marR="0" indent="0" algn="ctr">
              <a:spcBef>
                <a:spcPts val="400"/>
              </a:spcBef>
              <a:buSzTx/>
              <a:buFontTx/>
              <a:buNone/>
              <a:defRPr sz="2000" b="0"/>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xfrm>
            <a:off x="8420100" y="6442075"/>
            <a:ext cx="266700" cy="279400"/>
          </a:xfrm>
          <a:prstGeom prst="rect">
            <a:avLst/>
          </a:prstGeom>
        </p:spPr>
        <p:txBody>
          <a:bodyPr/>
          <a:lstStyle>
            <a:lvl1pPr algn="r" defTabSz="914400">
              <a:defRPr sz="12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7_Blank Presentation">
    <p:spTree>
      <p:nvGrpSpPr>
        <p:cNvPr id="1" name=""/>
        <p:cNvGrpSpPr/>
        <p:nvPr/>
      </p:nvGrpSpPr>
      <p:grpSpPr>
        <a:xfrm>
          <a:off x="0" y="0"/>
          <a:ext cx="0" cy="0"/>
          <a:chOff x="0" y="0"/>
          <a:chExt cx="0" cy="0"/>
        </a:xfrm>
      </p:grpSpPr>
      <p:sp>
        <p:nvSpPr>
          <p:cNvPr id="129" name="Shape 129"/>
          <p:cNvSpPr>
            <a:spLocks noGrp="1"/>
          </p:cNvSpPr>
          <p:nvPr>
            <p:ph type="sldNum" sz="quarter" idx="2"/>
          </p:nvPr>
        </p:nvSpPr>
        <p:spPr>
          <a:xfrm>
            <a:off x="4334271" y="6502400"/>
            <a:ext cx="469901" cy="508000"/>
          </a:xfrm>
          <a:prstGeom prst="rect">
            <a:avLst/>
          </a:prstGeom>
        </p:spPr>
        <p:txBody>
          <a:bodyPr/>
          <a:lstStyle>
            <a:lvl1pPr defTabSz="444500">
              <a:defRPr sz="28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 Blank - No Graphics">
    <p:spTree>
      <p:nvGrpSpPr>
        <p:cNvPr id="1" name=""/>
        <p:cNvGrpSpPr/>
        <p:nvPr/>
      </p:nvGrpSpPr>
      <p:grpSpPr>
        <a:xfrm>
          <a:off x="0" y="0"/>
          <a:ext cx="0" cy="0"/>
          <a:chOff x="0" y="0"/>
          <a:chExt cx="0" cy="0"/>
        </a:xfrm>
      </p:grpSpPr>
      <p:sp>
        <p:nvSpPr>
          <p:cNvPr id="136" name="Shape 136"/>
          <p:cNvSpPr>
            <a:spLocks noGrp="1"/>
          </p:cNvSpPr>
          <p:nvPr>
            <p:ph type="sldNum" sz="quarter" idx="2"/>
          </p:nvPr>
        </p:nvSpPr>
        <p:spPr>
          <a:xfrm>
            <a:off x="8420100" y="6442075"/>
            <a:ext cx="266700" cy="279400"/>
          </a:xfrm>
          <a:prstGeom prst="rect">
            <a:avLst/>
          </a:prstGeom>
        </p:spPr>
        <p:txBody>
          <a:bodyPr/>
          <a:lstStyle>
            <a:lvl1pPr algn="r" defTabSz="914400">
              <a:defRPr sz="12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 Blank">
    <p:bg>
      <p:bgPr>
        <a:solidFill>
          <a:srgbClr val="011279"/>
        </a:solidFill>
        <a:effectLst/>
      </p:bgPr>
    </p:bg>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8191500" y="6438900"/>
            <a:ext cx="266700" cy="271847"/>
          </a:xfrm>
          <a:prstGeom prst="rect">
            <a:avLst/>
          </a:prstGeom>
        </p:spPr>
        <p:txBody>
          <a:bodyPr lIns="38100" tIns="38100" rIns="38100" bIns="38100"/>
          <a:lstStyle>
            <a:lvl1pPr algn="r" defTabSz="914400">
              <a:defRPr sz="14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0" name="Shape 150"/>
          <p:cNvSpPr>
            <a:spLocks noGrp="1"/>
          </p:cNvSpPr>
          <p:nvPr>
            <p:ph type="title"/>
          </p:nvPr>
        </p:nvSpPr>
        <p:spPr>
          <a:xfrm>
            <a:off x="889000" y="1155700"/>
            <a:ext cx="7353300" cy="2324100"/>
          </a:xfrm>
          <a:prstGeom prst="rect">
            <a:avLst/>
          </a:prstGeom>
        </p:spPr>
        <p:txBody>
          <a:bodyPr anchor="b"/>
          <a:lstStyle>
            <a:lvl1pPr marL="0" marR="0" indent="0" algn="ctr" defTabSz="406400">
              <a:defRPr sz="5800">
                <a:uFillTx/>
                <a:latin typeface="+mj-lt"/>
                <a:ea typeface="+mj-ea"/>
                <a:cs typeface="+mj-cs"/>
                <a:sym typeface="Gill Sans"/>
              </a:defRPr>
            </a:lvl1pPr>
          </a:lstStyle>
          <a:p>
            <a:r>
              <a:t>Title Text</a:t>
            </a:r>
          </a:p>
        </p:txBody>
      </p:sp>
      <p:sp>
        <p:nvSpPr>
          <p:cNvPr id="151" name="Shape 151"/>
          <p:cNvSpPr>
            <a:spLocks noGrp="1"/>
          </p:cNvSpPr>
          <p:nvPr>
            <p:ph type="body" sz="quarter" idx="1"/>
          </p:nvPr>
        </p:nvSpPr>
        <p:spPr>
          <a:xfrm>
            <a:off x="889000" y="3530600"/>
            <a:ext cx="7353300" cy="800100"/>
          </a:xfrm>
          <a:prstGeom prst="rect">
            <a:avLst/>
          </a:prstGeom>
        </p:spPr>
        <p:txBody>
          <a:bodyPr/>
          <a:lstStyle>
            <a:lvl1pPr marL="0" marR="0" indent="0" algn="ctr" defTabSz="406400">
              <a:spcBef>
                <a:spcPts val="0"/>
              </a:spcBef>
              <a:buClrTx/>
              <a:buSzTx/>
              <a:buFontTx/>
              <a:buNone/>
              <a:defRPr sz="2400" b="0">
                <a:uFillTx/>
                <a:latin typeface="+mj-lt"/>
                <a:ea typeface="+mj-ea"/>
                <a:cs typeface="+mj-cs"/>
                <a:sym typeface="Gill Sans"/>
              </a:defRPr>
            </a:lvl1pPr>
            <a:lvl2pPr marL="0" marR="0" indent="0" algn="ctr" defTabSz="406400">
              <a:spcBef>
                <a:spcPts val="0"/>
              </a:spcBef>
              <a:buClrTx/>
              <a:buFontTx/>
              <a:defRPr sz="2400" b="0">
                <a:uFillTx/>
                <a:latin typeface="+mj-lt"/>
                <a:ea typeface="+mj-ea"/>
                <a:cs typeface="+mj-cs"/>
                <a:sym typeface="Gill Sans"/>
              </a:defRPr>
            </a:lvl2pPr>
            <a:lvl3pPr marL="0" marR="0" indent="0" algn="ctr" defTabSz="406400">
              <a:spcBef>
                <a:spcPts val="0"/>
              </a:spcBef>
              <a:buClrTx/>
              <a:buFontTx/>
              <a:defRPr sz="2400" b="0">
                <a:uFillTx/>
                <a:latin typeface="+mj-lt"/>
                <a:ea typeface="+mj-ea"/>
                <a:cs typeface="+mj-cs"/>
                <a:sym typeface="Gill Sans"/>
              </a:defRPr>
            </a:lvl3pPr>
            <a:lvl4pPr marL="0" marR="0" indent="0" algn="ctr" defTabSz="406400">
              <a:spcBef>
                <a:spcPts val="0"/>
              </a:spcBef>
              <a:buClrTx/>
              <a:buSzTx/>
              <a:buFontTx/>
              <a:buNone/>
              <a:defRPr b="0">
                <a:uFillTx/>
                <a:latin typeface="+mj-lt"/>
                <a:ea typeface="+mj-ea"/>
                <a:cs typeface="+mj-cs"/>
                <a:sym typeface="Gill Sans"/>
              </a:defRPr>
            </a:lvl4pPr>
            <a:lvl5pPr marL="0" marR="0" indent="0" algn="ctr" defTabSz="406400">
              <a:spcBef>
                <a:spcPts val="0"/>
              </a:spcBef>
              <a:buClrTx/>
              <a:buSzTx/>
              <a:buFontTx/>
              <a:buNone/>
              <a:defRPr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52" name="Shape 152"/>
          <p:cNvSpPr>
            <a:spLocks noGrp="1"/>
          </p:cNvSpPr>
          <p:nvPr>
            <p:ph type="sldNum" sz="quarter" idx="2"/>
          </p:nvPr>
        </p:nvSpPr>
        <p:spPr>
          <a:xfrm>
            <a:off x="4432300" y="6489700"/>
            <a:ext cx="266700" cy="279400"/>
          </a:xfrm>
          <a:prstGeom prst="rect">
            <a:avLst/>
          </a:prstGeom>
        </p:spPr>
        <p:txBody>
          <a:bodyPr/>
          <a:lstStyle>
            <a:lvl1pPr defTabSz="406400">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0_Blank Presentation">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159" name="Shape 159"/>
          <p:cNvSpPr>
            <a:spLocks noGrp="1"/>
          </p:cNvSpPr>
          <p:nvPr>
            <p:ph type="title"/>
          </p:nvPr>
        </p:nvSpPr>
        <p:spPr>
          <a:xfrm>
            <a:off x="889000" y="1155700"/>
            <a:ext cx="7353300" cy="2324100"/>
          </a:xfrm>
          <a:prstGeom prst="rect">
            <a:avLst/>
          </a:prstGeom>
        </p:spPr>
        <p:txBody>
          <a:bodyPr anchor="b"/>
          <a:lstStyle>
            <a:lvl1pPr marL="0" marR="0" indent="0" algn="ctr" defTabSz="406400">
              <a:defRPr sz="5800">
                <a:uFillTx/>
                <a:latin typeface="+mj-lt"/>
                <a:ea typeface="+mj-ea"/>
                <a:cs typeface="+mj-cs"/>
                <a:sym typeface="Gill Sans"/>
              </a:defRPr>
            </a:lvl1pPr>
          </a:lstStyle>
          <a:p>
            <a:r>
              <a:t>Title Text</a:t>
            </a:r>
          </a:p>
        </p:txBody>
      </p:sp>
      <p:sp>
        <p:nvSpPr>
          <p:cNvPr id="160" name="Shape 160"/>
          <p:cNvSpPr>
            <a:spLocks noGrp="1"/>
          </p:cNvSpPr>
          <p:nvPr>
            <p:ph type="body" sz="quarter" idx="1"/>
          </p:nvPr>
        </p:nvSpPr>
        <p:spPr>
          <a:xfrm>
            <a:off x="889000" y="3530600"/>
            <a:ext cx="7353300" cy="800100"/>
          </a:xfrm>
          <a:prstGeom prst="rect">
            <a:avLst/>
          </a:prstGeom>
        </p:spPr>
        <p:txBody>
          <a:bodyPr/>
          <a:lstStyle>
            <a:lvl1pPr marL="0" marR="0" indent="0" algn="ctr" defTabSz="406400">
              <a:spcBef>
                <a:spcPts val="0"/>
              </a:spcBef>
              <a:buClrTx/>
              <a:buSzTx/>
              <a:buFontTx/>
              <a:buNone/>
              <a:defRPr sz="2400" b="0">
                <a:uFillTx/>
                <a:latin typeface="+mj-lt"/>
                <a:ea typeface="+mj-ea"/>
                <a:cs typeface="+mj-cs"/>
                <a:sym typeface="Gill Sans"/>
              </a:defRPr>
            </a:lvl1pPr>
            <a:lvl2pPr marL="0" marR="0" indent="0" algn="ctr" defTabSz="406400">
              <a:spcBef>
                <a:spcPts val="0"/>
              </a:spcBef>
              <a:buClrTx/>
              <a:buFontTx/>
              <a:defRPr sz="2400" b="0">
                <a:uFillTx/>
                <a:latin typeface="+mj-lt"/>
                <a:ea typeface="+mj-ea"/>
                <a:cs typeface="+mj-cs"/>
                <a:sym typeface="Gill Sans"/>
              </a:defRPr>
            </a:lvl2pPr>
            <a:lvl3pPr marL="0" marR="0" indent="0" algn="ctr" defTabSz="406400">
              <a:spcBef>
                <a:spcPts val="0"/>
              </a:spcBef>
              <a:buClrTx/>
              <a:buFontTx/>
              <a:defRPr sz="2400" b="0">
                <a:uFillTx/>
                <a:latin typeface="+mj-lt"/>
                <a:ea typeface="+mj-ea"/>
                <a:cs typeface="+mj-cs"/>
                <a:sym typeface="Gill Sans"/>
              </a:defRPr>
            </a:lvl3pPr>
            <a:lvl4pPr marL="0" marR="0" indent="0" algn="ctr" defTabSz="406400">
              <a:spcBef>
                <a:spcPts val="0"/>
              </a:spcBef>
              <a:buClrTx/>
              <a:buSzTx/>
              <a:buFontTx/>
              <a:buNone/>
              <a:defRPr b="0">
                <a:uFillTx/>
                <a:latin typeface="+mj-lt"/>
                <a:ea typeface="+mj-ea"/>
                <a:cs typeface="+mj-cs"/>
                <a:sym typeface="Gill Sans"/>
              </a:defRPr>
            </a:lvl4pPr>
            <a:lvl5pPr marL="0" marR="0" indent="0" algn="ctr" defTabSz="406400">
              <a:spcBef>
                <a:spcPts val="0"/>
              </a:spcBef>
              <a:buClrTx/>
              <a:buSzTx/>
              <a:buFontTx/>
              <a:buNone/>
              <a:defRPr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61" name="Shape 161"/>
          <p:cNvSpPr>
            <a:spLocks noGrp="1"/>
          </p:cNvSpPr>
          <p:nvPr>
            <p:ph type="sldNum" sz="quarter" idx="2"/>
          </p:nvPr>
        </p:nvSpPr>
        <p:spPr>
          <a:xfrm>
            <a:off x="4432300" y="6489700"/>
            <a:ext cx="266700" cy="279400"/>
          </a:xfrm>
          <a:prstGeom prst="rect">
            <a:avLst/>
          </a:prstGeom>
        </p:spPr>
        <p:txBody>
          <a:bodyPr/>
          <a:lstStyle>
            <a:lvl1pPr defTabSz="406400">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0_Blank Presentation copy 1">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4348360" y="6502400"/>
            <a:ext cx="444501" cy="482600"/>
          </a:xfrm>
          <a:prstGeom prst="rect">
            <a:avLst/>
          </a:prstGeom>
        </p:spPr>
        <p:txBody>
          <a:bodyPr/>
          <a:lstStyle>
            <a:lvl1pPr defTabSz="444500">
              <a:defRPr sz="26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75" name="Shape 175"/>
          <p:cNvSpPr>
            <a:spLocks noGrp="1"/>
          </p:cNvSpPr>
          <p:nvPr>
            <p:ph type="body" idx="1"/>
          </p:nvPr>
        </p:nvSpPr>
        <p:spPr>
          <a:xfrm>
            <a:off x="850900" y="889000"/>
            <a:ext cx="7442200" cy="5080000"/>
          </a:xfrm>
          <a:prstGeom prst="rect">
            <a:avLst/>
          </a:prstGeom>
        </p:spPr>
        <p:txBody>
          <a:bodyPr anchor="ctr"/>
          <a:lstStyle>
            <a:lvl1pPr marL="1104900" marR="0" indent="-787400" defTabSz="406400">
              <a:spcBef>
                <a:spcPts val="3400"/>
              </a:spcBef>
              <a:buClrTx/>
              <a:buSzPct val="171000"/>
              <a:buFontTx/>
              <a:defRPr b="0">
                <a:uFillTx/>
                <a:latin typeface="+mj-lt"/>
                <a:ea typeface="+mj-ea"/>
                <a:cs typeface="+mj-cs"/>
                <a:sym typeface="Gill Sans"/>
              </a:defRPr>
            </a:lvl1pPr>
            <a:lvl2pPr marL="1549400" marR="0" indent="-787400" defTabSz="406400">
              <a:spcBef>
                <a:spcPts val="3400"/>
              </a:spcBef>
              <a:buClrTx/>
              <a:buSzPct val="171000"/>
              <a:buFontTx/>
              <a:buChar char="•"/>
              <a:defRPr sz="2800" b="0">
                <a:uFillTx/>
                <a:latin typeface="+mj-lt"/>
                <a:ea typeface="+mj-ea"/>
                <a:cs typeface="+mj-cs"/>
                <a:sym typeface="Gill Sans"/>
              </a:defRPr>
            </a:lvl2pPr>
            <a:lvl3pPr marL="1993900" marR="0" indent="-787400" defTabSz="406400">
              <a:spcBef>
                <a:spcPts val="3400"/>
              </a:spcBef>
              <a:buClrTx/>
              <a:buSzPct val="171000"/>
              <a:buFontTx/>
              <a:buChar char="•"/>
              <a:defRPr b="0">
                <a:uFillTx/>
                <a:latin typeface="+mj-lt"/>
                <a:ea typeface="+mj-ea"/>
                <a:cs typeface="+mj-cs"/>
                <a:sym typeface="Gill Sans"/>
              </a:defRPr>
            </a:lvl3pPr>
            <a:lvl4pPr marL="2438400" marR="0" indent="-787400" defTabSz="406400">
              <a:spcBef>
                <a:spcPts val="3400"/>
              </a:spcBef>
              <a:buClrTx/>
              <a:buSzPct val="171000"/>
              <a:buFontTx/>
              <a:buChar char="•"/>
              <a:defRPr sz="2800" b="0">
                <a:uFillTx/>
                <a:latin typeface="+mj-lt"/>
                <a:ea typeface="+mj-ea"/>
                <a:cs typeface="+mj-cs"/>
                <a:sym typeface="Gill Sans"/>
              </a:defRPr>
            </a:lvl4pPr>
            <a:lvl5pPr marL="2882900" marR="0" indent="-787400" defTabSz="406400">
              <a:spcBef>
                <a:spcPts val="3400"/>
              </a:spcBef>
              <a:buClrTx/>
              <a:buSzPct val="171000"/>
              <a:buFontTx/>
              <a:buChar char="•"/>
              <a:defRPr sz="2800"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76" name="Shape 176"/>
          <p:cNvSpPr>
            <a:spLocks noGrp="1"/>
          </p:cNvSpPr>
          <p:nvPr>
            <p:ph type="sldNum" sz="quarter" idx="2"/>
          </p:nvPr>
        </p:nvSpPr>
        <p:spPr>
          <a:xfrm>
            <a:off x="4413250" y="6477000"/>
            <a:ext cx="292100" cy="304800"/>
          </a:xfrm>
          <a:prstGeom prst="rect">
            <a:avLst/>
          </a:prstGeom>
        </p:spPr>
        <p:txBody>
          <a:bodyPr lIns="63500" tIns="63500" rIns="63500" bIns="63500"/>
          <a:lstStyle>
            <a:lvl1pPr defTabSz="406400">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74637"/>
            <a:ext cx="8229600" cy="4754563"/>
          </a:xfrm>
          <a:prstGeom prst="rect">
            <a:avLst/>
          </a:prstGeom>
          <a:ln>
            <a:round/>
          </a:ln>
        </p:spPr>
        <p:txBody>
          <a:bodyPr lIns="38100" tIns="38100" rIns="38100" bIns="38100"/>
          <a:lstStyle>
            <a:lvl1pPr marL="0" marR="0" indent="0">
              <a:defRPr sz="4400">
                <a:latin typeface="Helvetica"/>
                <a:ea typeface="Helvetica"/>
                <a:cs typeface="Helvetica"/>
                <a:sym typeface="Helvetica"/>
              </a:defRPr>
            </a:lvl1pPr>
          </a:lstStyle>
          <a:p>
            <a:r>
              <a:t>Title Text</a:t>
            </a:r>
          </a:p>
        </p:txBody>
      </p:sp>
      <p:sp>
        <p:nvSpPr>
          <p:cNvPr id="184" name="Shape 184"/>
          <p:cNvSpPr>
            <a:spLocks noGrp="1"/>
          </p:cNvSpPr>
          <p:nvPr>
            <p:ph type="body" idx="1"/>
          </p:nvPr>
        </p:nvSpPr>
        <p:spPr>
          <a:xfrm>
            <a:off x="457200" y="1600199"/>
            <a:ext cx="8229600" cy="5257802"/>
          </a:xfrm>
          <a:prstGeom prst="rect">
            <a:avLst/>
          </a:prstGeom>
          <a:ln>
            <a:round/>
          </a:ln>
        </p:spPr>
        <p:txBody>
          <a:bodyPr lIns="38100" tIns="38100" rIns="38100" bIns="38100"/>
          <a:lstStyle>
            <a:lvl1pPr marL="342900" marR="0" indent="-342900">
              <a:spcBef>
                <a:spcPts val="500"/>
              </a:spcBef>
              <a:buFontTx/>
              <a:defRPr sz="2400"/>
            </a:lvl1pPr>
            <a:lvl2pPr marL="742950" marR="0" indent="-285750">
              <a:spcBef>
                <a:spcPts val="600"/>
              </a:spcBef>
              <a:buFontTx/>
              <a:defRPr sz="2800" b="0"/>
            </a:lvl2pPr>
            <a:lvl3pPr marL="1143000" marR="0" indent="-228600">
              <a:spcBef>
                <a:spcPts val="500"/>
              </a:spcBef>
              <a:buFontTx/>
              <a:defRPr sz="2400" b="0"/>
            </a:lvl3pPr>
            <a:lvl4pPr marL="1600200" marR="0" indent="-228600">
              <a:spcBef>
                <a:spcPts val="400"/>
              </a:spcBef>
              <a:buFontTx/>
              <a:defRPr sz="2000" b="0"/>
            </a:lvl4pPr>
            <a:lvl5pPr marL="2057400" marR="0" indent="-228600">
              <a:spcBef>
                <a:spcPts val="400"/>
              </a:spcBef>
              <a:buFontTx/>
              <a:defRPr sz="2000" b="0"/>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sldNum" sz="quarter" idx="2"/>
          </p:nvPr>
        </p:nvSpPr>
        <p:spPr>
          <a:xfrm>
            <a:off x="8420100" y="6442075"/>
            <a:ext cx="266700" cy="279400"/>
          </a:xfrm>
          <a:prstGeom prst="rect">
            <a:avLst/>
          </a:prstGeom>
        </p:spPr>
        <p:txBody>
          <a:bodyPr/>
          <a:lstStyle>
            <a:lvl1pPr algn="r" defTabSz="914400">
              <a:defRPr sz="12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copy 1">
    <p:spTree>
      <p:nvGrpSpPr>
        <p:cNvPr id="1" name=""/>
        <p:cNvGrpSpPr/>
        <p:nvPr/>
      </p:nvGrpSpPr>
      <p:grpSpPr>
        <a:xfrm>
          <a:off x="0" y="0"/>
          <a:ext cx="0" cy="0"/>
          <a:chOff x="0" y="0"/>
          <a:chExt cx="0" cy="0"/>
        </a:xfrm>
      </p:grpSpPr>
      <p:sp>
        <p:nvSpPr>
          <p:cNvPr id="192" name="Shape 192"/>
          <p:cNvSpPr>
            <a:spLocks noGrp="1"/>
          </p:cNvSpPr>
          <p:nvPr>
            <p:ph type="title"/>
          </p:nvPr>
        </p:nvSpPr>
        <p:spPr>
          <a:xfrm>
            <a:off x="889000" y="1155700"/>
            <a:ext cx="7353300" cy="2324100"/>
          </a:xfrm>
          <a:prstGeom prst="rect">
            <a:avLst/>
          </a:prstGeom>
        </p:spPr>
        <p:txBody>
          <a:bodyPr anchor="b"/>
          <a:lstStyle>
            <a:lvl1pPr marL="0" marR="0" indent="0" algn="ctr" defTabSz="406400">
              <a:defRPr sz="5800">
                <a:uFillTx/>
                <a:latin typeface="+mj-lt"/>
                <a:ea typeface="+mj-ea"/>
                <a:cs typeface="+mj-cs"/>
                <a:sym typeface="Gill Sans"/>
              </a:defRPr>
            </a:lvl1pPr>
          </a:lstStyle>
          <a:p>
            <a:r>
              <a:t>Title Text</a:t>
            </a:r>
          </a:p>
        </p:txBody>
      </p:sp>
      <p:sp>
        <p:nvSpPr>
          <p:cNvPr id="193" name="Shape 193"/>
          <p:cNvSpPr>
            <a:spLocks noGrp="1"/>
          </p:cNvSpPr>
          <p:nvPr>
            <p:ph type="body" sz="quarter" idx="1"/>
          </p:nvPr>
        </p:nvSpPr>
        <p:spPr>
          <a:xfrm>
            <a:off x="889000" y="3530600"/>
            <a:ext cx="7353300" cy="800100"/>
          </a:xfrm>
          <a:prstGeom prst="rect">
            <a:avLst/>
          </a:prstGeom>
        </p:spPr>
        <p:txBody>
          <a:bodyPr/>
          <a:lstStyle>
            <a:lvl1pPr marL="0" marR="0" indent="0" algn="ctr" defTabSz="406400">
              <a:spcBef>
                <a:spcPts val="0"/>
              </a:spcBef>
              <a:buClrTx/>
              <a:buSzTx/>
              <a:buFontTx/>
              <a:buNone/>
              <a:defRPr sz="2400" b="0">
                <a:uFillTx/>
                <a:latin typeface="+mj-lt"/>
                <a:ea typeface="+mj-ea"/>
                <a:cs typeface="+mj-cs"/>
                <a:sym typeface="Gill Sans"/>
              </a:defRPr>
            </a:lvl1pPr>
            <a:lvl2pPr marL="0" marR="0" indent="0" algn="ctr" defTabSz="406400">
              <a:spcBef>
                <a:spcPts val="0"/>
              </a:spcBef>
              <a:buClrTx/>
              <a:buFontTx/>
              <a:defRPr sz="2400" b="0">
                <a:uFillTx/>
                <a:latin typeface="+mj-lt"/>
                <a:ea typeface="+mj-ea"/>
                <a:cs typeface="+mj-cs"/>
                <a:sym typeface="Gill Sans"/>
              </a:defRPr>
            </a:lvl2pPr>
            <a:lvl3pPr marL="0" marR="0" indent="0" algn="ctr" defTabSz="406400">
              <a:spcBef>
                <a:spcPts val="0"/>
              </a:spcBef>
              <a:buClrTx/>
              <a:buFontTx/>
              <a:defRPr sz="2400" b="0">
                <a:uFillTx/>
                <a:latin typeface="+mj-lt"/>
                <a:ea typeface="+mj-ea"/>
                <a:cs typeface="+mj-cs"/>
                <a:sym typeface="Gill Sans"/>
              </a:defRPr>
            </a:lvl3pPr>
            <a:lvl4pPr marL="0" marR="0" indent="0" algn="ctr" defTabSz="406400">
              <a:spcBef>
                <a:spcPts val="0"/>
              </a:spcBef>
              <a:buClrTx/>
              <a:buSzTx/>
              <a:buFontTx/>
              <a:buNone/>
              <a:defRPr b="0">
                <a:uFillTx/>
                <a:latin typeface="+mj-lt"/>
                <a:ea typeface="+mj-ea"/>
                <a:cs typeface="+mj-cs"/>
                <a:sym typeface="Gill Sans"/>
              </a:defRPr>
            </a:lvl4pPr>
            <a:lvl5pPr marL="0" marR="0" indent="0" algn="ctr" defTabSz="406400">
              <a:spcBef>
                <a:spcPts val="0"/>
              </a:spcBef>
              <a:buClrTx/>
              <a:buSzTx/>
              <a:buFontTx/>
              <a:buNone/>
              <a:defRPr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94" name="Shape 194"/>
          <p:cNvSpPr>
            <a:spLocks noGrp="1"/>
          </p:cNvSpPr>
          <p:nvPr>
            <p:ph type="sldNum" sz="quarter" idx="2"/>
          </p:nvPr>
        </p:nvSpPr>
        <p:spPr>
          <a:xfrm>
            <a:off x="4432300" y="6489700"/>
            <a:ext cx="266700" cy="279400"/>
          </a:xfrm>
          <a:prstGeom prst="rect">
            <a:avLst/>
          </a:prstGeom>
        </p:spPr>
        <p:txBody>
          <a:bodyPr/>
          <a:lstStyle>
            <a:lvl1pPr defTabSz="406400">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Default - Blank">
    <p:spTree>
      <p:nvGrpSpPr>
        <p:cNvPr id="1" name=""/>
        <p:cNvGrpSpPr/>
        <p:nvPr/>
      </p:nvGrpSpPr>
      <p:grpSpPr>
        <a:xfrm>
          <a:off x="0" y="0"/>
          <a:ext cx="0" cy="0"/>
          <a:chOff x="0" y="0"/>
          <a:chExt cx="0" cy="0"/>
        </a:xfrm>
      </p:grpSpPr>
      <p:sp>
        <p:nvSpPr>
          <p:cNvPr id="201" name="Shape 2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 Title and Content - No Graphics">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92075"/>
            <a:ext cx="8229600" cy="1506538"/>
          </a:xfrm>
          <a:prstGeom prst="rect">
            <a:avLst/>
          </a:prstGeom>
        </p:spPr>
        <p:txBody>
          <a:bodyPr lIns="38100" tIns="38100" rIns="38100" bIns="38100" anchor="ctr"/>
          <a:lstStyle>
            <a:lvl1pPr marL="0" marR="0" indent="0" algn="ctr">
              <a:defRPr sz="4400">
                <a:latin typeface="Calibri"/>
                <a:ea typeface="Calibri"/>
                <a:cs typeface="Calibri"/>
                <a:sym typeface="Calibri"/>
              </a:defRPr>
            </a:lvl1pPr>
          </a:lstStyle>
          <a:p>
            <a:r>
              <a:t>Title Text</a:t>
            </a:r>
          </a:p>
        </p:txBody>
      </p:sp>
      <p:sp>
        <p:nvSpPr>
          <p:cNvPr id="209" name="Shape 209"/>
          <p:cNvSpPr>
            <a:spLocks noGrp="1"/>
          </p:cNvSpPr>
          <p:nvPr>
            <p:ph type="body" idx="1"/>
          </p:nvPr>
        </p:nvSpPr>
        <p:spPr>
          <a:xfrm>
            <a:off x="457200" y="1598612"/>
            <a:ext cx="8229600" cy="5259388"/>
          </a:xfrm>
          <a:prstGeom prst="rect">
            <a:avLst/>
          </a:prstGeom>
        </p:spPr>
        <p:txBody>
          <a:bodyPr lIns="38100" tIns="38100" rIns="38100" bIns="38100"/>
          <a:lstStyle>
            <a:lvl1pPr marL="342900" marR="0" indent="-342900">
              <a:spcBef>
                <a:spcPts val="800"/>
              </a:spcBef>
              <a:buFont typeface="Arial"/>
              <a:defRPr sz="3200" b="0">
                <a:latin typeface="Calibri"/>
                <a:ea typeface="Calibri"/>
                <a:cs typeface="Calibri"/>
                <a:sym typeface="Calibri"/>
              </a:defRPr>
            </a:lvl1pPr>
            <a:lvl2pPr marL="704850" marR="0" indent="-285750">
              <a:spcBef>
                <a:spcPts val="700"/>
              </a:spcBef>
              <a:buSzPct val="100000"/>
              <a:buFont typeface="Arial"/>
              <a:buChar char="–"/>
              <a:defRPr sz="2800" b="0">
                <a:latin typeface="Calibri"/>
                <a:ea typeface="Calibri"/>
                <a:cs typeface="Calibri"/>
                <a:sym typeface="Calibri"/>
              </a:defRPr>
            </a:lvl2pPr>
            <a:lvl3pPr marL="1104900" marR="0" indent="-228600">
              <a:spcBef>
                <a:spcPts val="600"/>
              </a:spcBef>
              <a:buSzPct val="100000"/>
              <a:buFont typeface="Arial"/>
              <a:buChar char="•"/>
              <a:defRPr sz="2400" b="0">
                <a:latin typeface="Calibri"/>
                <a:ea typeface="Calibri"/>
                <a:cs typeface="Calibri"/>
                <a:sym typeface="Calibri"/>
              </a:defRPr>
            </a:lvl3pPr>
            <a:lvl4pPr marL="1562100" marR="0" indent="-228600">
              <a:spcBef>
                <a:spcPts val="500"/>
              </a:spcBef>
              <a:buFont typeface="Arial"/>
              <a:defRPr sz="2000" b="0">
                <a:latin typeface="Calibri"/>
                <a:ea typeface="Calibri"/>
                <a:cs typeface="Calibri"/>
                <a:sym typeface="Calibri"/>
              </a:defRPr>
            </a:lvl4pPr>
            <a:lvl5pPr marL="2019300" marR="0" indent="-228600">
              <a:spcBef>
                <a:spcPts val="500"/>
              </a:spcBef>
              <a:buFont typeface="Arial"/>
              <a:defRPr sz="2000" b="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0" name="Shape 210"/>
          <p:cNvSpPr>
            <a:spLocks noGrp="1"/>
          </p:cNvSpPr>
          <p:nvPr>
            <p:ph type="sldNum" sz="quarter" idx="2"/>
          </p:nvPr>
        </p:nvSpPr>
        <p:spPr>
          <a:xfrm>
            <a:off x="8432800" y="6454775"/>
            <a:ext cx="266700" cy="279400"/>
          </a:xfrm>
          <a:prstGeom prst="rect">
            <a:avLst/>
          </a:prstGeom>
        </p:spPr>
        <p:txBody>
          <a:bodyPr anchor="ctr"/>
          <a:lstStyle>
            <a:lvl1pPr>
              <a:lnSpc>
                <a:spcPct val="125000"/>
              </a:lnSpc>
              <a:spcBef>
                <a:spcPts val="700"/>
              </a:spcBef>
              <a:buClr>
                <a:srgbClr val="000000"/>
              </a:buClr>
              <a:buFont typeface="Verdana"/>
              <a:defRPr sz="1200">
                <a:solidFill>
                  <a:srgbClr val="999999"/>
                </a:solidFill>
                <a:uFill>
                  <a:solidFill>
                    <a:srgbClr val="999999"/>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7" name="Shape 217"/>
          <p:cNvSpPr>
            <a:spLocks noGrp="1"/>
          </p:cNvSpPr>
          <p:nvPr>
            <p:ph type="title"/>
          </p:nvPr>
        </p:nvSpPr>
        <p:spPr>
          <a:xfrm>
            <a:off x="892968" y="178593"/>
            <a:ext cx="7358064" cy="1714501"/>
          </a:xfrm>
          <a:prstGeom prst="rect">
            <a:avLst/>
          </a:prstGeom>
        </p:spPr>
        <p:txBody>
          <a:bodyPr lIns="35718" tIns="35718" rIns="35718" bIns="35718" anchor="ctr"/>
          <a:lstStyle>
            <a:lvl1pPr marL="0" marR="0" indent="0" algn="ctr" defTabSz="584200">
              <a:defRPr sz="5800">
                <a:uFillTx/>
                <a:latin typeface="+mj-lt"/>
                <a:ea typeface="+mj-ea"/>
                <a:cs typeface="+mj-cs"/>
                <a:sym typeface="Gill Sans"/>
              </a:defRPr>
            </a:lvl1pPr>
          </a:lstStyle>
          <a:p>
            <a:r>
              <a:t>Title Text</a:t>
            </a:r>
          </a:p>
        </p:txBody>
      </p:sp>
      <p:sp>
        <p:nvSpPr>
          <p:cNvPr id="218" name="Shape 218"/>
          <p:cNvSpPr>
            <a:spLocks noGrp="1"/>
          </p:cNvSpPr>
          <p:nvPr>
            <p:ph type="body" idx="1"/>
          </p:nvPr>
        </p:nvSpPr>
        <p:spPr>
          <a:xfrm>
            <a:off x="892968" y="1946671"/>
            <a:ext cx="7358064" cy="4018361"/>
          </a:xfrm>
          <a:prstGeom prst="rect">
            <a:avLst/>
          </a:prstGeom>
        </p:spPr>
        <p:txBody>
          <a:bodyPr lIns="35718" tIns="35718" rIns="35718" bIns="35718" anchor="ctr"/>
          <a:lstStyle>
            <a:lvl1pPr marL="698500" marR="0" indent="-381000" defTabSz="584200">
              <a:spcBef>
                <a:spcPts val="2400"/>
              </a:spcBef>
              <a:buClrTx/>
              <a:buSzPct val="171000"/>
              <a:buFontTx/>
              <a:defRPr b="0">
                <a:uFillTx/>
                <a:latin typeface="+mj-lt"/>
                <a:ea typeface="+mj-ea"/>
                <a:cs typeface="+mj-cs"/>
                <a:sym typeface="Gill Sans"/>
              </a:defRPr>
            </a:lvl1pPr>
            <a:lvl2pPr marL="1143000" marR="0" indent="-381000" defTabSz="584200">
              <a:spcBef>
                <a:spcPts val="2400"/>
              </a:spcBef>
              <a:buClrTx/>
              <a:buSzPct val="171000"/>
              <a:buFontTx/>
              <a:buChar char="•"/>
              <a:defRPr sz="2800" b="0">
                <a:uFillTx/>
                <a:latin typeface="+mj-lt"/>
                <a:ea typeface="+mj-ea"/>
                <a:cs typeface="+mj-cs"/>
                <a:sym typeface="Gill Sans"/>
              </a:defRPr>
            </a:lvl2pPr>
            <a:lvl3pPr marL="1587500" marR="0" indent="-381000" defTabSz="584200">
              <a:spcBef>
                <a:spcPts val="2400"/>
              </a:spcBef>
              <a:buClrTx/>
              <a:buSzPct val="171000"/>
              <a:buFontTx/>
              <a:buChar char="•"/>
              <a:defRPr b="0">
                <a:uFillTx/>
                <a:latin typeface="+mj-lt"/>
                <a:ea typeface="+mj-ea"/>
                <a:cs typeface="+mj-cs"/>
                <a:sym typeface="Gill Sans"/>
              </a:defRPr>
            </a:lvl3pPr>
            <a:lvl4pPr marL="2032000" marR="0" indent="-381000" defTabSz="584200">
              <a:spcBef>
                <a:spcPts val="2400"/>
              </a:spcBef>
              <a:buClrTx/>
              <a:buSzPct val="171000"/>
              <a:buFontTx/>
              <a:buChar char="•"/>
              <a:defRPr sz="2800" b="0">
                <a:uFillTx/>
                <a:latin typeface="+mj-lt"/>
                <a:ea typeface="+mj-ea"/>
                <a:cs typeface="+mj-cs"/>
                <a:sym typeface="Gill Sans"/>
              </a:defRPr>
            </a:lvl4pPr>
            <a:lvl5pPr marL="2476500" marR="0" indent="-381000" defTabSz="584200">
              <a:spcBef>
                <a:spcPts val="2400"/>
              </a:spcBef>
              <a:buClrTx/>
              <a:buSzPct val="171000"/>
              <a:buFontTx/>
              <a:buChar char="•"/>
              <a:defRPr sz="2800"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19" name="Shape 219"/>
          <p:cNvSpPr>
            <a:spLocks noGrp="1"/>
          </p:cNvSpPr>
          <p:nvPr>
            <p:ph type="sldNum" sz="quarter" idx="2"/>
          </p:nvPr>
        </p:nvSpPr>
        <p:spPr>
          <a:xfrm>
            <a:off x="4449266" y="6509742"/>
            <a:ext cx="236538" cy="249238"/>
          </a:xfrm>
          <a:prstGeom prst="rect">
            <a:avLst/>
          </a:prstGeom>
        </p:spPr>
        <p:txBody>
          <a:bodyPr lIns="35718" tIns="35718" rIns="35718" bIns="35718"/>
          <a:lstStyle>
            <a:lvl1pPr>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26" name="Shape 226"/>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33" name="Shape 233"/>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40" name="Shape 240"/>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47" name="Shape 247"/>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54" name="Shape 254"/>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61" name="Shape 261"/>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68" name="Shape 268"/>
          <p:cNvSpPr>
            <a:spLocks noGrp="1"/>
          </p:cNvSpPr>
          <p:nvPr>
            <p:ph type="sldNum" sz="quarter" idx="2"/>
          </p:nvPr>
        </p:nvSpPr>
        <p:spPr>
          <a:xfrm>
            <a:off x="8432800" y="6459855"/>
            <a:ext cx="256540" cy="269241"/>
          </a:xfrm>
          <a:prstGeom prst="rect">
            <a:avLst/>
          </a:prstGeom>
        </p:spPr>
        <p:txBody>
          <a:bodyPr lIns="45719" tIns="45719" rIns="45719" bIns="45719" anchor="ctr"/>
          <a:lstStyle>
            <a:lvl1pPr algn="l" defTabSz="457200">
              <a:defRPr sz="1200">
                <a:solidFill>
                  <a:srgbClr val="878787"/>
                </a:solidFill>
                <a:uFillTx/>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75" name="Shape 275"/>
          <p:cNvSpPr>
            <a:spLocks noGrp="1"/>
          </p:cNvSpPr>
          <p:nvPr>
            <p:ph type="sldNum" sz="quarter" idx="2"/>
          </p:nvPr>
        </p:nvSpPr>
        <p:spPr>
          <a:xfrm>
            <a:off x="8432800" y="6459855"/>
            <a:ext cx="256540" cy="269241"/>
          </a:xfrm>
          <a:prstGeom prst="rect">
            <a:avLst/>
          </a:prstGeom>
        </p:spPr>
        <p:txBody>
          <a:bodyPr lIns="45719" tIns="45719" rIns="45719" bIns="45719" anchor="ctr"/>
          <a:lstStyle>
            <a:lvl1pPr algn="l" defTabSz="457200">
              <a:defRPr sz="1200">
                <a:solidFill>
                  <a:srgbClr val="878787"/>
                </a:solidFill>
                <a:uFillTx/>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282" name="Shape 282"/>
          <p:cNvSpPr>
            <a:spLocks noGrp="1"/>
          </p:cNvSpPr>
          <p:nvPr>
            <p:ph type="sldNum" sz="quarter" idx="2"/>
          </p:nvPr>
        </p:nvSpPr>
        <p:spPr>
          <a:xfrm>
            <a:off x="8443416" y="6467475"/>
            <a:ext cx="243384" cy="254000"/>
          </a:xfrm>
          <a:prstGeom prst="rect">
            <a:avLst/>
          </a:prstGeom>
          <a:ln>
            <a:round/>
          </a:ln>
        </p:spPr>
        <p:txBody>
          <a:bodyPr lIns="38100" tIns="38100" rIns="38100" bIns="38100" anchor="ctr"/>
          <a:lstStyle>
            <a:lvl1pPr algn="r" defTabSz="457200">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89" name="Shape 289"/>
          <p:cNvSpPr>
            <a:spLocks noGrp="1"/>
          </p:cNvSpPr>
          <p:nvPr>
            <p:ph type="title"/>
          </p:nvPr>
        </p:nvSpPr>
        <p:spPr>
          <a:xfrm>
            <a:off x="652462" y="1719262"/>
            <a:ext cx="7839076" cy="1738313"/>
          </a:xfrm>
          <a:prstGeom prst="rect">
            <a:avLst/>
          </a:prstGeom>
        </p:spPr>
        <p:txBody>
          <a:bodyPr lIns="19050" tIns="19050" rIns="19050" bIns="19050" anchor="b"/>
          <a:lstStyle>
            <a:lvl1pPr marL="0" marR="0" indent="0" algn="ctr" defTabSz="825500">
              <a:defRPr sz="5800">
                <a:uFillTx/>
                <a:latin typeface="+mj-lt"/>
                <a:ea typeface="+mj-ea"/>
                <a:cs typeface="+mj-cs"/>
                <a:sym typeface="Gill Sans"/>
              </a:defRPr>
            </a:lvl1pPr>
          </a:lstStyle>
          <a:p>
            <a:r>
              <a:t>Title Text</a:t>
            </a:r>
          </a:p>
        </p:txBody>
      </p:sp>
      <p:sp>
        <p:nvSpPr>
          <p:cNvPr id="290" name="Shape 290"/>
          <p:cNvSpPr>
            <a:spLocks noGrp="1"/>
          </p:cNvSpPr>
          <p:nvPr>
            <p:ph type="body" sz="quarter" idx="1"/>
          </p:nvPr>
        </p:nvSpPr>
        <p:spPr>
          <a:xfrm>
            <a:off x="652462" y="3505200"/>
            <a:ext cx="7839076" cy="595313"/>
          </a:xfrm>
          <a:prstGeom prst="rect">
            <a:avLst/>
          </a:prstGeom>
        </p:spPr>
        <p:txBody>
          <a:bodyPr lIns="19050" tIns="19050" rIns="19050" bIns="19050"/>
          <a:lstStyle>
            <a:lvl1pPr marL="0" marR="0" indent="0" algn="ctr" defTabSz="825500">
              <a:spcBef>
                <a:spcPts val="0"/>
              </a:spcBef>
              <a:buClrTx/>
              <a:buSzTx/>
              <a:buFontTx/>
              <a:buNone/>
              <a:defRPr sz="2400" b="0">
                <a:uFillTx/>
                <a:latin typeface="+mj-lt"/>
                <a:ea typeface="+mj-ea"/>
                <a:cs typeface="+mj-cs"/>
                <a:sym typeface="Gill Sans"/>
              </a:defRPr>
            </a:lvl1pPr>
            <a:lvl2pPr marL="0" marR="0" indent="0" algn="ctr" defTabSz="825500">
              <a:spcBef>
                <a:spcPts val="0"/>
              </a:spcBef>
              <a:buClrTx/>
              <a:buFontTx/>
              <a:defRPr sz="2400" b="0">
                <a:uFillTx/>
                <a:latin typeface="+mj-lt"/>
                <a:ea typeface="+mj-ea"/>
                <a:cs typeface="+mj-cs"/>
                <a:sym typeface="Gill Sans"/>
              </a:defRPr>
            </a:lvl2pPr>
            <a:lvl3pPr marL="0" marR="0" indent="0" algn="ctr" defTabSz="825500">
              <a:spcBef>
                <a:spcPts val="0"/>
              </a:spcBef>
              <a:buClrTx/>
              <a:buFontTx/>
              <a:defRPr sz="2400" b="0">
                <a:uFillTx/>
                <a:latin typeface="+mj-lt"/>
                <a:ea typeface="+mj-ea"/>
                <a:cs typeface="+mj-cs"/>
                <a:sym typeface="Gill Sans"/>
              </a:defRPr>
            </a:lvl3pPr>
            <a:lvl4pPr marL="0" marR="0" indent="0" algn="ctr" defTabSz="825500">
              <a:spcBef>
                <a:spcPts val="0"/>
              </a:spcBef>
              <a:buClrTx/>
              <a:buSzTx/>
              <a:buFontTx/>
              <a:buNone/>
              <a:defRPr b="0">
                <a:uFillTx/>
                <a:latin typeface="+mj-lt"/>
                <a:ea typeface="+mj-ea"/>
                <a:cs typeface="+mj-cs"/>
                <a:sym typeface="Gill Sans"/>
              </a:defRPr>
            </a:lvl4pPr>
            <a:lvl5pPr marL="0" marR="0" indent="0" algn="ctr" defTabSz="825500">
              <a:spcBef>
                <a:spcPts val="0"/>
              </a:spcBef>
              <a:buClrTx/>
              <a:buSzTx/>
              <a:buFontTx/>
              <a:buNone/>
              <a:defRPr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91" name="Shape 291"/>
          <p:cNvSpPr>
            <a:spLocks noGrp="1"/>
          </p:cNvSpPr>
          <p:nvPr>
            <p:ph type="sldNum" sz="quarter" idx="2"/>
          </p:nvPr>
        </p:nvSpPr>
        <p:spPr>
          <a:xfrm>
            <a:off x="4465637" y="5767387"/>
            <a:ext cx="203201" cy="215901"/>
          </a:xfrm>
          <a:prstGeom prst="rect">
            <a:avLst/>
          </a:prstGeom>
        </p:spPr>
        <p:txBody>
          <a:bodyPr lIns="19050" tIns="19050" rIns="19050" bIns="19050"/>
          <a:lstStyle>
            <a:lvl1pPr defTabSz="825500">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8" name="Shape 298"/>
          <p:cNvSpPr>
            <a:spLocks noGrp="1"/>
          </p:cNvSpPr>
          <p:nvPr>
            <p:ph type="title"/>
          </p:nvPr>
        </p:nvSpPr>
        <p:spPr>
          <a:xfrm>
            <a:off x="457200" y="92076"/>
            <a:ext cx="8229600" cy="1508125"/>
          </a:xfrm>
          <a:prstGeom prst="rect">
            <a:avLst/>
          </a:prstGeom>
        </p:spPr>
        <p:txBody>
          <a:bodyPr lIns="45719" tIns="45719" rIns="45719" bIns="45719" anchor="ctr">
            <a:normAutofit/>
          </a:bodyPr>
          <a:lstStyle>
            <a:lvl1pPr marL="0" marR="0" indent="0" algn="ctr" defTabSz="457200">
              <a:defRPr sz="4400">
                <a:uFillTx/>
                <a:latin typeface="Calibri"/>
                <a:ea typeface="Calibri"/>
                <a:cs typeface="Calibri"/>
                <a:sym typeface="Calibri"/>
              </a:defRPr>
            </a:lvl1pPr>
          </a:lstStyle>
          <a:p>
            <a:r>
              <a:t>Title Text</a:t>
            </a:r>
          </a:p>
        </p:txBody>
      </p:sp>
      <p:sp>
        <p:nvSpPr>
          <p:cNvPr id="299" name="Shape 299"/>
          <p:cNvSpPr>
            <a:spLocks noGrp="1"/>
          </p:cNvSpPr>
          <p:nvPr>
            <p:ph type="body" idx="1"/>
          </p:nvPr>
        </p:nvSpPr>
        <p:spPr>
          <a:prstGeom prst="rect">
            <a:avLst/>
          </a:prstGeom>
        </p:spPr>
        <p:txBody>
          <a:bodyPr lIns="45719" tIns="45719" rIns="45719" bIns="45719">
            <a:normAutofit/>
          </a:bodyPr>
          <a:lstStyle>
            <a:lvl1pPr marL="342900" marR="0" indent="-342900" defTabSz="457200">
              <a:buClrTx/>
              <a:buFont typeface="Arial"/>
              <a:defRPr sz="3200" b="0">
                <a:uFillTx/>
                <a:latin typeface="Calibri"/>
                <a:ea typeface="Calibri"/>
                <a:cs typeface="Calibri"/>
                <a:sym typeface="Calibri"/>
              </a:defRPr>
            </a:lvl1pPr>
            <a:lvl2pPr marL="783771" marR="0" indent="-326571" defTabSz="457200">
              <a:spcBef>
                <a:spcPts val="700"/>
              </a:spcBef>
              <a:buClrTx/>
              <a:buSzPct val="100000"/>
              <a:buFont typeface="Arial"/>
              <a:buChar char="–"/>
              <a:defRPr b="0">
                <a:uFillTx/>
                <a:latin typeface="Calibri"/>
                <a:ea typeface="Calibri"/>
                <a:cs typeface="Calibri"/>
                <a:sym typeface="Calibri"/>
              </a:defRPr>
            </a:lvl2pPr>
            <a:lvl3pPr marL="1219200" marR="0" indent="-304800" defTabSz="457200">
              <a:buClrTx/>
              <a:buSzPct val="100000"/>
              <a:buFont typeface="Arial"/>
              <a:buChar char="•"/>
              <a:defRPr sz="3200" b="0">
                <a:uFillTx/>
                <a:latin typeface="Calibri"/>
                <a:ea typeface="Calibri"/>
                <a:cs typeface="Calibri"/>
                <a:sym typeface="Calibri"/>
              </a:defRPr>
            </a:lvl3pPr>
            <a:lvl4pPr marL="1737360" marR="0" indent="-365760" defTabSz="457200">
              <a:spcBef>
                <a:spcPts val="700"/>
              </a:spcBef>
              <a:buClrTx/>
              <a:buFont typeface="Arial"/>
              <a:defRPr sz="3200" b="0">
                <a:uFillTx/>
                <a:latin typeface="Calibri"/>
                <a:ea typeface="Calibri"/>
                <a:cs typeface="Calibri"/>
                <a:sym typeface="Calibri"/>
              </a:defRPr>
            </a:lvl4pPr>
            <a:lvl5pPr marL="2194560" marR="0" indent="-365760" defTabSz="457200">
              <a:spcBef>
                <a:spcPts val="700"/>
              </a:spcBef>
              <a:buClrTx/>
              <a:buFont typeface="Arial"/>
              <a:defRPr sz="3200" b="0">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0" name="Shape 300"/>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7" name="Shape 307"/>
          <p:cNvSpPr>
            <a:spLocks noGrp="1"/>
          </p:cNvSpPr>
          <p:nvPr>
            <p:ph type="title"/>
          </p:nvPr>
        </p:nvSpPr>
        <p:spPr>
          <a:xfrm>
            <a:off x="457200" y="92076"/>
            <a:ext cx="8229600" cy="1508125"/>
          </a:xfrm>
          <a:prstGeom prst="rect">
            <a:avLst/>
          </a:prstGeom>
        </p:spPr>
        <p:txBody>
          <a:bodyPr lIns="45719" tIns="45719" rIns="45719" bIns="45719" anchor="ctr">
            <a:normAutofit/>
          </a:bodyPr>
          <a:lstStyle>
            <a:lvl1pPr marL="0" marR="0" indent="0" algn="ctr" defTabSz="457200">
              <a:defRPr sz="4400">
                <a:uFillTx/>
                <a:latin typeface="Calibri"/>
                <a:ea typeface="Calibri"/>
                <a:cs typeface="Calibri"/>
                <a:sym typeface="Calibri"/>
              </a:defRPr>
            </a:lvl1pPr>
          </a:lstStyle>
          <a:p>
            <a:r>
              <a:t>Title Text</a:t>
            </a:r>
          </a:p>
        </p:txBody>
      </p:sp>
      <p:sp>
        <p:nvSpPr>
          <p:cNvPr id="308" name="Shape 308"/>
          <p:cNvSpPr>
            <a:spLocks noGrp="1"/>
          </p:cNvSpPr>
          <p:nvPr>
            <p:ph type="body" idx="1"/>
          </p:nvPr>
        </p:nvSpPr>
        <p:spPr>
          <a:prstGeom prst="rect">
            <a:avLst/>
          </a:prstGeom>
        </p:spPr>
        <p:txBody>
          <a:bodyPr lIns="45719" tIns="45719" rIns="45719" bIns="45719">
            <a:normAutofit/>
          </a:bodyPr>
          <a:lstStyle>
            <a:lvl1pPr marL="342900" marR="0" indent="-342900" defTabSz="457200">
              <a:buClrTx/>
              <a:buFont typeface="Arial"/>
              <a:defRPr sz="3200" b="0">
                <a:uFillTx/>
                <a:latin typeface="Calibri"/>
                <a:ea typeface="Calibri"/>
                <a:cs typeface="Calibri"/>
                <a:sym typeface="Calibri"/>
              </a:defRPr>
            </a:lvl1pPr>
            <a:lvl2pPr marL="783771" marR="0" indent="-326571" defTabSz="457200">
              <a:spcBef>
                <a:spcPts val="700"/>
              </a:spcBef>
              <a:buClrTx/>
              <a:buSzPct val="100000"/>
              <a:buFont typeface="Arial"/>
              <a:buChar char="–"/>
              <a:defRPr b="0">
                <a:uFillTx/>
                <a:latin typeface="Calibri"/>
                <a:ea typeface="Calibri"/>
                <a:cs typeface="Calibri"/>
                <a:sym typeface="Calibri"/>
              </a:defRPr>
            </a:lvl2pPr>
            <a:lvl3pPr marL="1219200" marR="0" indent="-304800" defTabSz="457200">
              <a:buClrTx/>
              <a:buSzPct val="100000"/>
              <a:buFont typeface="Arial"/>
              <a:buChar char="•"/>
              <a:defRPr sz="3200" b="0">
                <a:uFillTx/>
                <a:latin typeface="Calibri"/>
                <a:ea typeface="Calibri"/>
                <a:cs typeface="Calibri"/>
                <a:sym typeface="Calibri"/>
              </a:defRPr>
            </a:lvl3pPr>
            <a:lvl4pPr marL="1737360" marR="0" indent="-365760" defTabSz="457200">
              <a:spcBef>
                <a:spcPts val="700"/>
              </a:spcBef>
              <a:buClrTx/>
              <a:buFont typeface="Arial"/>
              <a:defRPr sz="3200" b="0">
                <a:uFillTx/>
                <a:latin typeface="Calibri"/>
                <a:ea typeface="Calibri"/>
                <a:cs typeface="Calibri"/>
                <a:sym typeface="Calibri"/>
              </a:defRPr>
            </a:lvl4pPr>
            <a:lvl5pPr marL="2194560" marR="0" indent="-365760" defTabSz="457200">
              <a:spcBef>
                <a:spcPts val="700"/>
              </a:spcBef>
              <a:buClrTx/>
              <a:buFont typeface="Arial"/>
              <a:defRPr sz="3200" b="0">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9" name="Shape 309"/>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34" name="Shape 34"/>
          <p:cNvSpPr>
            <a:spLocks noGrp="1"/>
          </p:cNvSpPr>
          <p:nvPr>
            <p:ph type="title"/>
          </p:nvPr>
        </p:nvSpPr>
        <p:spPr>
          <a:xfrm>
            <a:off x="457200" y="274637"/>
            <a:ext cx="8229600" cy="1323976"/>
          </a:xfrm>
          <a:prstGeom prst="rect">
            <a:avLst/>
          </a:prstGeom>
        </p:spPr>
        <p:txBody>
          <a:bodyPr lIns="38100" tIns="38100" rIns="38100" bIns="38100"/>
          <a:lstStyle>
            <a:lvl1pPr marL="0" marR="0" indent="0">
              <a:defRPr sz="4400"/>
            </a:lvl1pPr>
          </a:lstStyle>
          <a:p>
            <a:r>
              <a:t>Title Text</a:t>
            </a:r>
          </a:p>
        </p:txBody>
      </p:sp>
      <p:sp>
        <p:nvSpPr>
          <p:cNvPr id="35" name="Shape 35"/>
          <p:cNvSpPr>
            <a:spLocks noGrp="1"/>
          </p:cNvSpPr>
          <p:nvPr>
            <p:ph type="body" idx="1"/>
          </p:nvPr>
        </p:nvSpPr>
        <p:spPr>
          <a:xfrm>
            <a:off x="457200" y="1598612"/>
            <a:ext cx="8229600" cy="5259388"/>
          </a:xfrm>
          <a:prstGeom prst="rect">
            <a:avLst/>
          </a:prstGeom>
        </p:spPr>
        <p:txBody>
          <a:bodyPr lIns="38100" tIns="38100" rIns="38100" bIns="38100"/>
          <a:lstStyle>
            <a:lvl1pPr marL="342900" marR="0" indent="-342900">
              <a:spcBef>
                <a:spcPts val="600"/>
              </a:spcBef>
              <a:defRPr sz="2400"/>
            </a:lvl1pPr>
            <a:lvl2pPr marL="419100" marR="0" indent="38100">
              <a:spcBef>
                <a:spcPts val="700"/>
              </a:spcBef>
              <a:defRPr sz="2800"/>
            </a:lvl2pPr>
            <a:lvl3pPr marL="876300" marR="0" indent="38100">
              <a:spcBef>
                <a:spcPts val="600"/>
              </a:spcBef>
              <a:defRPr sz="2400"/>
            </a:lvl3pPr>
            <a:lvl4pPr marL="1562100" marR="0" indent="-228600">
              <a:spcBef>
                <a:spcPts val="500"/>
              </a:spcBef>
              <a:defRPr sz="2000"/>
            </a:lvl4pPr>
            <a:lvl5pPr marL="2019300" marR="0" indent="-228600">
              <a:spcBef>
                <a:spcPts val="500"/>
              </a:spcBef>
              <a:defRPr sz="2000"/>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6" name="Shape 316"/>
          <p:cNvSpPr>
            <a:spLocks noGrp="1"/>
          </p:cNvSpPr>
          <p:nvPr>
            <p:ph type="title"/>
          </p:nvPr>
        </p:nvSpPr>
        <p:spPr>
          <a:xfrm>
            <a:off x="457200" y="92076"/>
            <a:ext cx="8229600" cy="1508125"/>
          </a:xfrm>
          <a:prstGeom prst="rect">
            <a:avLst/>
          </a:prstGeom>
        </p:spPr>
        <p:txBody>
          <a:bodyPr lIns="45719" tIns="45719" rIns="45719" bIns="45719" anchor="ctr">
            <a:normAutofit/>
          </a:bodyPr>
          <a:lstStyle>
            <a:lvl1pPr marL="0" marR="0" indent="0" algn="ctr" defTabSz="457200">
              <a:defRPr sz="4400">
                <a:uFillTx/>
                <a:latin typeface="Calibri"/>
                <a:ea typeface="Calibri"/>
                <a:cs typeface="Calibri"/>
                <a:sym typeface="Calibri"/>
              </a:defRPr>
            </a:lvl1pPr>
          </a:lstStyle>
          <a:p>
            <a:r>
              <a:t>Title Text</a:t>
            </a:r>
          </a:p>
        </p:txBody>
      </p:sp>
      <p:sp>
        <p:nvSpPr>
          <p:cNvPr id="317" name="Shape 317"/>
          <p:cNvSpPr>
            <a:spLocks noGrp="1"/>
          </p:cNvSpPr>
          <p:nvPr>
            <p:ph type="body" idx="1"/>
          </p:nvPr>
        </p:nvSpPr>
        <p:spPr>
          <a:prstGeom prst="rect">
            <a:avLst/>
          </a:prstGeom>
        </p:spPr>
        <p:txBody>
          <a:bodyPr lIns="45719" tIns="45719" rIns="45719" bIns="45719">
            <a:normAutofit/>
          </a:bodyPr>
          <a:lstStyle>
            <a:lvl1pPr marL="342900" marR="0" indent="-342900" defTabSz="457200">
              <a:buClrTx/>
              <a:buFont typeface="Arial"/>
              <a:defRPr sz="3200" b="0">
                <a:uFillTx/>
                <a:latin typeface="Calibri"/>
                <a:ea typeface="Calibri"/>
                <a:cs typeface="Calibri"/>
                <a:sym typeface="Calibri"/>
              </a:defRPr>
            </a:lvl1pPr>
            <a:lvl2pPr marL="783771" marR="0" indent="-326571" defTabSz="457200">
              <a:spcBef>
                <a:spcPts val="700"/>
              </a:spcBef>
              <a:buClrTx/>
              <a:buSzPct val="100000"/>
              <a:buFont typeface="Arial"/>
              <a:buChar char="–"/>
              <a:defRPr b="0">
                <a:uFillTx/>
                <a:latin typeface="Calibri"/>
                <a:ea typeface="Calibri"/>
                <a:cs typeface="Calibri"/>
                <a:sym typeface="Calibri"/>
              </a:defRPr>
            </a:lvl2pPr>
            <a:lvl3pPr marL="1219200" marR="0" indent="-304800" defTabSz="457200">
              <a:buClrTx/>
              <a:buSzPct val="100000"/>
              <a:buFont typeface="Arial"/>
              <a:buChar char="•"/>
              <a:defRPr sz="3200" b="0">
                <a:uFillTx/>
                <a:latin typeface="Calibri"/>
                <a:ea typeface="Calibri"/>
                <a:cs typeface="Calibri"/>
                <a:sym typeface="Calibri"/>
              </a:defRPr>
            </a:lvl3pPr>
            <a:lvl4pPr marL="1737360" marR="0" indent="-365760" defTabSz="457200">
              <a:spcBef>
                <a:spcPts val="700"/>
              </a:spcBef>
              <a:buClrTx/>
              <a:buFont typeface="Arial"/>
              <a:defRPr sz="3200" b="0">
                <a:uFillTx/>
                <a:latin typeface="Calibri"/>
                <a:ea typeface="Calibri"/>
                <a:cs typeface="Calibri"/>
                <a:sym typeface="Calibri"/>
              </a:defRPr>
            </a:lvl4pPr>
            <a:lvl5pPr marL="2194560" marR="0" indent="-365760" defTabSz="457200">
              <a:spcBef>
                <a:spcPts val="700"/>
              </a:spcBef>
              <a:buClrTx/>
              <a:buFont typeface="Arial"/>
              <a:defRPr sz="3200" b="0">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8" name="Shape 318"/>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5" name="Shape 325"/>
          <p:cNvSpPr>
            <a:spLocks noGrp="1"/>
          </p:cNvSpPr>
          <p:nvPr>
            <p:ph type="title"/>
          </p:nvPr>
        </p:nvSpPr>
        <p:spPr>
          <a:xfrm>
            <a:off x="457200" y="92076"/>
            <a:ext cx="8229600" cy="1508125"/>
          </a:xfrm>
          <a:prstGeom prst="rect">
            <a:avLst/>
          </a:prstGeom>
        </p:spPr>
        <p:txBody>
          <a:bodyPr lIns="45719" tIns="45719" rIns="45719" bIns="45719" anchor="ctr">
            <a:normAutofit/>
          </a:bodyPr>
          <a:lstStyle>
            <a:lvl1pPr marL="0" marR="0" indent="0" algn="ctr" defTabSz="457200">
              <a:defRPr sz="4400">
                <a:uFillTx/>
                <a:latin typeface="Calibri"/>
                <a:ea typeface="Calibri"/>
                <a:cs typeface="Calibri"/>
                <a:sym typeface="Calibri"/>
              </a:defRPr>
            </a:lvl1pPr>
          </a:lstStyle>
          <a:p>
            <a:r>
              <a:t>Title Text</a:t>
            </a:r>
          </a:p>
        </p:txBody>
      </p:sp>
      <p:sp>
        <p:nvSpPr>
          <p:cNvPr id="326" name="Shape 326"/>
          <p:cNvSpPr>
            <a:spLocks noGrp="1"/>
          </p:cNvSpPr>
          <p:nvPr>
            <p:ph type="body" idx="1"/>
          </p:nvPr>
        </p:nvSpPr>
        <p:spPr>
          <a:prstGeom prst="rect">
            <a:avLst/>
          </a:prstGeom>
        </p:spPr>
        <p:txBody>
          <a:bodyPr lIns="45719" tIns="45719" rIns="45719" bIns="45719">
            <a:normAutofit/>
          </a:bodyPr>
          <a:lstStyle>
            <a:lvl1pPr marL="342900" marR="0" indent="-342900" defTabSz="457200">
              <a:buClrTx/>
              <a:buFont typeface="Arial"/>
              <a:defRPr sz="3200" b="0">
                <a:uFillTx/>
                <a:latin typeface="Calibri"/>
                <a:ea typeface="Calibri"/>
                <a:cs typeface="Calibri"/>
                <a:sym typeface="Calibri"/>
              </a:defRPr>
            </a:lvl1pPr>
            <a:lvl2pPr marL="783771" marR="0" indent="-326571" defTabSz="457200">
              <a:spcBef>
                <a:spcPts val="700"/>
              </a:spcBef>
              <a:buClrTx/>
              <a:buSzPct val="100000"/>
              <a:buFont typeface="Arial"/>
              <a:buChar char="–"/>
              <a:defRPr b="0">
                <a:uFillTx/>
                <a:latin typeface="Calibri"/>
                <a:ea typeface="Calibri"/>
                <a:cs typeface="Calibri"/>
                <a:sym typeface="Calibri"/>
              </a:defRPr>
            </a:lvl2pPr>
            <a:lvl3pPr marL="1219200" marR="0" indent="-304800" defTabSz="457200">
              <a:buClrTx/>
              <a:buSzPct val="100000"/>
              <a:buFont typeface="Arial"/>
              <a:buChar char="•"/>
              <a:defRPr sz="3200" b="0">
                <a:uFillTx/>
                <a:latin typeface="Calibri"/>
                <a:ea typeface="Calibri"/>
                <a:cs typeface="Calibri"/>
                <a:sym typeface="Calibri"/>
              </a:defRPr>
            </a:lvl3pPr>
            <a:lvl4pPr marL="1737360" marR="0" indent="-365760" defTabSz="457200">
              <a:spcBef>
                <a:spcPts val="700"/>
              </a:spcBef>
              <a:buClrTx/>
              <a:buFont typeface="Arial"/>
              <a:defRPr sz="3200" b="0">
                <a:uFillTx/>
                <a:latin typeface="Calibri"/>
                <a:ea typeface="Calibri"/>
                <a:cs typeface="Calibri"/>
                <a:sym typeface="Calibri"/>
              </a:defRPr>
            </a:lvl4pPr>
            <a:lvl5pPr marL="2194560" marR="0" indent="-365760" defTabSz="457200">
              <a:spcBef>
                <a:spcPts val="700"/>
              </a:spcBef>
              <a:buClrTx/>
              <a:buFont typeface="Arial"/>
              <a:defRPr sz="3200" b="0">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7" name="Shape 327"/>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4572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4" name="Shape 334"/>
          <p:cNvSpPr>
            <a:spLocks noGrp="1"/>
          </p:cNvSpPr>
          <p:nvPr>
            <p:ph type="title"/>
          </p:nvPr>
        </p:nvSpPr>
        <p:spPr>
          <a:xfrm>
            <a:off x="892968" y="1151929"/>
            <a:ext cx="7358064" cy="2321720"/>
          </a:xfrm>
          <a:prstGeom prst="rect">
            <a:avLst/>
          </a:prstGeom>
        </p:spPr>
        <p:txBody>
          <a:bodyPr lIns="35718" tIns="35718" rIns="35718" bIns="35718" anchor="b"/>
          <a:lstStyle>
            <a:lvl1pPr marL="0" marR="0" indent="0" algn="ctr" defTabSz="584200">
              <a:defRPr sz="5800">
                <a:uFillTx/>
                <a:latin typeface="+mj-lt"/>
                <a:ea typeface="+mj-ea"/>
                <a:cs typeface="+mj-cs"/>
                <a:sym typeface="Gill Sans"/>
              </a:defRPr>
            </a:lvl1pPr>
          </a:lstStyle>
          <a:p>
            <a:r>
              <a:t>Title Text</a:t>
            </a:r>
          </a:p>
        </p:txBody>
      </p:sp>
      <p:sp>
        <p:nvSpPr>
          <p:cNvPr id="335" name="Shape 335"/>
          <p:cNvSpPr>
            <a:spLocks noGrp="1"/>
          </p:cNvSpPr>
          <p:nvPr>
            <p:ph type="body" sz="quarter" idx="1"/>
          </p:nvPr>
        </p:nvSpPr>
        <p:spPr>
          <a:xfrm>
            <a:off x="892968" y="3536156"/>
            <a:ext cx="7358064" cy="794743"/>
          </a:xfrm>
          <a:prstGeom prst="rect">
            <a:avLst/>
          </a:prstGeom>
        </p:spPr>
        <p:txBody>
          <a:bodyPr lIns="35718" tIns="35718" rIns="35718" bIns="35718"/>
          <a:lstStyle>
            <a:lvl1pPr marL="0" marR="0" indent="0" algn="ctr" defTabSz="584200">
              <a:spcBef>
                <a:spcPts val="0"/>
              </a:spcBef>
              <a:buClrTx/>
              <a:buSzTx/>
              <a:buFontTx/>
              <a:buNone/>
              <a:defRPr sz="2400" b="0">
                <a:uFillTx/>
                <a:latin typeface="+mj-lt"/>
                <a:ea typeface="+mj-ea"/>
                <a:cs typeface="+mj-cs"/>
                <a:sym typeface="Gill Sans"/>
              </a:defRPr>
            </a:lvl1pPr>
            <a:lvl2pPr marL="0" marR="0" indent="0" algn="ctr" defTabSz="584200">
              <a:spcBef>
                <a:spcPts val="0"/>
              </a:spcBef>
              <a:buClrTx/>
              <a:buFontTx/>
              <a:defRPr sz="2400" b="0">
                <a:uFillTx/>
                <a:latin typeface="+mj-lt"/>
                <a:ea typeface="+mj-ea"/>
                <a:cs typeface="+mj-cs"/>
                <a:sym typeface="Gill Sans"/>
              </a:defRPr>
            </a:lvl2pPr>
            <a:lvl3pPr marL="0" marR="0" indent="0" algn="ctr" defTabSz="584200">
              <a:spcBef>
                <a:spcPts val="0"/>
              </a:spcBef>
              <a:buClrTx/>
              <a:buFontTx/>
              <a:defRPr sz="2400" b="0">
                <a:uFillTx/>
                <a:latin typeface="+mj-lt"/>
                <a:ea typeface="+mj-ea"/>
                <a:cs typeface="+mj-cs"/>
                <a:sym typeface="Gill Sans"/>
              </a:defRPr>
            </a:lvl3pPr>
            <a:lvl4pPr marL="0" marR="0" indent="0" algn="ctr" defTabSz="584200">
              <a:spcBef>
                <a:spcPts val="0"/>
              </a:spcBef>
              <a:buClrTx/>
              <a:buSzTx/>
              <a:buFontTx/>
              <a:buNone/>
              <a:defRPr b="0">
                <a:uFillTx/>
                <a:latin typeface="+mj-lt"/>
                <a:ea typeface="+mj-ea"/>
                <a:cs typeface="+mj-cs"/>
                <a:sym typeface="Gill Sans"/>
              </a:defRPr>
            </a:lvl4pPr>
            <a:lvl5pPr marL="0" marR="0" indent="0" algn="ctr" defTabSz="584200">
              <a:spcBef>
                <a:spcPts val="0"/>
              </a:spcBef>
              <a:buClrTx/>
              <a:buSzTx/>
              <a:buFontTx/>
              <a:buNone/>
              <a:defRPr b="0">
                <a:uFillTx/>
                <a:latin typeface="+mj-lt"/>
                <a:ea typeface="+mj-ea"/>
                <a:cs typeface="+mj-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336" name="Shape 336"/>
          <p:cNvSpPr>
            <a:spLocks noGrp="1"/>
          </p:cNvSpPr>
          <p:nvPr>
            <p:ph type="sldNum" sz="quarter" idx="2"/>
          </p:nvPr>
        </p:nvSpPr>
        <p:spPr>
          <a:xfrm>
            <a:off x="4449266" y="6509742"/>
            <a:ext cx="236538" cy="249238"/>
          </a:xfrm>
          <a:prstGeom prst="rect">
            <a:avLst/>
          </a:prstGeom>
        </p:spPr>
        <p:txBody>
          <a:bodyPr lIns="35718" tIns="35718" rIns="35718" bIns="35718"/>
          <a:lstStyle>
            <a:lvl1pPr>
              <a:defRPr sz="1200">
                <a:uFillTx/>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3" name="Shape 343"/>
          <p:cNvSpPr>
            <a:spLocks noGrp="1"/>
          </p:cNvSpPr>
          <p:nvPr>
            <p:ph type="title"/>
          </p:nvPr>
        </p:nvSpPr>
        <p:spPr>
          <a:xfrm>
            <a:off x="457200" y="92076"/>
            <a:ext cx="8229600" cy="1508125"/>
          </a:xfrm>
          <a:prstGeom prst="rect">
            <a:avLst/>
          </a:prstGeom>
        </p:spPr>
        <p:txBody>
          <a:bodyPr lIns="45719" tIns="45719" rIns="45719" bIns="45719" anchor="ctr">
            <a:normAutofit/>
          </a:bodyPr>
          <a:lstStyle>
            <a:lvl1pPr marL="0" marR="0" indent="0" algn="ctr">
              <a:defRPr sz="4400" b="1">
                <a:uFillTx/>
                <a:latin typeface="Bodoni MT"/>
                <a:ea typeface="Bodoni MT"/>
                <a:cs typeface="Bodoni MT"/>
                <a:sym typeface="Bodoni MT"/>
              </a:defRPr>
            </a:lvl1pPr>
          </a:lstStyle>
          <a:p>
            <a:r>
              <a:t>Title Text</a:t>
            </a:r>
          </a:p>
        </p:txBody>
      </p:sp>
      <p:sp>
        <p:nvSpPr>
          <p:cNvPr id="344" name="Shape 344"/>
          <p:cNvSpPr>
            <a:spLocks noGrp="1"/>
          </p:cNvSpPr>
          <p:nvPr>
            <p:ph type="body" idx="1"/>
          </p:nvPr>
        </p:nvSpPr>
        <p:spPr>
          <a:prstGeom prst="rect">
            <a:avLst/>
          </a:prstGeom>
        </p:spPr>
        <p:txBody>
          <a:bodyPr lIns="45719" tIns="45719" rIns="45719" bIns="45719">
            <a:normAutofit/>
          </a:bodyPr>
          <a:lstStyle>
            <a:lvl1pPr marL="342900" marR="0" indent="-342900">
              <a:buClrTx/>
              <a:buFont typeface="Arial"/>
              <a:defRPr sz="3200">
                <a:uFillTx/>
                <a:latin typeface="Bodoni MT"/>
                <a:ea typeface="Bodoni MT"/>
                <a:cs typeface="Bodoni MT"/>
                <a:sym typeface="Bodoni MT"/>
              </a:defRPr>
            </a:lvl1pPr>
            <a:lvl2pPr marL="783771" marR="0" indent="-326571">
              <a:spcBef>
                <a:spcPts val="700"/>
              </a:spcBef>
              <a:buClrTx/>
              <a:buSzPct val="100000"/>
              <a:buFont typeface="Arial"/>
              <a:buChar char="–"/>
              <a:defRPr>
                <a:uFillTx/>
                <a:latin typeface="Bodoni MT"/>
                <a:ea typeface="Bodoni MT"/>
                <a:cs typeface="Bodoni MT"/>
                <a:sym typeface="Bodoni MT"/>
              </a:defRPr>
            </a:lvl2pPr>
            <a:lvl3pPr marL="1219200" marR="0" indent="-304800">
              <a:buClrTx/>
              <a:buSzPct val="100000"/>
              <a:buFont typeface="Arial"/>
              <a:buChar char="•"/>
              <a:defRPr sz="3200">
                <a:uFillTx/>
                <a:latin typeface="Bodoni MT"/>
                <a:ea typeface="Bodoni MT"/>
                <a:cs typeface="Bodoni MT"/>
                <a:sym typeface="Bodoni MT"/>
              </a:defRPr>
            </a:lvl3pPr>
            <a:lvl4pPr marL="1737360" marR="0" indent="-365760">
              <a:spcBef>
                <a:spcPts val="700"/>
              </a:spcBef>
              <a:buClrTx/>
              <a:buFont typeface="Arial"/>
              <a:defRPr sz="3200">
                <a:uFillTx/>
                <a:latin typeface="Bodoni MT"/>
                <a:ea typeface="Bodoni MT"/>
                <a:cs typeface="Bodoni MT"/>
                <a:sym typeface="Bodoni MT"/>
              </a:defRPr>
            </a:lvl4pPr>
            <a:lvl5pPr marL="2194560" marR="0" indent="-365760">
              <a:spcBef>
                <a:spcPts val="700"/>
              </a:spcBef>
              <a:buClrTx/>
              <a:buFont typeface="Arial"/>
              <a:defRPr sz="3200">
                <a:uFillTx/>
                <a:latin typeface="Bodoni MT"/>
                <a:ea typeface="Bodoni MT"/>
                <a:cs typeface="Bodoni MT"/>
                <a:sym typeface="Bodoni MT"/>
              </a:defRPr>
            </a:lvl5pPr>
          </a:lstStyle>
          <a:p>
            <a:r>
              <a:t>Body Level One</a:t>
            </a:r>
          </a:p>
          <a:p>
            <a:pPr lvl="1"/>
            <a:r>
              <a:t>Body Level Two</a:t>
            </a:r>
          </a:p>
          <a:p>
            <a:pPr lvl="2"/>
            <a:r>
              <a:t>Body Level Three</a:t>
            </a:r>
          </a:p>
          <a:p>
            <a:pPr lvl="3"/>
            <a:r>
              <a:t>Body Level Four</a:t>
            </a:r>
          </a:p>
          <a:p>
            <a:pPr lvl="4"/>
            <a:r>
              <a:t>Body Level Five</a:t>
            </a:r>
          </a:p>
        </p:txBody>
      </p:sp>
      <p:sp>
        <p:nvSpPr>
          <p:cNvPr id="345" name="Shape 345"/>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914400">
              <a:defRPr sz="1200" b="1">
                <a:solidFill>
                  <a:srgbClr val="EEECE1"/>
                </a:solidFill>
                <a:uFillTx/>
                <a:latin typeface="Bodoni MT"/>
                <a:ea typeface="Bodoni MT"/>
                <a:cs typeface="Bodoni MT"/>
                <a:sym typeface="Bodoni M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pic>
        <p:nvPicPr>
          <p:cNvPr id="352" name="image2.png" descr="council banner.gif"/>
          <p:cNvPicPr>
            <a:picLocks noChangeAspect="1"/>
          </p:cNvPicPr>
          <p:nvPr/>
        </p:nvPicPr>
        <p:blipFill>
          <a:blip r:embed="rId2">
            <a:extLst/>
          </a:blip>
          <a:stretch>
            <a:fillRect/>
          </a:stretch>
        </p:blipFill>
        <p:spPr>
          <a:xfrm>
            <a:off x="0" y="6197600"/>
            <a:ext cx="9144000" cy="685800"/>
          </a:xfrm>
          <a:prstGeom prst="rect">
            <a:avLst/>
          </a:prstGeom>
          <a:ln w="12700">
            <a:miter lim="400000"/>
          </a:ln>
        </p:spPr>
      </p:pic>
      <p:sp>
        <p:nvSpPr>
          <p:cNvPr id="353" name="Shape 353"/>
          <p:cNvSpPr>
            <a:spLocks noGrp="1"/>
          </p:cNvSpPr>
          <p:nvPr>
            <p:ph type="sldNum" sz="quarter" idx="2"/>
          </p:nvPr>
        </p:nvSpPr>
        <p:spPr>
          <a:xfrm>
            <a:off x="6553200" y="6172200"/>
            <a:ext cx="2133600" cy="368301"/>
          </a:xfrm>
          <a:prstGeom prst="rect">
            <a:avLst/>
          </a:prstGeom>
        </p:spPr>
        <p:txBody>
          <a:bodyPr wrap="square" lIns="45719" tIns="45719" rIns="45719" bIns="45719" anchor="ctr"/>
          <a:lstStyle>
            <a:lvl1pPr algn="r" defTabSz="914400">
              <a:defRPr sz="1200" b="1">
                <a:solidFill>
                  <a:srgbClr val="EEECE1"/>
                </a:solidFill>
                <a:uFillTx/>
                <a:latin typeface="Bodoni MT"/>
                <a:ea typeface="Bodoni MT"/>
                <a:cs typeface="Bodoni MT"/>
                <a:sym typeface="Bodoni M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360" name="image1.jpg" descr="G:\PPT Templates\RFA\Year 3 Title Page 2.jpg"/>
          <p:cNvPicPr>
            <a:picLocks noChangeAspect="1"/>
          </p:cNvPicPr>
          <p:nvPr/>
        </p:nvPicPr>
        <p:blipFill>
          <a:blip r:embed="rId2">
            <a:extLst/>
          </a:blip>
          <a:stretch>
            <a:fillRect/>
          </a:stretch>
        </p:blipFill>
        <p:spPr>
          <a:xfrm>
            <a:off x="0" y="0"/>
            <a:ext cx="9144000" cy="7065819"/>
          </a:xfrm>
          <a:prstGeom prst="rect">
            <a:avLst/>
          </a:prstGeom>
          <a:ln w="12700">
            <a:miter lim="400000"/>
          </a:ln>
        </p:spPr>
      </p:pic>
      <p:sp>
        <p:nvSpPr>
          <p:cNvPr id="361" name="Shape 361"/>
          <p:cNvSpPr>
            <a:spLocks noGrp="1"/>
          </p:cNvSpPr>
          <p:nvPr>
            <p:ph type="title"/>
          </p:nvPr>
        </p:nvSpPr>
        <p:spPr>
          <a:xfrm>
            <a:off x="2717032" y="1847850"/>
            <a:ext cx="6198369" cy="1885950"/>
          </a:xfrm>
          <a:prstGeom prst="rect">
            <a:avLst/>
          </a:prstGeom>
        </p:spPr>
        <p:txBody>
          <a:bodyPr lIns="45719" tIns="45719" rIns="45719" bIns="45719" anchor="ctr"/>
          <a:lstStyle>
            <a:lvl1pPr marL="0" marR="0" indent="0" algn="ctr">
              <a:defRPr sz="3600" b="1">
                <a:uFillTx/>
                <a:latin typeface="Bodoni MT"/>
                <a:ea typeface="Bodoni MT"/>
                <a:cs typeface="Bodoni MT"/>
                <a:sym typeface="Bodoni MT"/>
              </a:defRPr>
            </a:lvl1pPr>
          </a:lstStyle>
          <a:p>
            <a:r>
              <a:t>Title Text</a:t>
            </a:r>
          </a:p>
        </p:txBody>
      </p:sp>
      <p:sp>
        <p:nvSpPr>
          <p:cNvPr id="362" name="Shape 362"/>
          <p:cNvSpPr>
            <a:spLocks noGrp="1"/>
          </p:cNvSpPr>
          <p:nvPr>
            <p:ph type="body" sz="half" idx="1"/>
          </p:nvPr>
        </p:nvSpPr>
        <p:spPr>
          <a:xfrm>
            <a:off x="2743200" y="3733800"/>
            <a:ext cx="6172200" cy="3124200"/>
          </a:xfrm>
          <a:prstGeom prst="rect">
            <a:avLst/>
          </a:prstGeom>
        </p:spPr>
        <p:txBody>
          <a:bodyPr lIns="45719" tIns="45719" rIns="45719" bIns="45719">
            <a:normAutofit/>
          </a:bodyPr>
          <a:lstStyle>
            <a:lvl1pPr marL="0" marR="0" indent="0" algn="ctr">
              <a:buClrTx/>
              <a:buSzTx/>
              <a:buFontTx/>
              <a:buNone/>
              <a:defRPr sz="3200">
                <a:solidFill>
                  <a:srgbClr val="888888"/>
                </a:solidFill>
                <a:uFillTx/>
                <a:latin typeface="Bodoni MT"/>
                <a:ea typeface="Bodoni MT"/>
                <a:cs typeface="Bodoni MT"/>
                <a:sym typeface="Bodoni MT"/>
              </a:defRPr>
            </a:lvl1pPr>
            <a:lvl2pPr marL="0" marR="0" indent="457200" algn="ctr">
              <a:spcBef>
                <a:spcPts val="700"/>
              </a:spcBef>
              <a:buClrTx/>
              <a:buFontTx/>
              <a:defRPr>
                <a:solidFill>
                  <a:srgbClr val="888888"/>
                </a:solidFill>
                <a:uFillTx/>
                <a:latin typeface="Bodoni MT"/>
                <a:ea typeface="Bodoni MT"/>
                <a:cs typeface="Bodoni MT"/>
                <a:sym typeface="Bodoni MT"/>
              </a:defRPr>
            </a:lvl2pPr>
            <a:lvl3pPr marL="0" marR="0" indent="914400" algn="ctr">
              <a:buClrTx/>
              <a:buFontTx/>
              <a:defRPr sz="3200">
                <a:solidFill>
                  <a:srgbClr val="888888"/>
                </a:solidFill>
                <a:uFillTx/>
                <a:latin typeface="Bodoni MT"/>
                <a:ea typeface="Bodoni MT"/>
                <a:cs typeface="Bodoni MT"/>
                <a:sym typeface="Bodoni MT"/>
              </a:defRPr>
            </a:lvl3pPr>
            <a:lvl4pPr marL="0" marR="0" indent="1371600" algn="ctr">
              <a:spcBef>
                <a:spcPts val="700"/>
              </a:spcBef>
              <a:buClrTx/>
              <a:buSzTx/>
              <a:buFontTx/>
              <a:buNone/>
              <a:defRPr sz="3200">
                <a:solidFill>
                  <a:srgbClr val="888888"/>
                </a:solidFill>
                <a:uFillTx/>
                <a:latin typeface="Bodoni MT"/>
                <a:ea typeface="Bodoni MT"/>
                <a:cs typeface="Bodoni MT"/>
                <a:sym typeface="Bodoni MT"/>
              </a:defRPr>
            </a:lvl4pPr>
            <a:lvl5pPr marL="0" marR="0" indent="1828800" algn="ctr">
              <a:spcBef>
                <a:spcPts val="700"/>
              </a:spcBef>
              <a:buClrTx/>
              <a:buSzTx/>
              <a:buFontTx/>
              <a:buNone/>
              <a:defRPr sz="3200">
                <a:solidFill>
                  <a:srgbClr val="888888"/>
                </a:solidFill>
                <a:uFillTx/>
                <a:latin typeface="Bodoni MT"/>
                <a:ea typeface="Bodoni MT"/>
                <a:cs typeface="Bodoni MT"/>
                <a:sym typeface="Bodoni MT"/>
              </a:defRPr>
            </a:lvl5pPr>
          </a:lstStyle>
          <a:p>
            <a:r>
              <a:t>Body Level One</a:t>
            </a:r>
          </a:p>
          <a:p>
            <a:pPr lvl="1"/>
            <a:r>
              <a:t>Body Level Two</a:t>
            </a:r>
          </a:p>
          <a:p>
            <a:pPr lvl="2"/>
            <a:r>
              <a:t>Body Level Three</a:t>
            </a:r>
          </a:p>
          <a:p>
            <a:pPr lvl="3"/>
            <a:r>
              <a:t>Body Level Four</a:t>
            </a:r>
          </a:p>
          <a:p>
            <a:pPr lvl="4"/>
            <a:r>
              <a:t>Body Level Five</a:t>
            </a:r>
          </a:p>
        </p:txBody>
      </p:sp>
      <p:sp>
        <p:nvSpPr>
          <p:cNvPr id="363" name="Shape 363"/>
          <p:cNvSpPr>
            <a:spLocks noGrp="1"/>
          </p:cNvSpPr>
          <p:nvPr>
            <p:ph type="sldNum" sz="quarter" idx="2"/>
          </p:nvPr>
        </p:nvSpPr>
        <p:spPr>
          <a:xfrm>
            <a:off x="6553200" y="6404292"/>
            <a:ext cx="2133600" cy="269241"/>
          </a:xfrm>
          <a:prstGeom prst="rect">
            <a:avLst/>
          </a:prstGeom>
        </p:spPr>
        <p:txBody>
          <a:bodyPr wrap="square" lIns="45719" tIns="45719" rIns="45719" bIns="45719" anchor="ctr"/>
          <a:lstStyle>
            <a:lvl1pPr algn="r" defTabSz="914400">
              <a:defRPr sz="1200" b="1">
                <a:solidFill>
                  <a:srgbClr val="EEECE1"/>
                </a:solidFill>
                <a:uFillTx/>
                <a:latin typeface="Bodoni MT"/>
                <a:ea typeface="Bodoni MT"/>
                <a:cs typeface="Bodoni MT"/>
                <a:sym typeface="Bodoni M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70" name="Shape 370"/>
          <p:cNvSpPr>
            <a:spLocks noGrp="1"/>
          </p:cNvSpPr>
          <p:nvPr>
            <p:ph type="title"/>
          </p:nvPr>
        </p:nvSpPr>
        <p:spPr>
          <a:xfrm>
            <a:off x="685800" y="381000"/>
            <a:ext cx="7772400" cy="1600200"/>
          </a:xfrm>
          <a:prstGeom prst="rect">
            <a:avLst/>
          </a:prstGeom>
        </p:spPr>
        <p:txBody>
          <a:bodyPr anchor="ctr"/>
          <a:lstStyle>
            <a:lvl1pPr marL="40640" marR="40640" indent="0" algn="ctr">
              <a:defRPr sz="4400">
                <a:latin typeface="Times"/>
                <a:ea typeface="Times"/>
                <a:cs typeface="Times"/>
                <a:sym typeface="Times"/>
              </a:defRPr>
            </a:lvl1pPr>
          </a:lstStyle>
          <a:p>
            <a:r>
              <a:t>Title Text</a:t>
            </a:r>
          </a:p>
        </p:txBody>
      </p:sp>
      <p:sp>
        <p:nvSpPr>
          <p:cNvPr id="371" name="Shape 371"/>
          <p:cNvSpPr>
            <a:spLocks noGrp="1"/>
          </p:cNvSpPr>
          <p:nvPr>
            <p:ph type="body" idx="1"/>
          </p:nvPr>
        </p:nvSpPr>
        <p:spPr>
          <a:xfrm>
            <a:off x="685800" y="1981200"/>
            <a:ext cx="7772400" cy="4876800"/>
          </a:xfrm>
          <a:prstGeom prst="rect">
            <a:avLst/>
          </a:prstGeom>
        </p:spPr>
        <p:txBody>
          <a:bodyPr/>
          <a:lstStyle>
            <a:lvl1pPr marL="383540" marR="40640" indent="-342900">
              <a:buClrTx/>
              <a:buFontTx/>
              <a:defRPr sz="3200" b="0">
                <a:latin typeface="Times"/>
                <a:ea typeface="Times"/>
                <a:cs typeface="Times"/>
                <a:sym typeface="Times"/>
              </a:defRPr>
            </a:lvl1pPr>
            <a:lvl2pPr marL="783590" marR="40640" indent="-285750">
              <a:spcBef>
                <a:spcPts val="600"/>
              </a:spcBef>
              <a:buClrTx/>
              <a:buSzPct val="100000"/>
              <a:buFontTx/>
              <a:buChar char="–"/>
              <a:defRPr sz="2800" b="0">
                <a:latin typeface="Times"/>
                <a:ea typeface="Times"/>
                <a:cs typeface="Times"/>
                <a:sym typeface="Times"/>
              </a:defRPr>
            </a:lvl2pPr>
            <a:lvl3pPr marL="1183639" marR="40640" indent="-228600">
              <a:spcBef>
                <a:spcPts val="500"/>
              </a:spcBef>
              <a:buClrTx/>
              <a:buSzPct val="100000"/>
              <a:buFontTx/>
              <a:buChar char="•"/>
              <a:defRPr sz="2400" b="0">
                <a:latin typeface="Times"/>
                <a:ea typeface="Times"/>
                <a:cs typeface="Times"/>
                <a:sym typeface="Times"/>
              </a:defRPr>
            </a:lvl3pPr>
            <a:lvl4pPr marL="1640839" marR="40640" indent="-228600">
              <a:spcBef>
                <a:spcPts val="400"/>
              </a:spcBef>
              <a:buClrTx/>
              <a:buFontTx/>
              <a:defRPr sz="2000" b="0"/>
            </a:lvl4pPr>
            <a:lvl5pPr marL="2098039" marR="40640" indent="-228600">
              <a:spcBef>
                <a:spcPts val="400"/>
              </a:spcBef>
              <a:buClrTx/>
              <a:buFontTx/>
              <a:defRPr sz="2000" b="0"/>
            </a:lvl5pPr>
          </a:lstStyle>
          <a:p>
            <a:r>
              <a:t>Body Level One</a:t>
            </a:r>
          </a:p>
          <a:p>
            <a:pPr lvl="1"/>
            <a:r>
              <a:t>Body Level Two</a:t>
            </a:r>
          </a:p>
          <a:p>
            <a:pPr lvl="2"/>
            <a:r>
              <a:t>Body Level Three</a:t>
            </a:r>
          </a:p>
          <a:p>
            <a:pPr lvl="3"/>
            <a:r>
              <a:t>Body Level Four</a:t>
            </a:r>
          </a:p>
          <a:p>
            <a:pPr lvl="4"/>
            <a:r>
              <a:t>Body Level Five</a:t>
            </a:r>
          </a:p>
        </p:txBody>
      </p:sp>
      <p:sp>
        <p:nvSpPr>
          <p:cNvPr id="372" name="Shape 372"/>
          <p:cNvSpPr>
            <a:spLocks noGrp="1"/>
          </p:cNvSpPr>
          <p:nvPr>
            <p:ph type="sldNum" sz="quarter" idx="2"/>
          </p:nvPr>
        </p:nvSpPr>
        <p:spPr>
          <a:xfrm>
            <a:off x="7357533" y="6248400"/>
            <a:ext cx="292101" cy="330200"/>
          </a:xfrm>
          <a:prstGeom prst="rect">
            <a:avLst/>
          </a:prstGeom>
        </p:spPr>
        <p:txBody>
          <a:bodyPr/>
          <a:lstStyle>
            <a:lvl1pPr>
              <a:defRPr sz="1400">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79" name="Shape 379"/>
          <p:cNvSpPr>
            <a:spLocks noGrp="1"/>
          </p:cNvSpPr>
          <p:nvPr>
            <p:ph type="sldNum" sz="quarter" idx="2"/>
          </p:nvPr>
        </p:nvSpPr>
        <p:spPr>
          <a:xfrm>
            <a:off x="8432800" y="6459855"/>
            <a:ext cx="256540" cy="269241"/>
          </a:xfrm>
          <a:prstGeom prst="rect">
            <a:avLst/>
          </a:prstGeom>
        </p:spPr>
        <p:txBody>
          <a:bodyPr lIns="45719" tIns="45719" rIns="45719" bIns="45719" anchor="ctr"/>
          <a:lstStyle>
            <a:lvl1pPr algn="l" defTabSz="457200">
              <a:defRPr sz="1200">
                <a:solidFill>
                  <a:srgbClr val="878787"/>
                </a:solidFill>
                <a:uFillTx/>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86" name="Shape 386"/>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marL="0" marR="0" indent="0" algn="ctr" defTabSz="410765">
              <a:defRPr sz="5600">
                <a:uFillTx/>
                <a:latin typeface="Helvetica Light"/>
                <a:ea typeface="Helvetica Light"/>
                <a:cs typeface="Helvetica Light"/>
                <a:sym typeface="Helvetica Light"/>
              </a:defRPr>
            </a:lvl1pPr>
          </a:lstStyle>
          <a:p>
            <a:r>
              <a:t>Title Text</a:t>
            </a:r>
          </a:p>
        </p:txBody>
      </p:sp>
      <p:sp>
        <p:nvSpPr>
          <p:cNvPr id="387" name="Shape 387"/>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marR="0" indent="0" algn="ctr" defTabSz="410765">
              <a:spcBef>
                <a:spcPts val="0"/>
              </a:spcBef>
              <a:buClrTx/>
              <a:buSzTx/>
              <a:buFontTx/>
              <a:buNone/>
              <a:defRPr sz="2200" b="0">
                <a:uFillTx/>
                <a:latin typeface="Helvetica Light"/>
                <a:ea typeface="Helvetica Light"/>
                <a:cs typeface="Helvetica Light"/>
                <a:sym typeface="Helvetica Light"/>
              </a:defRPr>
            </a:lvl1pPr>
            <a:lvl2pPr marL="0" marR="0" indent="228600" algn="ctr" defTabSz="410765">
              <a:spcBef>
                <a:spcPts val="0"/>
              </a:spcBef>
              <a:buClrTx/>
              <a:buFontTx/>
              <a:defRPr sz="2200" b="0">
                <a:uFillTx/>
                <a:latin typeface="Helvetica Light"/>
                <a:ea typeface="Helvetica Light"/>
                <a:cs typeface="Helvetica Light"/>
                <a:sym typeface="Helvetica Light"/>
              </a:defRPr>
            </a:lvl2pPr>
            <a:lvl3pPr marL="0" marR="0" indent="457200" algn="ctr" defTabSz="410765">
              <a:spcBef>
                <a:spcPts val="0"/>
              </a:spcBef>
              <a:buClrTx/>
              <a:buFontTx/>
              <a:defRPr sz="2200" b="0">
                <a:uFillTx/>
                <a:latin typeface="Helvetica Light"/>
                <a:ea typeface="Helvetica Light"/>
                <a:cs typeface="Helvetica Light"/>
                <a:sym typeface="Helvetica Light"/>
              </a:defRPr>
            </a:lvl3pPr>
            <a:lvl4pPr marL="0" marR="0" indent="685800" algn="ctr" defTabSz="410765">
              <a:spcBef>
                <a:spcPts val="0"/>
              </a:spcBef>
              <a:buClrTx/>
              <a:buSzTx/>
              <a:buFontTx/>
              <a:buNone/>
              <a:defRPr sz="2200" b="0">
                <a:uFillTx/>
                <a:latin typeface="Helvetica Light"/>
                <a:ea typeface="Helvetica Light"/>
                <a:cs typeface="Helvetica Light"/>
                <a:sym typeface="Helvetica Light"/>
              </a:defRPr>
            </a:lvl4pPr>
            <a:lvl5pPr marL="0" marR="0" indent="914400" algn="ctr" defTabSz="410765">
              <a:spcBef>
                <a:spcPts val="0"/>
              </a:spcBef>
              <a:buClrTx/>
              <a:buSzTx/>
              <a:buFontTx/>
              <a:buNone/>
              <a:defRPr sz="2200" b="0">
                <a:uFillTx/>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88" name="Shape 388"/>
          <p:cNvSpPr>
            <a:spLocks noGrp="1"/>
          </p:cNvSpPr>
          <p:nvPr>
            <p:ph type="sldNum" sz="quarter" idx="2"/>
          </p:nvPr>
        </p:nvSpPr>
        <p:spPr>
          <a:xfrm>
            <a:off x="4440732" y="6505277"/>
            <a:ext cx="253607" cy="249238"/>
          </a:xfrm>
          <a:prstGeom prst="rect">
            <a:avLst/>
          </a:prstGeom>
        </p:spPr>
        <p:txBody>
          <a:bodyPr lIns="35718" tIns="35718" rIns="35718" bIns="35718"/>
          <a:lstStyle>
            <a:lvl1pPr defTabSz="410765">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95" name="Shape 395"/>
          <p:cNvSpPr>
            <a:spLocks noGrp="1"/>
          </p:cNvSpPr>
          <p:nvPr>
            <p:ph type="title"/>
          </p:nvPr>
        </p:nvSpPr>
        <p:spPr>
          <a:xfrm>
            <a:off x="457200" y="92076"/>
            <a:ext cx="8229600" cy="1508125"/>
          </a:xfrm>
          <a:prstGeom prst="rect">
            <a:avLst/>
          </a:prstGeom>
        </p:spPr>
        <p:txBody>
          <a:bodyPr lIns="45719" tIns="45719" rIns="45719" bIns="45719" anchor="ctr"/>
          <a:lstStyle>
            <a:lvl1pPr marL="0" marR="0" indent="0" algn="ctr">
              <a:defRPr sz="4400">
                <a:solidFill>
                  <a:srgbClr val="AC0010"/>
                </a:solidFill>
                <a:uFillTx/>
                <a:latin typeface="Arial"/>
                <a:ea typeface="Arial"/>
                <a:cs typeface="Arial"/>
                <a:sym typeface="Arial"/>
              </a:defRPr>
            </a:lvl1pPr>
          </a:lstStyle>
          <a:p>
            <a:r>
              <a:t>Title Text</a:t>
            </a:r>
          </a:p>
        </p:txBody>
      </p:sp>
      <p:sp>
        <p:nvSpPr>
          <p:cNvPr id="396" name="Shape 396"/>
          <p:cNvSpPr>
            <a:spLocks noGrp="1"/>
          </p:cNvSpPr>
          <p:nvPr>
            <p:ph type="body" idx="1"/>
          </p:nvPr>
        </p:nvSpPr>
        <p:spPr>
          <a:prstGeom prst="rect">
            <a:avLst/>
          </a:prstGeom>
        </p:spPr>
        <p:txBody>
          <a:bodyPr lIns="45719" tIns="45719" rIns="45719" bIns="45719"/>
          <a:lstStyle>
            <a:lvl1pPr marL="342900" marR="0" indent="-342900">
              <a:buClrTx/>
              <a:buFontTx/>
              <a:defRPr sz="3200" b="0">
                <a:uFillTx/>
                <a:latin typeface="Arial"/>
                <a:ea typeface="Arial"/>
                <a:cs typeface="Arial"/>
                <a:sym typeface="Arial"/>
              </a:defRPr>
            </a:lvl1pPr>
            <a:lvl2pPr marL="783771" marR="0" indent="-326571">
              <a:spcBef>
                <a:spcPts val="700"/>
              </a:spcBef>
              <a:buClrTx/>
              <a:buSzPct val="100000"/>
              <a:buFontTx/>
              <a:buChar char="–"/>
              <a:defRPr b="0">
                <a:uFillTx/>
                <a:latin typeface="Arial"/>
                <a:ea typeface="Arial"/>
                <a:cs typeface="Arial"/>
                <a:sym typeface="Arial"/>
              </a:defRPr>
            </a:lvl2pPr>
            <a:lvl3pPr marL="1219200" marR="0" indent="-304800">
              <a:buClrTx/>
              <a:buSzPct val="100000"/>
              <a:buFontTx/>
              <a:buChar char="•"/>
              <a:defRPr sz="3200" b="0">
                <a:uFillTx/>
                <a:latin typeface="Arial"/>
                <a:ea typeface="Arial"/>
                <a:cs typeface="Arial"/>
                <a:sym typeface="Arial"/>
              </a:defRPr>
            </a:lvl3pPr>
            <a:lvl4pPr marL="1737360" marR="0" indent="-365760">
              <a:spcBef>
                <a:spcPts val="700"/>
              </a:spcBef>
              <a:buClrTx/>
              <a:buFontTx/>
              <a:defRPr sz="3200" b="0">
                <a:uFillTx/>
                <a:latin typeface="Arial"/>
                <a:ea typeface="Arial"/>
                <a:cs typeface="Arial"/>
                <a:sym typeface="Arial"/>
              </a:defRPr>
            </a:lvl4pPr>
            <a:lvl5pPr marL="2194560" marR="0" indent="-365760">
              <a:spcBef>
                <a:spcPts val="700"/>
              </a:spcBef>
              <a:buClrTx/>
              <a:buFontTx/>
              <a:defRPr sz="3200" b="0">
                <a:uFillTx/>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97" name="Shape 397"/>
          <p:cNvSpPr>
            <a:spLocks noGrp="1"/>
          </p:cNvSpPr>
          <p:nvPr>
            <p:ph type="sldNum" sz="quarter" idx="2"/>
          </p:nvPr>
        </p:nvSpPr>
        <p:spPr>
          <a:xfrm>
            <a:off x="6553200" y="6245225"/>
            <a:ext cx="2133600" cy="307340"/>
          </a:xfrm>
          <a:prstGeom prst="rect">
            <a:avLst/>
          </a:prstGeom>
        </p:spPr>
        <p:txBody>
          <a:bodyPr wrap="square" lIns="45719" tIns="45719" rIns="45719" bIns="45719"/>
          <a:lstStyle>
            <a:lvl1pPr algn="r" defTabSz="914400">
              <a:defRPr sz="1400" b="1">
                <a:uFillTx/>
                <a:latin typeface="Verdana"/>
                <a:ea typeface="Verdana"/>
                <a:cs typeface="Verdana"/>
                <a:sym typeface="Verdan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Default - Blank">
    <p:spTree>
      <p:nvGrpSpPr>
        <p:cNvPr id="1" name=""/>
        <p:cNvGrpSpPr/>
        <p:nvPr/>
      </p:nvGrpSpPr>
      <p:grpSpPr>
        <a:xfrm>
          <a:off x="0" y="0"/>
          <a:ext cx="0" cy="0"/>
          <a:chOff x="0" y="0"/>
          <a:chExt cx="0" cy="0"/>
        </a:xfrm>
      </p:grpSpPr>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04" name="Shape 404"/>
          <p:cNvSpPr>
            <a:spLocks noGrp="1"/>
          </p:cNvSpPr>
          <p:nvPr>
            <p:ph type="title"/>
          </p:nvPr>
        </p:nvSpPr>
        <p:spPr>
          <a:xfrm>
            <a:off x="685800" y="2130425"/>
            <a:ext cx="7772400" cy="1755775"/>
          </a:xfrm>
          <a:prstGeom prst="rect">
            <a:avLst/>
          </a:prstGeom>
        </p:spPr>
        <p:txBody>
          <a:bodyPr lIns="38100" tIns="38100" rIns="38100" bIns="38100"/>
          <a:lstStyle>
            <a:lvl1pPr marL="0" marR="0" indent="0">
              <a:defRPr sz="4400"/>
            </a:lvl1pPr>
          </a:lstStyle>
          <a:p>
            <a:r>
              <a:t>Title Text</a:t>
            </a:r>
          </a:p>
        </p:txBody>
      </p:sp>
      <p:sp>
        <p:nvSpPr>
          <p:cNvPr id="405" name="Shape 405"/>
          <p:cNvSpPr>
            <a:spLocks noGrp="1"/>
          </p:cNvSpPr>
          <p:nvPr>
            <p:ph type="body" sz="half" idx="1"/>
          </p:nvPr>
        </p:nvSpPr>
        <p:spPr>
          <a:xfrm>
            <a:off x="1371600" y="3886200"/>
            <a:ext cx="6400800" cy="2971800"/>
          </a:xfrm>
          <a:prstGeom prst="rect">
            <a:avLst/>
          </a:prstGeom>
        </p:spPr>
        <p:txBody>
          <a:bodyPr lIns="38100" tIns="38100" rIns="38100" bIns="38100"/>
          <a:lstStyle>
            <a:lvl1pPr marL="342900" marR="0" indent="-342900" algn="ctr">
              <a:spcBef>
                <a:spcPts val="600"/>
              </a:spcBef>
              <a:buClrTx/>
              <a:buSzTx/>
              <a:buFontTx/>
              <a:buNone/>
              <a:defRPr sz="2400"/>
            </a:lvl1pPr>
            <a:lvl2pPr marL="342900" marR="0" indent="76200" algn="ctr">
              <a:spcBef>
                <a:spcPts val="600"/>
              </a:spcBef>
              <a:buClrTx/>
              <a:buFontTx/>
              <a:defRPr sz="2400"/>
            </a:lvl2pPr>
            <a:lvl3pPr marL="342900" marR="0" indent="533400" algn="ctr">
              <a:spcBef>
                <a:spcPts val="600"/>
              </a:spcBef>
              <a:buClrTx/>
              <a:buFontTx/>
              <a:defRPr sz="2400"/>
            </a:lvl3pPr>
            <a:lvl4pPr marL="342900" marR="0" indent="990600" algn="ctr">
              <a:buClrTx/>
              <a:buSzTx/>
              <a:buFontTx/>
              <a:buNone/>
              <a:defRPr>
                <a:latin typeface="Verdana"/>
                <a:ea typeface="Verdana"/>
                <a:cs typeface="Verdana"/>
                <a:sym typeface="Verdana"/>
              </a:defRPr>
            </a:lvl4pPr>
            <a:lvl5pPr marL="342900" marR="0" indent="1447800" algn="ctr">
              <a:buClrTx/>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406" name="Shape 406"/>
          <p:cNvSpPr>
            <a:spLocks noGrp="1"/>
          </p:cNvSpPr>
          <p:nvPr>
            <p:ph type="sldNum" sz="quarter" idx="2"/>
          </p:nvPr>
        </p:nvSpPr>
        <p:spPr>
          <a:xfrm>
            <a:off x="5486400" y="6172200"/>
            <a:ext cx="2133600" cy="368301"/>
          </a:xfrm>
          <a:prstGeom prst="rect">
            <a:avLst/>
          </a:prstGeom>
        </p:spPr>
        <p:txBody>
          <a:bodyPr anchor="ctr"/>
          <a:lstStyle>
            <a:lvl1pPr>
              <a:defRPr sz="1200">
                <a:solidFill>
                  <a:srgbClr val="999999"/>
                </a:solidFill>
                <a:uFill>
                  <a:solidFill>
                    <a:srgbClr val="999999"/>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13" name="Shape 413"/>
          <p:cNvSpPr>
            <a:spLocks noGrp="1"/>
          </p:cNvSpPr>
          <p:nvPr>
            <p:ph type="title"/>
          </p:nvPr>
        </p:nvSpPr>
        <p:spPr>
          <a:xfrm>
            <a:off x="628650" y="1131093"/>
            <a:ext cx="7886700" cy="994174"/>
          </a:xfrm>
          <a:prstGeom prst="rect">
            <a:avLst/>
          </a:prstGeom>
        </p:spPr>
        <p:txBody>
          <a:bodyPr lIns="34289" tIns="34289" rIns="34289" bIns="34289" anchor="ctr">
            <a:normAutofit/>
          </a:bodyPr>
          <a:lstStyle>
            <a:lvl1pPr marL="0" marR="0" indent="0">
              <a:lnSpc>
                <a:spcPct val="90000"/>
              </a:lnSpc>
              <a:defRPr sz="4400">
                <a:uFillTx/>
                <a:latin typeface="Calibri Light"/>
                <a:ea typeface="Calibri Light"/>
                <a:cs typeface="Calibri Light"/>
                <a:sym typeface="Calibri Light"/>
              </a:defRPr>
            </a:lvl1pPr>
          </a:lstStyle>
          <a:p>
            <a:r>
              <a:t>Title Text</a:t>
            </a:r>
          </a:p>
        </p:txBody>
      </p:sp>
      <p:sp>
        <p:nvSpPr>
          <p:cNvPr id="414" name="Shape 414"/>
          <p:cNvSpPr>
            <a:spLocks noGrp="1"/>
          </p:cNvSpPr>
          <p:nvPr>
            <p:ph type="sldNum" sz="quarter" idx="2"/>
          </p:nvPr>
        </p:nvSpPr>
        <p:spPr>
          <a:xfrm>
            <a:off x="8279586" y="5638244"/>
            <a:ext cx="235765" cy="246381"/>
          </a:xfrm>
          <a:prstGeom prst="rect">
            <a:avLst/>
          </a:prstGeom>
        </p:spPr>
        <p:txBody>
          <a:bodyPr lIns="34289" tIns="34289" rIns="34289" bIns="34289" anchor="ctr"/>
          <a:lstStyle>
            <a:lvl1pPr algn="r" defTabSz="9144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1" name="Shape 421"/>
          <p:cNvSpPr>
            <a:spLocks noGrp="1"/>
          </p:cNvSpPr>
          <p:nvPr>
            <p:ph type="title"/>
          </p:nvPr>
        </p:nvSpPr>
        <p:spPr>
          <a:xfrm>
            <a:off x="457200" y="274638"/>
            <a:ext cx="8229600" cy="1143001"/>
          </a:xfrm>
          <a:prstGeom prst="rect">
            <a:avLst/>
          </a:prstGeom>
        </p:spPr>
        <p:txBody>
          <a:bodyPr lIns="45718" tIns="45718" rIns="45718" bIns="45718" anchor="ctr">
            <a:normAutofit/>
          </a:bodyPr>
          <a:lstStyle>
            <a:lvl1pPr marL="0" marR="0" indent="0" algn="ctr" defTabSz="457200">
              <a:defRPr sz="4400">
                <a:uFillTx/>
                <a:latin typeface="Calibri"/>
                <a:ea typeface="Calibri"/>
                <a:cs typeface="Calibri"/>
                <a:sym typeface="Calibri"/>
              </a:defRPr>
            </a:lvl1pPr>
          </a:lstStyle>
          <a:p>
            <a:r>
              <a:t>Title Text</a:t>
            </a:r>
          </a:p>
        </p:txBody>
      </p:sp>
      <p:sp>
        <p:nvSpPr>
          <p:cNvPr id="422" name="Shape 422"/>
          <p:cNvSpPr>
            <a:spLocks noGrp="1"/>
          </p:cNvSpPr>
          <p:nvPr>
            <p:ph type="body" idx="1"/>
          </p:nvPr>
        </p:nvSpPr>
        <p:spPr>
          <a:xfrm>
            <a:off x="457200" y="1600200"/>
            <a:ext cx="8229600" cy="4525963"/>
          </a:xfrm>
          <a:prstGeom prst="rect">
            <a:avLst/>
          </a:prstGeom>
        </p:spPr>
        <p:txBody>
          <a:bodyPr lIns="45718" tIns="45718" rIns="45718" bIns="45718">
            <a:normAutofit/>
          </a:bodyPr>
          <a:lstStyle>
            <a:lvl1pPr marL="342900" marR="0" indent="-342900" defTabSz="457200">
              <a:buClrTx/>
              <a:buFont typeface="Arial"/>
              <a:defRPr sz="3200" b="0">
                <a:uFillTx/>
                <a:latin typeface="Calibri"/>
                <a:ea typeface="Calibri"/>
                <a:cs typeface="Calibri"/>
                <a:sym typeface="Calibri"/>
              </a:defRPr>
            </a:lvl1pPr>
            <a:lvl2pPr marL="783771" marR="0" indent="-326571" defTabSz="457200">
              <a:spcBef>
                <a:spcPts val="700"/>
              </a:spcBef>
              <a:buClrTx/>
              <a:buSzPct val="100000"/>
              <a:buFont typeface="Arial"/>
              <a:buChar char="–"/>
              <a:defRPr b="0">
                <a:uFillTx/>
                <a:latin typeface="Calibri"/>
                <a:ea typeface="Calibri"/>
                <a:cs typeface="Calibri"/>
                <a:sym typeface="Calibri"/>
              </a:defRPr>
            </a:lvl2pPr>
            <a:lvl3pPr marL="1219200" marR="0" indent="-304800" defTabSz="457200">
              <a:buClrTx/>
              <a:buSzPct val="100000"/>
              <a:buFont typeface="Arial"/>
              <a:buChar char="•"/>
              <a:defRPr sz="3200" b="0">
                <a:uFillTx/>
                <a:latin typeface="Calibri"/>
                <a:ea typeface="Calibri"/>
                <a:cs typeface="Calibri"/>
                <a:sym typeface="Calibri"/>
              </a:defRPr>
            </a:lvl3pPr>
            <a:lvl4pPr marL="1737360" marR="0" indent="-365760" defTabSz="457200">
              <a:spcBef>
                <a:spcPts val="700"/>
              </a:spcBef>
              <a:buClrTx/>
              <a:buFont typeface="Arial"/>
              <a:defRPr sz="3200" b="0">
                <a:uFillTx/>
                <a:latin typeface="Calibri"/>
                <a:ea typeface="Calibri"/>
                <a:cs typeface="Calibri"/>
                <a:sym typeface="Calibri"/>
              </a:defRPr>
            </a:lvl4pPr>
            <a:lvl5pPr marL="2194560" marR="0" indent="-365760" defTabSz="457200">
              <a:spcBef>
                <a:spcPts val="700"/>
              </a:spcBef>
              <a:buClrTx/>
              <a:buFont typeface="Arial"/>
              <a:defRPr sz="3200" b="0">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3" name="Shape 423"/>
          <p:cNvSpPr>
            <a:spLocks noGrp="1"/>
          </p:cNvSpPr>
          <p:nvPr>
            <p:ph type="sldNum" sz="quarter" idx="2"/>
          </p:nvPr>
        </p:nvSpPr>
        <p:spPr>
          <a:xfrm>
            <a:off x="8428178" y="6404293"/>
            <a:ext cx="258623" cy="269239"/>
          </a:xfrm>
          <a:prstGeom prst="rect">
            <a:avLst/>
          </a:prstGeom>
        </p:spPr>
        <p:txBody>
          <a:bodyPr lIns="45718" tIns="45718" rIns="45718" bIns="45718" anchor="ctr"/>
          <a:lstStyle>
            <a:lvl1pPr algn="r" defTabSz="457200">
              <a:defRPr sz="12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Default - 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1_Blank Presentation copy">
    <p:spTree>
      <p:nvGrpSpPr>
        <p:cNvPr id="1" name=""/>
        <p:cNvGrpSpPr/>
        <p:nvPr/>
      </p:nvGrpSpPr>
      <p:grpSpPr>
        <a:xfrm>
          <a:off x="0" y="0"/>
          <a:ext cx="0" cy="0"/>
          <a:chOff x="0" y="0"/>
          <a:chExt cx="0" cy="0"/>
        </a:xfrm>
      </p:grpSpPr>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Title and Content - No Graphics">
    <p:spTree>
      <p:nvGrpSpPr>
        <p:cNvPr id="1" name=""/>
        <p:cNvGrpSpPr/>
        <p:nvPr/>
      </p:nvGrpSpPr>
      <p:grpSpPr>
        <a:xfrm>
          <a:off x="0" y="0"/>
          <a:ext cx="0" cy="0"/>
          <a:chOff x="0" y="0"/>
          <a:chExt cx="0" cy="0"/>
        </a:xfrm>
      </p:grpSpPr>
      <p:sp>
        <p:nvSpPr>
          <p:cNvPr id="64" name="Shape 64"/>
          <p:cNvSpPr>
            <a:spLocks noGrp="1"/>
          </p:cNvSpPr>
          <p:nvPr>
            <p:ph type="title"/>
          </p:nvPr>
        </p:nvSpPr>
        <p:spPr>
          <a:xfrm>
            <a:off x="457200" y="92075"/>
            <a:ext cx="8229600" cy="1506538"/>
          </a:xfrm>
          <a:prstGeom prst="rect">
            <a:avLst/>
          </a:prstGeom>
        </p:spPr>
        <p:txBody>
          <a:bodyPr lIns="38100" tIns="38100" rIns="38100" bIns="38100" anchor="ctr"/>
          <a:lstStyle>
            <a:lvl1pPr marL="0" marR="0" indent="0" algn="ctr">
              <a:defRPr sz="4400">
                <a:latin typeface="Calibri"/>
                <a:ea typeface="Calibri"/>
                <a:cs typeface="Calibri"/>
                <a:sym typeface="Calibri"/>
              </a:defRPr>
            </a:lvl1pPr>
          </a:lstStyle>
          <a:p>
            <a:r>
              <a:t>Title Text</a:t>
            </a:r>
          </a:p>
        </p:txBody>
      </p:sp>
      <p:sp>
        <p:nvSpPr>
          <p:cNvPr id="65" name="Shape 65"/>
          <p:cNvSpPr>
            <a:spLocks noGrp="1"/>
          </p:cNvSpPr>
          <p:nvPr>
            <p:ph type="body" idx="1"/>
          </p:nvPr>
        </p:nvSpPr>
        <p:spPr>
          <a:xfrm>
            <a:off x="457200" y="1598612"/>
            <a:ext cx="8229600" cy="5259388"/>
          </a:xfrm>
          <a:prstGeom prst="rect">
            <a:avLst/>
          </a:prstGeom>
        </p:spPr>
        <p:txBody>
          <a:bodyPr lIns="38100" tIns="38100" rIns="38100" bIns="38100"/>
          <a:lstStyle>
            <a:lvl1pPr marL="342900" marR="0" indent="-342900">
              <a:spcBef>
                <a:spcPts val="800"/>
              </a:spcBef>
              <a:buFont typeface="Arial"/>
              <a:defRPr sz="3200" b="0">
                <a:latin typeface="Calibri"/>
                <a:ea typeface="Calibri"/>
                <a:cs typeface="Calibri"/>
                <a:sym typeface="Calibri"/>
              </a:defRPr>
            </a:lvl1pPr>
            <a:lvl2pPr marL="704850" marR="0" indent="-285750">
              <a:spcBef>
                <a:spcPts val="700"/>
              </a:spcBef>
              <a:buSzPct val="100000"/>
              <a:buFont typeface="Arial"/>
              <a:buChar char="–"/>
              <a:defRPr sz="2800" b="0">
                <a:latin typeface="Calibri"/>
                <a:ea typeface="Calibri"/>
                <a:cs typeface="Calibri"/>
                <a:sym typeface="Calibri"/>
              </a:defRPr>
            </a:lvl2pPr>
            <a:lvl3pPr marL="1104900" marR="0" indent="-228600">
              <a:spcBef>
                <a:spcPts val="600"/>
              </a:spcBef>
              <a:buSzPct val="100000"/>
              <a:buFont typeface="Arial"/>
              <a:buChar char="•"/>
              <a:defRPr sz="2400" b="0">
                <a:latin typeface="Calibri"/>
                <a:ea typeface="Calibri"/>
                <a:cs typeface="Calibri"/>
                <a:sym typeface="Calibri"/>
              </a:defRPr>
            </a:lvl3pPr>
            <a:lvl4pPr marL="1562100" marR="0" indent="-228600">
              <a:spcBef>
                <a:spcPts val="500"/>
              </a:spcBef>
              <a:buFont typeface="Arial"/>
              <a:defRPr sz="2000" b="0">
                <a:latin typeface="Calibri"/>
                <a:ea typeface="Calibri"/>
                <a:cs typeface="Calibri"/>
                <a:sym typeface="Calibri"/>
              </a:defRPr>
            </a:lvl4pPr>
            <a:lvl5pPr marL="2019300" marR="0" indent="-228600">
              <a:spcBef>
                <a:spcPts val="500"/>
              </a:spcBef>
              <a:buFont typeface="Arial"/>
              <a:defRPr sz="2000" b="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xfrm>
            <a:off x="8432800" y="6454775"/>
            <a:ext cx="266700" cy="279400"/>
          </a:xfrm>
          <a:prstGeom prst="rect">
            <a:avLst/>
          </a:prstGeom>
        </p:spPr>
        <p:txBody>
          <a:bodyPr anchor="ctr"/>
          <a:lstStyle>
            <a:lvl1pPr>
              <a:defRPr sz="1200">
                <a:solidFill>
                  <a:srgbClr val="999999"/>
                </a:solidFill>
                <a:uFill>
                  <a:solidFill>
                    <a:srgbClr val="999999"/>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0_Blank Presentation copy">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613727" indent="-115887">
              <a:spcBef>
                <a:spcPts val="800"/>
              </a:spcBef>
              <a:defRPr sz="3200"/>
            </a:lvl2pPr>
            <a:lvl3pPr marL="1158239" indent="-203200"/>
            <a:lvl4pPr marL="2618739" indent="-361950">
              <a:spcBef>
                <a:spcPts val="600"/>
              </a:spcBef>
              <a:buFont typeface="Times"/>
              <a:buChar char="–"/>
              <a:defRPr sz="2400">
                <a:latin typeface="Times"/>
                <a:ea typeface="Times"/>
                <a:cs typeface="Times"/>
                <a:sym typeface="Times"/>
              </a:defRPr>
            </a:lvl4pPr>
            <a:lvl5pPr marL="3345815" indent="-361950">
              <a:spcBef>
                <a:spcPts val="600"/>
              </a:spcBef>
              <a:buFont typeface="Times"/>
              <a:buChar char="»"/>
              <a:defRPr sz="24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248150" y="6388100"/>
            <a:ext cx="647700" cy="723900"/>
          </a:xfrm>
          <a:prstGeom prst="rect">
            <a:avLst/>
          </a:prstGeom>
          <a:ln w="12700">
            <a:miter lim="400000"/>
          </a:ln>
        </p:spPr>
        <p:txBody>
          <a:bodyPr wrap="none" lIns="50800" tIns="50800" rIns="50800" bIns="50800">
            <a:spAutoFit/>
          </a:bodyPr>
          <a:lstStyle>
            <a:lvl1pPr algn="ctr" defTabSz="584200">
              <a:defRPr sz="4200">
                <a:uFill>
                  <a:solidFill>
                    <a:srgbClr val="000000"/>
                  </a:solidFill>
                </a:uFill>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xmlns:p14="http://schemas.microsoft.com/office/powerpoint/2010/main" spd="med"/>
  <p:txStyles>
    <p:titleStyle>
      <a:lvl1pPr marL="70802" marR="40639" indent="-30162"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1pPr>
      <a:lvl2pPr marL="70802" marR="40639" indent="1984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2pPr>
      <a:lvl3pPr marL="70802" marR="40639" indent="4270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3pPr>
      <a:lvl4pPr marL="70802" marR="40639" indent="6556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4pPr>
      <a:lvl5pPr marL="70802" marR="40639" indent="8842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5pPr>
      <a:lvl6pPr marL="70802" marR="40639" indent="11128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6pPr>
      <a:lvl7pPr marL="70802" marR="40639" indent="13414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7pPr>
      <a:lvl8pPr marL="70802" marR="40639" indent="15700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8pPr>
      <a:lvl9pPr marL="70802" marR="40639" indent="1798637" algn="l" defTabSz="914400" latinLnBrk="0">
        <a:lnSpc>
          <a:spcPct val="100000"/>
        </a:lnSpc>
        <a:spcBef>
          <a:spcPts val="0"/>
        </a:spcBef>
        <a:spcAft>
          <a:spcPts val="0"/>
        </a:spcAft>
        <a:buClrTx/>
        <a:buSzTx/>
        <a:buFontTx/>
        <a:buNone/>
        <a:tabLst/>
        <a:defRPr sz="5200" b="0" i="0" u="none" strike="noStrike" cap="none" spc="0" baseline="0">
          <a:ln>
            <a:noFill/>
          </a:ln>
          <a:solidFill>
            <a:srgbClr val="000000"/>
          </a:solidFill>
          <a:uFill>
            <a:solidFill>
              <a:srgbClr val="000000"/>
            </a:solidFill>
          </a:uFill>
          <a:latin typeface="+mn-lt"/>
          <a:ea typeface="+mn-ea"/>
          <a:cs typeface="+mn-cs"/>
          <a:sym typeface="Lucida Grande"/>
        </a:defRPr>
      </a:lvl9pPr>
    </p:titleStyle>
    <p:bodyStyle>
      <a:lvl1pPr marL="623252" marR="40639" indent="-54292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1pPr>
      <a:lvl2pPr marL="0" marR="40639" indent="0" algn="l" defTabSz="914400" latinLnBrk="0">
        <a:lnSpc>
          <a:spcPct val="100000"/>
        </a:lnSpc>
        <a:spcBef>
          <a:spcPts val="700"/>
        </a:spcBef>
        <a:spcAft>
          <a:spcPts val="0"/>
        </a:spcAft>
        <a:buClr>
          <a:srgbClr val="000000"/>
        </a:buClr>
        <a:buSzTx/>
        <a:buFont typeface="Verdana"/>
        <a:buNone/>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2pPr>
      <a:lvl3pPr marL="0" marR="40639" indent="0" algn="l" defTabSz="914400" latinLnBrk="0">
        <a:lnSpc>
          <a:spcPct val="100000"/>
        </a:lnSpc>
        <a:spcBef>
          <a:spcPts val="700"/>
        </a:spcBef>
        <a:spcAft>
          <a:spcPts val="0"/>
        </a:spcAft>
        <a:buClr>
          <a:srgbClr val="000000"/>
        </a:buClr>
        <a:buSzTx/>
        <a:buFont typeface="Verdana"/>
        <a:buNone/>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3pPr>
      <a:lvl4pPr marL="2679064"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4pPr>
      <a:lvl5pPr marL="3406140"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5pPr>
      <a:lvl6pPr marL="3406140"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6pPr>
      <a:lvl7pPr marL="3406140"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7pPr>
      <a:lvl8pPr marL="3406140"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8pPr>
      <a:lvl9pPr marL="3406140" marR="40639" indent="-422275" algn="l" defTabSz="914400" latinLnBrk="0">
        <a:lnSpc>
          <a:spcPct val="100000"/>
        </a:lnSpc>
        <a:spcBef>
          <a:spcPts val="700"/>
        </a:spcBef>
        <a:spcAft>
          <a:spcPts val="0"/>
        </a:spcAft>
        <a:buClr>
          <a:srgbClr val="000000"/>
        </a:buClr>
        <a:buSzPct val="100000"/>
        <a:buFont typeface="Verdana"/>
        <a:buChar char="•"/>
        <a:tabLst/>
        <a:defRPr sz="2800" b="1" i="0" u="none" strike="noStrike" cap="none" spc="0" baseline="0">
          <a:ln>
            <a:noFill/>
          </a:ln>
          <a:solidFill>
            <a:srgbClr val="000000"/>
          </a:solidFill>
          <a:uFill>
            <a:solidFill>
              <a:srgbClr val="000000"/>
            </a:solidFill>
          </a:uFill>
          <a:latin typeface="Verdana"/>
          <a:ea typeface="Verdana"/>
          <a:cs typeface="Verdana"/>
          <a:sym typeface="Verdana"/>
        </a:defRPr>
      </a:lvl9pPr>
    </p:bodyStyle>
    <p:otherStyle>
      <a:lvl1pPr marL="0" marR="0" indent="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4200" b="0" i="0" u="none" strike="noStrike" cap="none" spc="0" baseline="0">
          <a:ln>
            <a:noFill/>
          </a:ln>
          <a:solidFill>
            <a:schemeClr val="tx1"/>
          </a:solidFill>
          <a:uFill>
            <a:solidFill>
              <a:srgbClr val="000000"/>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levitt@med.usc.edu?subject=" TargetMode="External"/><Relationship Id="rId4" Type="http://schemas.openxmlformats.org/officeDocument/2006/relationships/hyperlink" Target="http://www.developingchild.harvard.edu" TargetMode="Externa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pn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5.jpeg"/><Relationship Id="rId1" Type="http://schemas.openxmlformats.org/officeDocument/2006/relationships/slideLayout" Target="../slideLayouts/slideLayout51.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5.jpeg"/><Relationship Id="rId1" Type="http://schemas.openxmlformats.org/officeDocument/2006/relationships/slideLayout" Target="../slideLayouts/slideLayout51.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8.png"/><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5.jpeg"/><Relationship Id="rId1" Type="http://schemas.openxmlformats.org/officeDocument/2006/relationships/slideLayout" Target="../slideLayouts/slideLayout25.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5.jpeg"/><Relationship Id="rId1" Type="http://schemas.openxmlformats.org/officeDocument/2006/relationships/slideLayout" Target="../slideLayouts/slideLayout25.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6.xml"/><Relationship Id="rId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 Id="rId3" Type="http://schemas.openxmlformats.org/officeDocument/2006/relationships/image" Target="../media/image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3.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4.png"/><Relationship Id="rId3"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4" Type="http://schemas.openxmlformats.org/officeDocument/2006/relationships/image" Target="../media/image45.png"/><Relationship Id="rId1" Type="http://schemas.openxmlformats.org/officeDocument/2006/relationships/slideLayout" Target="../slideLayouts/slideLayout5.xml"/><Relationship Id="rId2" Type="http://schemas.openxmlformats.org/officeDocument/2006/relationships/hyperlink" Target="mailto:plevitt@med.usc.edu?subje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jpeg"/><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p:nvPr/>
        </p:nvSpPr>
        <p:spPr>
          <a:xfrm>
            <a:off x="609600" y="3683000"/>
            <a:ext cx="8242300" cy="236187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ctr" defTabSz="914400">
              <a:lnSpc>
                <a:spcPct val="125000"/>
              </a:lnSpc>
              <a:spcBef>
                <a:spcPts val="300"/>
              </a:spcBef>
              <a:buClr>
                <a:srgbClr val="000000"/>
              </a:buClr>
              <a:buFont typeface="Georgia"/>
              <a:defRPr sz="4200">
                <a:uFill>
                  <a:solidFill>
                    <a:srgbClr val="000000"/>
                  </a:solidFill>
                </a:uFill>
                <a:latin typeface="Arial"/>
                <a:ea typeface="Arial"/>
                <a:cs typeface="Arial"/>
                <a:sym typeface="Arial"/>
              </a:defRPr>
            </a:pPr>
            <a:r>
              <a:rPr sz="1600" b="1"/>
              <a:t>PAT LEVITT, PH.D.</a:t>
            </a:r>
            <a:r>
              <a:rPr sz="1400" b="1"/>
              <a:t> </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SIMMS/MANN CHAIR IN DEVELOPMENTAL NEUROGENETICS</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CHILDREN’S HOSPITAL LOS ANGELES</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WM KECK PROVOST PROFESSOR OF NEUROGENETICS</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UNIVERSITY OF SOUTHERN CALIFORNIA</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endParaRP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CO-SCIENTIFIC DIRECTOR, NATIONAL SCIENTIFIC COUNCIL FOR THE DEVELOPING CHILD</a:t>
            </a:r>
          </a:p>
          <a:p>
            <a:pPr algn="ctr" defTabSz="914400">
              <a:lnSpc>
                <a:spcPct val="125000"/>
              </a:lnSpc>
              <a:spcBef>
                <a:spcPts val="300"/>
              </a:spcBef>
              <a:buClr>
                <a:srgbClr val="000000"/>
              </a:buClr>
              <a:buFont typeface="Verdana"/>
              <a:defRPr sz="1400">
                <a:uFill>
                  <a:solidFill>
                    <a:srgbClr val="000000"/>
                  </a:solidFill>
                </a:uFill>
                <a:latin typeface="Arial"/>
                <a:ea typeface="Arial"/>
                <a:cs typeface="Arial"/>
                <a:sym typeface="Arial"/>
              </a:defRPr>
            </a:pPr>
            <a:r>
              <a:t>SENIOR FELLOW, CENTER FOR THE DEVELOPING CHILD, HARVARD UNIVERSITY</a:t>
            </a:r>
          </a:p>
        </p:txBody>
      </p:sp>
      <p:sp>
        <p:nvSpPr>
          <p:cNvPr id="433" name="Shape 433"/>
          <p:cNvSpPr/>
          <p:nvPr/>
        </p:nvSpPr>
        <p:spPr>
          <a:xfrm>
            <a:off x="-12700" y="-12700"/>
            <a:ext cx="9156700" cy="685800"/>
          </a:xfrm>
          <a:prstGeom prst="rect">
            <a:avLst/>
          </a:prstGeom>
          <a:solidFill>
            <a:srgbClr val="84ABD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algn="ctr" defTabSz="914400">
              <a:defRPr sz="4200">
                <a:uFill>
                  <a:solidFill>
                    <a:srgbClr val="000000"/>
                  </a:solidFill>
                </a:uFill>
                <a:latin typeface="+mj-lt"/>
                <a:ea typeface="+mj-ea"/>
                <a:cs typeface="+mj-cs"/>
                <a:sym typeface="Gill Sans"/>
              </a:defRPr>
            </a:lvl1pPr>
          </a:lstStyle>
          <a:p>
            <a:r>
              <a:t>    </a:t>
            </a:r>
          </a:p>
        </p:txBody>
      </p:sp>
      <p:pic>
        <p:nvPicPr>
          <p:cNvPr id="434" name="image.jpg"/>
          <p:cNvPicPr>
            <a:picLocks/>
          </p:cNvPicPr>
          <p:nvPr/>
        </p:nvPicPr>
        <p:blipFill>
          <a:blip r:embed="rId2">
            <a:extLst/>
          </a:blip>
          <a:stretch>
            <a:fillRect/>
          </a:stretch>
        </p:blipFill>
        <p:spPr>
          <a:xfrm>
            <a:off x="869950" y="155204"/>
            <a:ext cx="7404100" cy="381002"/>
          </a:xfrm>
          <a:prstGeom prst="rect">
            <a:avLst/>
          </a:prstGeom>
          <a:ln w="12700"/>
        </p:spPr>
      </p:pic>
      <p:sp>
        <p:nvSpPr>
          <p:cNvPr id="435" name="Shape 435"/>
          <p:cNvSpPr/>
          <p:nvPr/>
        </p:nvSpPr>
        <p:spPr>
          <a:xfrm>
            <a:off x="2394068" y="6146800"/>
            <a:ext cx="4355864" cy="7053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0480" marR="30480" algn="ctr" defTabSz="685800">
              <a:defRPr sz="1400">
                <a:solidFill>
                  <a:schemeClr val="accent5"/>
                </a:solidFill>
                <a:uFill>
                  <a:solidFill>
                    <a:srgbClr val="000000"/>
                  </a:solidFill>
                </a:uFill>
                <a:latin typeface="Arial"/>
                <a:ea typeface="Arial"/>
                <a:cs typeface="Arial"/>
                <a:sym typeface="Arial"/>
              </a:defRPr>
            </a:pPr>
            <a:r>
              <a:rPr u="sng">
                <a:hlinkClick r:id="rId3"/>
              </a:rPr>
              <a:t>plevitt@med.usc.edu</a:t>
            </a:r>
          </a:p>
          <a:p>
            <a:pPr marL="30480" marR="30480" algn="ctr" defTabSz="685800">
              <a:defRPr sz="1400">
                <a:solidFill>
                  <a:schemeClr val="accent5"/>
                </a:solidFill>
                <a:uFill>
                  <a:solidFill>
                    <a:srgbClr val="000000"/>
                  </a:solidFill>
                </a:uFill>
                <a:latin typeface="Arial"/>
                <a:ea typeface="Arial"/>
                <a:cs typeface="Arial"/>
                <a:sym typeface="Arial"/>
              </a:defRPr>
            </a:pPr>
            <a:r>
              <a:rPr u="sng">
                <a:hlinkClick r:id="rId4"/>
              </a:rPr>
              <a:t>http://www.developingchild.harvard.edu</a:t>
            </a:r>
          </a:p>
        </p:txBody>
      </p:sp>
      <p:sp>
        <p:nvSpPr>
          <p:cNvPr id="436" name="Shape 436"/>
          <p:cNvSpPr>
            <a:spLocks noGrp="1"/>
          </p:cNvSpPr>
          <p:nvPr>
            <p:ph type="ctrTitle"/>
          </p:nvPr>
        </p:nvSpPr>
        <p:spPr>
          <a:xfrm>
            <a:off x="190500" y="688933"/>
            <a:ext cx="8763000" cy="2714339"/>
          </a:xfrm>
          <a:prstGeom prst="rect">
            <a:avLst/>
          </a:prstGeom>
          <a:solidFill>
            <a:srgbClr val="FFFFFF"/>
          </a:solidFill>
        </p:spPr>
        <p:txBody>
          <a:bodyPr/>
          <a:lstStyle/>
          <a:p>
            <a:pPr algn="ctr">
              <a:defRPr sz="23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r>
              <a:t>Translating the Neuroscience of Early Brain and Child Development to Public Policy</a:t>
            </a:r>
          </a:p>
          <a:p>
            <a:pPr algn="ctr">
              <a:defRPr sz="23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endParaRPr/>
          </a:p>
          <a:p>
            <a:pPr algn="ctr">
              <a:defRPr sz="20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r>
              <a:t>Graduate Center for the Study of Early Learning</a:t>
            </a:r>
          </a:p>
          <a:p>
            <a:pPr algn="ctr">
              <a:defRPr sz="20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r>
              <a:t>University of Mississippi</a:t>
            </a:r>
          </a:p>
          <a:p>
            <a:pPr algn="ctr">
              <a:defRPr sz="20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r>
              <a:t>Jackson, MS</a:t>
            </a:r>
          </a:p>
          <a:p>
            <a:pPr algn="ctr">
              <a:defRPr sz="20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endParaRPr/>
          </a:p>
          <a:p>
            <a:pPr algn="ctr">
              <a:defRPr sz="20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pPr>
            <a:r>
              <a:t>February 6, 2018</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511" name="image.jpg"/>
          <p:cNvPicPr>
            <a:picLocks/>
          </p:cNvPicPr>
          <p:nvPr/>
        </p:nvPicPr>
        <p:blipFill>
          <a:blip r:embed="rId3">
            <a:extLst/>
          </a:blip>
          <a:stretch>
            <a:fillRect/>
          </a:stretch>
        </p:blipFill>
        <p:spPr>
          <a:xfrm>
            <a:off x="1393371" y="152399"/>
            <a:ext cx="7404100" cy="381001"/>
          </a:xfrm>
          <a:prstGeom prst="rect">
            <a:avLst/>
          </a:prstGeom>
          <a:ln w="12700"/>
        </p:spPr>
      </p:pic>
      <p:sp>
        <p:nvSpPr>
          <p:cNvPr id="5" name="Shape 261"/>
          <p:cNvSpPr/>
          <p:nvPr/>
        </p:nvSpPr>
        <p:spPr>
          <a:xfrm>
            <a:off x="1032820" y="1061902"/>
            <a:ext cx="7903765" cy="4616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r>
              <a:rPr lang="en-US" sz="2400" smtClean="0">
                <a:latin typeface="Verdana" charset="0"/>
                <a:ea typeface="Verdana" charset="0"/>
                <a:cs typeface="Verdana" charset="0"/>
              </a:rPr>
              <a:t>Early </a:t>
            </a:r>
            <a:r>
              <a:rPr sz="2400" smtClean="0">
                <a:latin typeface="Verdana" charset="0"/>
                <a:ea typeface="Verdana" charset="0"/>
                <a:cs typeface="Verdana" charset="0"/>
              </a:rPr>
              <a:t>Experience </a:t>
            </a:r>
            <a:r>
              <a:rPr sz="2400" dirty="0">
                <a:latin typeface="Verdana" charset="0"/>
                <a:ea typeface="Verdana" charset="0"/>
                <a:cs typeface="Verdana" charset="0"/>
              </a:rPr>
              <a:t>Builds Healthy Brain Architecture</a:t>
            </a:r>
          </a:p>
        </p:txBody>
      </p:sp>
      <p:pic>
        <p:nvPicPr>
          <p:cNvPr id="6" name="pasted-image.pdf"/>
          <p:cNvPicPr>
            <a:picLocks noChangeAspect="1"/>
          </p:cNvPicPr>
          <p:nvPr/>
        </p:nvPicPr>
        <p:blipFill>
          <a:blip r:embed="rId4">
            <a:extLst/>
          </a:blip>
          <a:stretch>
            <a:fillRect/>
          </a:stretch>
        </p:blipFill>
        <p:spPr>
          <a:xfrm>
            <a:off x="2514600" y="3308350"/>
            <a:ext cx="6172200" cy="1028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p:cNvSpPr>
          <p:nvPr>
            <p:ph type="title" idx="4294967295"/>
          </p:nvPr>
        </p:nvSpPr>
        <p:spPr>
          <a:xfrm>
            <a:off x="1219200" y="825500"/>
            <a:ext cx="6692900" cy="1098550"/>
          </a:xfrm>
          <a:prstGeom prst="rect">
            <a:avLst/>
          </a:prstGeom>
        </p:spPr>
        <p:txBody>
          <a:bodyPr lIns="38100" tIns="38100" rIns="38100" bIns="38100" anchor="ctr"/>
          <a:lstStyle>
            <a:lvl1pPr marL="0" marR="0" indent="0" algn="ctr">
              <a:lnSpc>
                <a:spcPct val="110000"/>
              </a:lnSpc>
              <a:defRPr sz="3600">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lvl1pPr>
          </a:lstStyle>
          <a:p>
            <a:r>
              <a:t>Remember…….</a:t>
            </a:r>
          </a:p>
        </p:txBody>
      </p:sp>
      <p:sp>
        <p:nvSpPr>
          <p:cNvPr id="516" name="Shape 516"/>
          <p:cNvSpPr/>
          <p:nvPr/>
        </p:nvSpPr>
        <p:spPr>
          <a:xfrm>
            <a:off x="63500" y="2654300"/>
            <a:ext cx="8966200" cy="205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19100" defTabSz="914400">
              <a:buClr>
                <a:srgbClr val="929292"/>
              </a:buClr>
              <a:buSzPct val="125000"/>
              <a:buFont typeface="Verdana"/>
              <a:buChar char="•"/>
              <a:defRPr sz="3200">
                <a:solidFill>
                  <a:srgbClr val="929292"/>
                </a:solidFill>
                <a:effectLst>
                  <a:outerShdw blurRad="12700" dist="25400" dir="2700000" rotWithShape="0">
                    <a:srgbClr val="CBCBCB"/>
                  </a:outerShdw>
                </a:effectLst>
                <a:uFill>
                  <a:solidFill>
                    <a:srgbClr val="929292"/>
                  </a:solidFill>
                </a:uFill>
                <a:latin typeface="Verdana"/>
                <a:ea typeface="Verdana"/>
                <a:cs typeface="Verdana"/>
                <a:sym typeface="Verdana"/>
              </a:defRPr>
            </a:pPr>
            <a:endParaRPr/>
          </a:p>
          <a:p>
            <a:pPr marL="419100" defTabSz="914400">
              <a:buClr>
                <a:srgbClr val="000000"/>
              </a:buClr>
              <a:buSzPct val="125000"/>
              <a:buFont typeface="Verdana"/>
              <a:buChar char="•"/>
              <a:defRPr sz="3200">
                <a:effectLst>
                  <a:outerShdw blurRad="12700" dist="25400" dir="2700000" rotWithShape="0">
                    <a:srgbClr val="CBCBCB"/>
                  </a:outerShdw>
                </a:effectLst>
                <a:uFill>
                  <a:solidFill>
                    <a:srgbClr val="000000"/>
                  </a:solidFill>
                </a:uFill>
                <a:latin typeface="Verdana"/>
                <a:ea typeface="Verdana"/>
                <a:cs typeface="Verdana"/>
                <a:sym typeface="Verdana"/>
              </a:defRPr>
            </a:pPr>
            <a:r>
              <a:t> Development is not a blank slate</a:t>
            </a:r>
          </a:p>
          <a:p>
            <a:pPr marL="419100" defTabSz="914400">
              <a:buClr>
                <a:srgbClr val="000000"/>
              </a:buClr>
              <a:buSzPct val="125000"/>
              <a:buFont typeface="Verdana"/>
              <a:buChar char="•"/>
              <a:defRPr sz="3200">
                <a:effectLst>
                  <a:outerShdw blurRad="12700" dist="25400" dir="2700000" rotWithShape="0">
                    <a:srgbClr val="CBCBCB"/>
                  </a:outerShdw>
                </a:effectLst>
                <a:uFill>
                  <a:solidFill>
                    <a:srgbClr val="000000"/>
                  </a:solidFill>
                </a:uFill>
                <a:latin typeface="Verdana"/>
                <a:ea typeface="Verdana"/>
                <a:cs typeface="Verdana"/>
                <a:sym typeface="Verdana"/>
              </a:defRPr>
            </a:pPr>
            <a:endParaRPr/>
          </a:p>
          <a:p>
            <a:pPr marL="419100" defTabSz="914400">
              <a:buClr>
                <a:srgbClr val="000000"/>
              </a:buClr>
              <a:buSzPct val="125000"/>
              <a:buFont typeface="Verdana"/>
              <a:buChar char="•"/>
              <a:defRPr sz="3200">
                <a:effectLst>
                  <a:outerShdw blurRad="12700" dist="25400" dir="2700000" rotWithShape="0">
                    <a:srgbClr val="CBCBCB"/>
                  </a:outerShdw>
                </a:effectLst>
                <a:uFill>
                  <a:solidFill>
                    <a:srgbClr val="000000"/>
                  </a:solidFill>
                </a:uFill>
                <a:latin typeface="Verdana"/>
                <a:ea typeface="Verdana"/>
                <a:cs typeface="Verdana"/>
                <a:sym typeface="Verdana"/>
              </a:defRPr>
            </a:pPr>
            <a:r>
              <a:t> Skill begets skill</a:t>
            </a:r>
          </a:p>
        </p:txBody>
      </p:sp>
      <p:sp>
        <p:nvSpPr>
          <p:cNvPr id="517" name="Shape 517"/>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518"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16">
                                            <p:bg/>
                                          </p:spTgt>
                                        </p:tgtEl>
                                        <p:attrNameLst>
                                          <p:attrName>style.visibility</p:attrName>
                                        </p:attrNameLst>
                                      </p:cBhvr>
                                      <p:to>
                                        <p:strVal val="visible"/>
                                      </p:to>
                                    </p:set>
                                    <p:animEffect transition="in" filter="wipe(left)">
                                      <p:cBhvr>
                                        <p:cTn id="7" dur="1000"/>
                                        <p:tgtEl>
                                          <p:spTgt spid="516">
                                            <p:bg/>
                                          </p:spTgt>
                                        </p:tgtEl>
                                      </p:cBhvr>
                                    </p:animEffect>
                                  </p:childTnLst>
                                </p:cTn>
                              </p:par>
                              <p:par>
                                <p:cTn id="8" presetID="22" presetClass="entr" presetSubtype="8" fill="hold" grpId="1" nodeType="withEffect">
                                  <p:stCondLst>
                                    <p:cond delay="0"/>
                                  </p:stCondLst>
                                  <p:iterate>
                                    <p:tmAbs val="0"/>
                                  </p:iterate>
                                  <p:childTnLst>
                                    <p:set>
                                      <p:cBhvr>
                                        <p:cTn id="9" fill="hold"/>
                                        <p:tgtEl>
                                          <p:spTgt spid="516">
                                            <p:txEl>
                                              <p:pRg st="0" end="0"/>
                                            </p:txEl>
                                          </p:spTgt>
                                        </p:tgtEl>
                                        <p:attrNameLst>
                                          <p:attrName>style.visibility</p:attrName>
                                        </p:attrNameLst>
                                      </p:cBhvr>
                                      <p:to>
                                        <p:strVal val="visible"/>
                                      </p:to>
                                    </p:set>
                                    <p:animEffect transition="in" filter="wipe(left)">
                                      <p:cBhvr>
                                        <p:cTn id="10" dur="1000"/>
                                        <p:tgtEl>
                                          <p:spTgt spid="5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516">
                                            <p:txEl>
                                              <p:pRg st="1" end="1"/>
                                            </p:txEl>
                                          </p:spTgt>
                                        </p:tgtEl>
                                        <p:attrNameLst>
                                          <p:attrName>style.visibility</p:attrName>
                                        </p:attrNameLst>
                                      </p:cBhvr>
                                      <p:to>
                                        <p:strVal val="visible"/>
                                      </p:to>
                                    </p:set>
                                    <p:animEffect transition="in" filter="wipe(left)">
                                      <p:cBhvr>
                                        <p:cTn id="15" dur="1000"/>
                                        <p:tgtEl>
                                          <p:spTgt spid="5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516">
                                            <p:txEl>
                                              <p:pRg st="2" end="2"/>
                                            </p:txEl>
                                          </p:spTgt>
                                        </p:tgtEl>
                                        <p:attrNameLst>
                                          <p:attrName>style.visibility</p:attrName>
                                        </p:attrNameLst>
                                      </p:cBhvr>
                                      <p:to>
                                        <p:strVal val="visible"/>
                                      </p:to>
                                    </p:set>
                                    <p:animEffect transition="in" filter="wipe(left)">
                                      <p:cBhvr>
                                        <p:cTn id="20" dur="1000"/>
                                        <p:tgtEl>
                                          <p:spTgt spid="5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516">
                                            <p:txEl>
                                              <p:pRg st="3" end="3"/>
                                            </p:txEl>
                                          </p:spTgt>
                                        </p:tgtEl>
                                        <p:attrNameLst>
                                          <p:attrName>style.visibility</p:attrName>
                                        </p:attrNameLst>
                                      </p:cBhvr>
                                      <p:to>
                                        <p:strVal val="visible"/>
                                      </p:to>
                                    </p:set>
                                    <p:animEffect transition="in" filter="wipe(left)">
                                      <p:cBhvr>
                                        <p:cTn id="25" dur="1000"/>
                                        <p:tgtEl>
                                          <p:spTgt spid="5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pasted-image.png"/>
          <p:cNvPicPr>
            <a:picLocks noChangeAspect="1"/>
          </p:cNvPicPr>
          <p:nvPr/>
        </p:nvPicPr>
        <p:blipFill>
          <a:blip r:embed="rId2">
            <a:extLst/>
          </a:blip>
          <a:srcRect t="49032"/>
          <a:stretch>
            <a:fillRect/>
          </a:stretch>
        </p:blipFill>
        <p:spPr>
          <a:xfrm>
            <a:off x="-130473" y="2972908"/>
            <a:ext cx="9144001" cy="3285909"/>
          </a:xfrm>
          <a:prstGeom prst="rect">
            <a:avLst/>
          </a:prstGeom>
          <a:ln w="12700">
            <a:miter lim="400000"/>
          </a:ln>
        </p:spPr>
      </p:pic>
      <p:sp>
        <p:nvSpPr>
          <p:cNvPr id="523" name="Shape 523"/>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524" name="image.jpg"/>
          <p:cNvPicPr>
            <a:picLocks/>
          </p:cNvPicPr>
          <p:nvPr/>
        </p:nvPicPr>
        <p:blipFill>
          <a:blip r:embed="rId3">
            <a:extLst/>
          </a:blip>
          <a:stretch>
            <a:fillRect/>
          </a:stretch>
        </p:blipFill>
        <p:spPr>
          <a:xfrm>
            <a:off x="609600" y="228600"/>
            <a:ext cx="7404100" cy="381001"/>
          </a:xfrm>
          <a:prstGeom prst="rect">
            <a:avLst/>
          </a:prstGeom>
          <a:ln w="12700"/>
        </p:spPr>
      </p:pic>
      <p:sp>
        <p:nvSpPr>
          <p:cNvPr id="525" name="Shape 525"/>
          <p:cNvSpPr/>
          <p:nvPr/>
        </p:nvSpPr>
        <p:spPr>
          <a:xfrm>
            <a:off x="543935" y="775015"/>
            <a:ext cx="753543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Verdana"/>
                <a:ea typeface="Verdana"/>
                <a:cs typeface="Verdana"/>
                <a:sym typeface="Verdana"/>
              </a:defRPr>
            </a:pPr>
            <a:r>
              <a:rPr u="sng"/>
              <a:t>Open and Shut</a:t>
            </a:r>
            <a:r>
              <a:t> - Critical Periods of Brain and Child Development</a:t>
            </a:r>
          </a:p>
        </p:txBody>
      </p:sp>
      <p:sp>
        <p:nvSpPr>
          <p:cNvPr id="526" name="Shape 526"/>
          <p:cNvSpPr/>
          <p:nvPr/>
        </p:nvSpPr>
        <p:spPr>
          <a:xfrm>
            <a:off x="7226250" y="6544733"/>
            <a:ext cx="1808709"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Bardin et al, Nature 2012</a:t>
            </a:r>
          </a:p>
        </p:txBody>
      </p:sp>
      <p:pic>
        <p:nvPicPr>
          <p:cNvPr id="527" name="pasted-image.png"/>
          <p:cNvPicPr>
            <a:picLocks noChangeAspect="1"/>
          </p:cNvPicPr>
          <p:nvPr/>
        </p:nvPicPr>
        <p:blipFill>
          <a:blip r:embed="rId2">
            <a:extLst/>
          </a:blip>
          <a:srcRect t="22206" r="79278" b="50641"/>
          <a:stretch>
            <a:fillRect/>
          </a:stretch>
        </p:blipFill>
        <p:spPr>
          <a:xfrm>
            <a:off x="-130473" y="1245230"/>
            <a:ext cx="1894748" cy="1750465"/>
          </a:xfrm>
          <a:prstGeom prst="rect">
            <a:avLst/>
          </a:prstGeom>
          <a:ln w="12700">
            <a:miter lim="400000"/>
          </a:ln>
        </p:spPr>
      </p:pic>
      <p:pic>
        <p:nvPicPr>
          <p:cNvPr id="528" name="pasted-image.png"/>
          <p:cNvPicPr>
            <a:picLocks noChangeAspect="1"/>
          </p:cNvPicPr>
          <p:nvPr/>
        </p:nvPicPr>
        <p:blipFill>
          <a:blip r:embed="rId2">
            <a:extLst/>
          </a:blip>
          <a:srcRect l="20282" t="22206" r="56814" b="50059"/>
          <a:stretch>
            <a:fillRect/>
          </a:stretch>
        </p:blipFill>
        <p:spPr>
          <a:xfrm>
            <a:off x="1741057" y="1226577"/>
            <a:ext cx="2094310" cy="1788036"/>
          </a:xfrm>
          <a:prstGeom prst="rect">
            <a:avLst/>
          </a:prstGeom>
          <a:ln w="12700">
            <a:miter lim="400000"/>
          </a:ln>
        </p:spPr>
      </p:pic>
      <p:pic>
        <p:nvPicPr>
          <p:cNvPr id="529" name="pasted-image.png"/>
          <p:cNvPicPr>
            <a:picLocks noChangeAspect="1"/>
          </p:cNvPicPr>
          <p:nvPr/>
        </p:nvPicPr>
        <p:blipFill>
          <a:blip r:embed="rId2">
            <a:extLst/>
          </a:blip>
          <a:srcRect l="42951" t="22206" r="33757" b="49431"/>
          <a:stretch>
            <a:fillRect/>
          </a:stretch>
        </p:blipFill>
        <p:spPr>
          <a:xfrm>
            <a:off x="3797002" y="1206336"/>
            <a:ext cx="2129698" cy="1828518"/>
          </a:xfrm>
          <a:prstGeom prst="rect">
            <a:avLst/>
          </a:prstGeom>
          <a:ln w="12700">
            <a:miter lim="400000"/>
          </a:ln>
        </p:spPr>
      </p:pic>
      <p:pic>
        <p:nvPicPr>
          <p:cNvPr id="530" name="pasted-image.png"/>
          <p:cNvPicPr>
            <a:picLocks noChangeAspect="1"/>
          </p:cNvPicPr>
          <p:nvPr/>
        </p:nvPicPr>
        <p:blipFill>
          <a:blip r:embed="rId2">
            <a:extLst/>
          </a:blip>
          <a:srcRect l="66231" t="22206" b="50127"/>
          <a:stretch>
            <a:fillRect/>
          </a:stretch>
        </p:blipFill>
        <p:spPr>
          <a:xfrm>
            <a:off x="5923450" y="1230441"/>
            <a:ext cx="3081934" cy="1780242"/>
          </a:xfrm>
          <a:prstGeom prst="rect">
            <a:avLst/>
          </a:prstGeom>
          <a:ln w="12700">
            <a:miter lim="400000"/>
          </a:ln>
        </p:spPr>
      </p:pic>
      <p:sp>
        <p:nvSpPr>
          <p:cNvPr id="531" name="Shape 531"/>
          <p:cNvSpPr/>
          <p:nvPr/>
        </p:nvSpPr>
        <p:spPr>
          <a:xfrm flipV="1">
            <a:off x="5393266" y="5317066"/>
            <a:ext cx="1" cy="685801"/>
          </a:xfrm>
          <a:prstGeom prst="line">
            <a:avLst/>
          </a:prstGeom>
          <a:ln w="63500">
            <a:solidFill>
              <a:srgbClr val="000000"/>
            </a:solidFill>
            <a:miter lim="400000"/>
            <a:tailEnd type="triangle"/>
          </a:ln>
        </p:spPr>
        <p:txBody>
          <a:bodyPr lIns="50800" tIns="50800" rIns="50800" bIns="50800" anchor="ctr"/>
          <a:lstStyle/>
          <a:p>
            <a:pPr algn="ctr" defTabSz="406400">
              <a:defRPr sz="2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2" name="Shape 532"/>
          <p:cNvSpPr/>
          <p:nvPr/>
        </p:nvSpPr>
        <p:spPr>
          <a:xfrm>
            <a:off x="2825700" y="6127749"/>
            <a:ext cx="5901855"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chemeClr val="accent4"/>
                </a:solidFill>
                <a:latin typeface="Verdana"/>
                <a:ea typeface="Verdana"/>
                <a:cs typeface="Verdana"/>
                <a:sym typeface="Verdana"/>
              </a:defRPr>
            </a:lvl1pPr>
          </a:lstStyle>
          <a:p>
            <a:r>
              <a:t>When do most U.S. school systems start to teach foreign language?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27"/>
                                        </p:tgtEl>
                                        <p:attrNameLst>
                                          <p:attrName>style.visibility</p:attrName>
                                        </p:attrNameLst>
                                      </p:cBhvr>
                                      <p:to>
                                        <p:strVal val="visible"/>
                                      </p:to>
                                    </p:set>
                                    <p:animEffect transition="in" filter="wipe(left)">
                                      <p:cBhvr>
                                        <p:cTn id="7" dur="10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528"/>
                                        </p:tgtEl>
                                        <p:attrNameLst>
                                          <p:attrName>style.visibility</p:attrName>
                                        </p:attrNameLst>
                                      </p:cBhvr>
                                      <p:to>
                                        <p:strVal val="visible"/>
                                      </p:to>
                                    </p:set>
                                    <p:animEffect transition="in" filter="wipe(left)">
                                      <p:cBhvr>
                                        <p:cTn id="12" dur="1000"/>
                                        <p:tgtEl>
                                          <p:spTgt spid="5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529"/>
                                        </p:tgtEl>
                                        <p:attrNameLst>
                                          <p:attrName>style.visibility</p:attrName>
                                        </p:attrNameLst>
                                      </p:cBhvr>
                                      <p:to>
                                        <p:strVal val="visible"/>
                                      </p:to>
                                    </p:set>
                                    <p:animEffect transition="in" filter="wipe(left)">
                                      <p:cBhvr>
                                        <p:cTn id="17" dur="1000"/>
                                        <p:tgtEl>
                                          <p:spTgt spid="5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530"/>
                                        </p:tgtEl>
                                        <p:attrNameLst>
                                          <p:attrName>style.visibility</p:attrName>
                                        </p:attrNameLst>
                                      </p:cBhvr>
                                      <p:to>
                                        <p:strVal val="visible"/>
                                      </p:to>
                                    </p:set>
                                    <p:animEffect transition="in" filter="wipe(left)">
                                      <p:cBhvr>
                                        <p:cTn id="22" dur="1000"/>
                                        <p:tgtEl>
                                          <p:spTgt spid="5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532"/>
                                        </p:tgtEl>
                                        <p:attrNameLst>
                                          <p:attrName>style.visibility</p:attrName>
                                        </p:attrNameLst>
                                      </p:cBhvr>
                                      <p:to>
                                        <p:strVal val="visible"/>
                                      </p:to>
                                    </p:set>
                                    <p:animEffect transition="in" filter="wipe(left)">
                                      <p:cBhvr>
                                        <p:cTn id="27" dur="1000"/>
                                        <p:tgtEl>
                                          <p:spTgt spid="5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6" nodeType="clickEffect">
                                  <p:stCondLst>
                                    <p:cond delay="0"/>
                                  </p:stCondLst>
                                  <p:iterate>
                                    <p:tmAbs val="0"/>
                                  </p:iterate>
                                  <p:childTnLst>
                                    <p:set>
                                      <p:cBhvr>
                                        <p:cTn id="31" fill="hold"/>
                                        <p:tgtEl>
                                          <p:spTgt spid="531"/>
                                        </p:tgtEl>
                                        <p:attrNameLst>
                                          <p:attrName>style.visibility</p:attrName>
                                        </p:attrNameLst>
                                      </p:cBhvr>
                                      <p:to>
                                        <p:strVal val="visible"/>
                                      </p:to>
                                    </p:set>
                                    <p:animEffect transition="in" filter="blinds(vertical)">
                                      <p:cBhvr>
                                        <p:cTn id="32"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1" animBg="1" advAuto="0"/>
      <p:bldP spid="528" grpId="2" animBg="1" advAuto="0"/>
      <p:bldP spid="529" grpId="3" animBg="1" advAuto="0"/>
      <p:bldP spid="530" grpId="4" animBg="1" advAuto="0"/>
      <p:bldP spid="531" grpId="6" animBg="1" advAuto="0"/>
      <p:bldP spid="532"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p:nvPr/>
        </p:nvSpPr>
        <p:spPr>
          <a:xfrm>
            <a:off x="1066800" y="4724400"/>
            <a:ext cx="7480300" cy="381000"/>
          </a:xfrm>
          <a:prstGeom prst="rect">
            <a:avLst/>
          </a:prstGeom>
          <a:solidFill>
            <a:srgbClr val="FFD5A9">
              <a:alpha val="67842"/>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35" name="Shape 535"/>
          <p:cNvSpPr/>
          <p:nvPr/>
        </p:nvSpPr>
        <p:spPr>
          <a:xfrm>
            <a:off x="1066800" y="4343400"/>
            <a:ext cx="7480300" cy="381000"/>
          </a:xfrm>
          <a:prstGeom prst="rect">
            <a:avLst/>
          </a:prstGeom>
          <a:solidFill>
            <a:srgbClr val="FFD5A9">
              <a:alpha val="34117"/>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36" name="Shape 536"/>
          <p:cNvSpPr/>
          <p:nvPr/>
        </p:nvSpPr>
        <p:spPr>
          <a:xfrm>
            <a:off x="1066800" y="3962400"/>
            <a:ext cx="7480300" cy="381000"/>
          </a:xfrm>
          <a:prstGeom prst="rect">
            <a:avLst/>
          </a:prstGeom>
          <a:solidFill>
            <a:srgbClr val="FFD5A9">
              <a:alpha val="67842"/>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37" name="Shape 537"/>
          <p:cNvSpPr/>
          <p:nvPr/>
        </p:nvSpPr>
        <p:spPr>
          <a:xfrm>
            <a:off x="1066800" y="3581400"/>
            <a:ext cx="7480300" cy="381000"/>
          </a:xfrm>
          <a:prstGeom prst="rect">
            <a:avLst/>
          </a:prstGeom>
          <a:solidFill>
            <a:srgbClr val="FFD5A9">
              <a:alpha val="34117"/>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38" name="Shape 538"/>
          <p:cNvSpPr/>
          <p:nvPr/>
        </p:nvSpPr>
        <p:spPr>
          <a:xfrm>
            <a:off x="1066800" y="3200400"/>
            <a:ext cx="7480300" cy="381000"/>
          </a:xfrm>
          <a:prstGeom prst="rect">
            <a:avLst/>
          </a:prstGeom>
          <a:solidFill>
            <a:srgbClr val="FFD5A9">
              <a:alpha val="67842"/>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39" name="Shape 539"/>
          <p:cNvSpPr/>
          <p:nvPr/>
        </p:nvSpPr>
        <p:spPr>
          <a:xfrm>
            <a:off x="1066800" y="2438400"/>
            <a:ext cx="7480300" cy="381000"/>
          </a:xfrm>
          <a:prstGeom prst="rect">
            <a:avLst/>
          </a:prstGeom>
          <a:solidFill>
            <a:srgbClr val="FFD5A9">
              <a:alpha val="67842"/>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0" name="Shape 540"/>
          <p:cNvSpPr/>
          <p:nvPr/>
        </p:nvSpPr>
        <p:spPr>
          <a:xfrm>
            <a:off x="1066800" y="2819400"/>
            <a:ext cx="7480300" cy="381000"/>
          </a:xfrm>
          <a:prstGeom prst="rect">
            <a:avLst/>
          </a:prstGeom>
          <a:solidFill>
            <a:srgbClr val="FFD5A9">
              <a:alpha val="34117"/>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1" name="Shape 541"/>
          <p:cNvSpPr/>
          <p:nvPr/>
        </p:nvSpPr>
        <p:spPr>
          <a:xfrm>
            <a:off x="1066800" y="2057400"/>
            <a:ext cx="7480300" cy="381000"/>
          </a:xfrm>
          <a:prstGeom prst="rect">
            <a:avLst/>
          </a:prstGeom>
          <a:solidFill>
            <a:srgbClr val="FFD5A9">
              <a:alpha val="34117"/>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2" name="Shape 542"/>
          <p:cNvSpPr/>
          <p:nvPr/>
        </p:nvSpPr>
        <p:spPr>
          <a:xfrm>
            <a:off x="1066800" y="5105400"/>
            <a:ext cx="7480300" cy="381000"/>
          </a:xfrm>
          <a:prstGeom prst="rect">
            <a:avLst/>
          </a:prstGeom>
          <a:solidFill>
            <a:srgbClr val="FFD5A9">
              <a:alpha val="34117"/>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3" name="Shape 543"/>
          <p:cNvSpPr/>
          <p:nvPr/>
        </p:nvSpPr>
        <p:spPr>
          <a:xfrm>
            <a:off x="1066800" y="5486400"/>
            <a:ext cx="7480300" cy="381000"/>
          </a:xfrm>
          <a:prstGeom prst="rect">
            <a:avLst/>
          </a:prstGeom>
          <a:solidFill>
            <a:srgbClr val="FFD5A9">
              <a:alpha val="67842"/>
            </a:srgbClr>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4" name="Shape 544"/>
          <p:cNvSpPr/>
          <p:nvPr/>
        </p:nvSpPr>
        <p:spPr>
          <a:xfrm>
            <a:off x="241300" y="692149"/>
            <a:ext cx="8661400" cy="812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914400">
              <a:buClr>
                <a:srgbClr val="941100"/>
              </a:buClr>
              <a:buFont typeface="Verdana"/>
              <a:defRPr sz="2400">
                <a:uFill>
                  <a:solidFill>
                    <a:srgbClr val="000000"/>
                  </a:solidFill>
                </a:uFill>
                <a:latin typeface="Times"/>
                <a:ea typeface="Times"/>
                <a:cs typeface="Times"/>
                <a:sym typeface="Times"/>
              </a:defRPr>
            </a:pPr>
            <a:r>
              <a:rPr b="1">
                <a:effectLst>
                  <a:outerShdw blurRad="38100" dist="38100" dir="2700000" rotWithShape="0">
                    <a:srgbClr val="E4E4E4"/>
                  </a:outerShdw>
                </a:effectLst>
                <a:latin typeface="Verdana"/>
                <a:ea typeface="Verdana"/>
                <a:cs typeface="Verdana"/>
                <a:sym typeface="Verdana"/>
              </a:rPr>
              <a:t>The Ability to Change Brains Decreases Over Time</a:t>
            </a:r>
            <a:r>
              <a:rPr>
                <a:effectLst>
                  <a:outerShdw blurRad="38100" dist="38100" dir="2700000" rotWithShape="0">
                    <a:srgbClr val="E4E4E4"/>
                  </a:outerShdw>
                </a:effectLst>
                <a:latin typeface="Verdana"/>
                <a:ea typeface="Verdana"/>
                <a:cs typeface="Verdana"/>
                <a:sym typeface="Verdana"/>
              </a:rPr>
              <a:t/>
            </a:r>
            <a:br>
              <a:rPr>
                <a:effectLst>
                  <a:outerShdw blurRad="38100" dist="38100" dir="2700000" rotWithShape="0">
                    <a:srgbClr val="E4E4E4"/>
                  </a:outerShdw>
                </a:effectLst>
                <a:latin typeface="Verdana"/>
                <a:ea typeface="Verdana"/>
                <a:cs typeface="Verdana"/>
                <a:sym typeface="Verdana"/>
              </a:rPr>
            </a:br>
            <a:endParaRPr>
              <a:effectLst>
                <a:outerShdw blurRad="38100" dist="38100" dir="2700000" rotWithShape="0">
                  <a:srgbClr val="E4E4E4"/>
                </a:outerShdw>
              </a:effectLst>
              <a:latin typeface="Verdana"/>
              <a:ea typeface="Verdana"/>
              <a:cs typeface="Verdana"/>
              <a:sym typeface="Verdana"/>
            </a:endParaRPr>
          </a:p>
        </p:txBody>
      </p:sp>
      <p:sp>
        <p:nvSpPr>
          <p:cNvPr id="545" name="Shape 545"/>
          <p:cNvSpPr/>
          <p:nvPr/>
        </p:nvSpPr>
        <p:spPr>
          <a:xfrm>
            <a:off x="6273800" y="6540500"/>
            <a:ext cx="2146300" cy="228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r" defTabSz="914400">
              <a:buClr>
                <a:srgbClr val="000000"/>
              </a:buClr>
              <a:buFont typeface="Verdana"/>
              <a:defRPr sz="10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000">
                <a:effectLst>
                  <a:outerShdw blurRad="38100" dist="38100" dir="2700000" rotWithShape="0">
                    <a:srgbClr val="E4E4E4"/>
                  </a:outerShdw>
                </a:effectLst>
                <a:latin typeface="Verdana"/>
                <a:ea typeface="Verdana"/>
                <a:cs typeface="Verdana"/>
                <a:sym typeface="Verdana"/>
              </a:rPr>
              <a:t>Source: Levitt (2009)</a:t>
            </a:r>
          </a:p>
        </p:txBody>
      </p:sp>
      <p:sp>
        <p:nvSpPr>
          <p:cNvPr id="546" name="Shape 546"/>
          <p:cNvSpPr/>
          <p:nvPr/>
        </p:nvSpPr>
        <p:spPr>
          <a:xfrm>
            <a:off x="914400" y="6248400"/>
            <a:ext cx="546100" cy="304800"/>
          </a:xfrm>
          <a:prstGeom prst="rect">
            <a:avLst/>
          </a:prstGeom>
          <a:solidFill>
            <a:srgbClr val="FFFFFF"/>
          </a:solidFill>
          <a:ln>
            <a:solidFill>
              <a:srgbClr val="FFFFFF"/>
            </a:solidFill>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47" name="Shape 547"/>
          <p:cNvSpPr/>
          <p:nvPr/>
        </p:nvSpPr>
        <p:spPr>
          <a:xfrm>
            <a:off x="1066800" y="5867400"/>
            <a:ext cx="7467600" cy="0"/>
          </a:xfrm>
          <a:prstGeom prst="line">
            <a:avLst/>
          </a:prstGeom>
          <a:ln w="19050">
            <a:solidFill>
              <a:srgbClr val="000000"/>
            </a:solidFill>
          </a:ln>
        </p:spPr>
        <p:txBody>
          <a:bodyPr lIns="50800" tIns="50800" rIns="50800" bIns="50800" anchor="ctr"/>
          <a:lstStyle/>
          <a:p>
            <a:endParaRPr/>
          </a:p>
        </p:txBody>
      </p:sp>
      <p:sp>
        <p:nvSpPr>
          <p:cNvPr id="548" name="Shape 548"/>
          <p:cNvSpPr/>
          <p:nvPr/>
        </p:nvSpPr>
        <p:spPr>
          <a:xfrm>
            <a:off x="939800" y="5943600"/>
            <a:ext cx="673100"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Birth</a:t>
            </a:r>
          </a:p>
        </p:txBody>
      </p:sp>
      <p:sp>
        <p:nvSpPr>
          <p:cNvPr id="549" name="Shape 549"/>
          <p:cNvSpPr/>
          <p:nvPr/>
        </p:nvSpPr>
        <p:spPr>
          <a:xfrm>
            <a:off x="2073275" y="5943600"/>
            <a:ext cx="520700"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10</a:t>
            </a:r>
          </a:p>
        </p:txBody>
      </p:sp>
      <p:sp>
        <p:nvSpPr>
          <p:cNvPr id="550" name="Shape 550"/>
          <p:cNvSpPr/>
          <p:nvPr/>
        </p:nvSpPr>
        <p:spPr>
          <a:xfrm>
            <a:off x="3054350" y="5943600"/>
            <a:ext cx="546100"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20</a:t>
            </a:r>
          </a:p>
        </p:txBody>
      </p:sp>
      <p:sp>
        <p:nvSpPr>
          <p:cNvPr id="551" name="Shape 551"/>
          <p:cNvSpPr/>
          <p:nvPr/>
        </p:nvSpPr>
        <p:spPr>
          <a:xfrm>
            <a:off x="4059237" y="5943600"/>
            <a:ext cx="546101"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30</a:t>
            </a:r>
          </a:p>
        </p:txBody>
      </p:sp>
      <p:sp>
        <p:nvSpPr>
          <p:cNvPr id="552" name="Shape 552"/>
          <p:cNvSpPr/>
          <p:nvPr/>
        </p:nvSpPr>
        <p:spPr>
          <a:xfrm>
            <a:off x="8077200" y="6248400"/>
            <a:ext cx="241300" cy="228600"/>
          </a:xfrm>
          <a:prstGeom prst="rect">
            <a:avLst/>
          </a:prstGeom>
          <a:solidFill>
            <a:srgbClr val="FFFFFF"/>
          </a:solidFill>
          <a:ln>
            <a:solidFill>
              <a:srgbClr val="FFFFFF"/>
            </a:solidFill>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53" name="Shape 553"/>
          <p:cNvSpPr/>
          <p:nvPr/>
        </p:nvSpPr>
        <p:spPr>
          <a:xfrm flipH="1">
            <a:off x="1066799" y="2057400"/>
            <a:ext cx="2" cy="3810000"/>
          </a:xfrm>
          <a:prstGeom prst="line">
            <a:avLst/>
          </a:prstGeom>
          <a:ln w="19050">
            <a:solidFill>
              <a:srgbClr val="000000"/>
            </a:solidFill>
          </a:ln>
        </p:spPr>
        <p:txBody>
          <a:bodyPr lIns="50800" tIns="50800" rIns="50800" bIns="50800" anchor="ctr"/>
          <a:lstStyle/>
          <a:p>
            <a:endParaRPr/>
          </a:p>
        </p:txBody>
      </p:sp>
      <p:sp>
        <p:nvSpPr>
          <p:cNvPr id="554" name="Shape 554"/>
          <p:cNvSpPr/>
          <p:nvPr/>
        </p:nvSpPr>
        <p:spPr>
          <a:xfrm>
            <a:off x="4572000" y="2743200"/>
            <a:ext cx="3289300" cy="50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Physiological “Effort” Required to Enhance Neural Connections</a:t>
            </a:r>
          </a:p>
        </p:txBody>
      </p:sp>
      <p:sp>
        <p:nvSpPr>
          <p:cNvPr id="555" name="Shape 555"/>
          <p:cNvSpPr/>
          <p:nvPr/>
        </p:nvSpPr>
        <p:spPr>
          <a:xfrm>
            <a:off x="1295400" y="2743200"/>
            <a:ext cx="2679700" cy="50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Normal Brain Plasticity Influenced by Experience</a:t>
            </a:r>
          </a:p>
        </p:txBody>
      </p:sp>
      <p:sp>
        <p:nvSpPr>
          <p:cNvPr id="556" name="Shape 556"/>
          <p:cNvSpPr/>
          <p:nvPr/>
        </p:nvSpPr>
        <p:spPr>
          <a:xfrm>
            <a:off x="3200400" y="6248400"/>
            <a:ext cx="2146300" cy="317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defTabSz="914400">
              <a:spcBef>
                <a:spcPts val="900"/>
              </a:spcBef>
              <a:buClr>
                <a:srgbClr val="000000"/>
              </a:buClr>
              <a:buFont typeface="Verdana"/>
              <a:defRPr sz="16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600">
                <a:effectLst>
                  <a:outerShdw blurRad="38100" dist="38100" dir="2700000" rotWithShape="0">
                    <a:srgbClr val="E4E4E4"/>
                  </a:outerShdw>
                </a:effectLst>
                <a:latin typeface="Verdana"/>
                <a:ea typeface="Verdana"/>
                <a:cs typeface="Verdana"/>
                <a:sym typeface="Verdana"/>
              </a:rPr>
              <a:t>Age (Years)</a:t>
            </a:r>
          </a:p>
        </p:txBody>
      </p:sp>
      <p:sp>
        <p:nvSpPr>
          <p:cNvPr id="557" name="Shape 557"/>
          <p:cNvSpPr/>
          <p:nvPr/>
        </p:nvSpPr>
        <p:spPr>
          <a:xfrm>
            <a:off x="1143000" y="2286000"/>
            <a:ext cx="7391400" cy="3429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 y="4680"/>
                  <a:pt x="157" y="9360"/>
                  <a:pt x="3757" y="12960"/>
                </a:cubicBezTo>
                <a:cubicBezTo>
                  <a:pt x="7357" y="16560"/>
                  <a:pt x="14478" y="19080"/>
                  <a:pt x="21600" y="21600"/>
                </a:cubicBezTo>
              </a:path>
            </a:pathLst>
          </a:custGeom>
          <a:ln w="57150">
            <a:solidFill>
              <a:srgbClr val="E43B3D"/>
            </a:solidFill>
          </a:ln>
          <a:effectLst>
            <a:outerShdw blurRad="63500" dist="38099" dir="2700000" rotWithShape="0">
              <a:srgbClr val="000000">
                <a:alpha val="74998"/>
              </a:srgbClr>
            </a:outerShdw>
          </a:effectLst>
        </p:spPr>
        <p:txBody>
          <a:bodyPr lIns="0" tIns="0" rIns="0" bIns="0"/>
          <a:lstStyle/>
          <a:p>
            <a:endParaRPr/>
          </a:p>
        </p:txBody>
      </p:sp>
      <p:sp>
        <p:nvSpPr>
          <p:cNvPr id="558" name="Shape 558"/>
          <p:cNvSpPr/>
          <p:nvPr/>
        </p:nvSpPr>
        <p:spPr>
          <a:xfrm>
            <a:off x="1219200" y="2857500"/>
            <a:ext cx="6867525" cy="2680775"/>
          </a:xfrm>
          <a:custGeom>
            <a:avLst/>
            <a:gdLst/>
            <a:ahLst/>
            <a:cxnLst>
              <a:cxn ang="0">
                <a:pos x="wd2" y="hd2"/>
              </a:cxn>
              <a:cxn ang="5400000">
                <a:pos x="wd2" y="hd2"/>
              </a:cxn>
              <a:cxn ang="10800000">
                <a:pos x="wd2" y="hd2"/>
              </a:cxn>
              <a:cxn ang="16200000">
                <a:pos x="wd2" y="hd2"/>
              </a:cxn>
            </a:cxnLst>
            <a:rect l="0" t="0" r="r" b="b"/>
            <a:pathLst>
              <a:path w="21600" h="21406" extrusionOk="0">
                <a:moveTo>
                  <a:pt x="0" y="21140"/>
                </a:moveTo>
                <a:cubicBezTo>
                  <a:pt x="960" y="21370"/>
                  <a:pt x="1920" y="21600"/>
                  <a:pt x="3240" y="21140"/>
                </a:cubicBezTo>
                <a:cubicBezTo>
                  <a:pt x="4560" y="20681"/>
                  <a:pt x="6120" y="20068"/>
                  <a:pt x="7920" y="18383"/>
                </a:cubicBezTo>
                <a:cubicBezTo>
                  <a:pt x="9720" y="16698"/>
                  <a:pt x="11760" y="14094"/>
                  <a:pt x="14040" y="11030"/>
                </a:cubicBezTo>
                <a:cubicBezTo>
                  <a:pt x="16320" y="7966"/>
                  <a:pt x="18960" y="3983"/>
                  <a:pt x="21600" y="0"/>
                </a:cubicBezTo>
              </a:path>
            </a:pathLst>
          </a:custGeom>
          <a:ln w="57150">
            <a:solidFill>
              <a:srgbClr val="2868A9"/>
            </a:solidFill>
          </a:ln>
          <a:effectLst>
            <a:outerShdw blurRad="63500" dist="38099" dir="2700000" rotWithShape="0">
              <a:srgbClr val="929292">
                <a:alpha val="74998"/>
              </a:srgbClr>
            </a:outerShdw>
          </a:effectLst>
        </p:spPr>
        <p:txBody>
          <a:bodyPr lIns="0" tIns="0" rIns="0" bIns="0"/>
          <a:lstStyle/>
          <a:p>
            <a:endParaRPr/>
          </a:p>
        </p:txBody>
      </p:sp>
      <p:sp>
        <p:nvSpPr>
          <p:cNvPr id="559" name="Shape 559"/>
          <p:cNvSpPr/>
          <p:nvPr/>
        </p:nvSpPr>
        <p:spPr>
          <a:xfrm>
            <a:off x="5062537" y="5943600"/>
            <a:ext cx="546101"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40</a:t>
            </a:r>
          </a:p>
        </p:txBody>
      </p:sp>
      <p:sp>
        <p:nvSpPr>
          <p:cNvPr id="560" name="Shape 560"/>
          <p:cNvSpPr/>
          <p:nvPr/>
        </p:nvSpPr>
        <p:spPr>
          <a:xfrm>
            <a:off x="6067425" y="5943600"/>
            <a:ext cx="546100"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50</a:t>
            </a:r>
          </a:p>
        </p:txBody>
      </p:sp>
      <p:sp>
        <p:nvSpPr>
          <p:cNvPr id="561" name="Shape 561"/>
          <p:cNvSpPr/>
          <p:nvPr/>
        </p:nvSpPr>
        <p:spPr>
          <a:xfrm>
            <a:off x="7070725" y="5943600"/>
            <a:ext cx="546100"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60</a:t>
            </a:r>
          </a:p>
        </p:txBody>
      </p:sp>
      <p:sp>
        <p:nvSpPr>
          <p:cNvPr id="562" name="Shape 562"/>
          <p:cNvSpPr/>
          <p:nvPr/>
        </p:nvSpPr>
        <p:spPr>
          <a:xfrm>
            <a:off x="8075613" y="5943600"/>
            <a:ext cx="546101" cy="292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800"/>
              </a:spcBef>
              <a:buClr>
                <a:srgbClr val="000000"/>
              </a:buClr>
              <a:buFont typeface="Verdana"/>
              <a:defRPr sz="1400">
                <a:effectLst>
                  <a:outerShdw blurRad="38100" dist="38100" dir="2700000" rotWithShape="0">
                    <a:srgbClr val="E4E4E4"/>
                  </a:outerShdw>
                </a:effectLst>
                <a:uFill>
                  <a:solidFill>
                    <a:srgbClr val="000000"/>
                  </a:solidFill>
                </a:uFill>
                <a:latin typeface="Verdana"/>
                <a:ea typeface="Verdana"/>
                <a:cs typeface="Verdana"/>
                <a:sym typeface="Verdana"/>
              </a:defRPr>
            </a:lvl1pPr>
          </a:lstStyle>
          <a:p>
            <a:pPr>
              <a:defRPr sz="2400">
                <a:effectLst/>
                <a:latin typeface="Times"/>
                <a:ea typeface="Times"/>
                <a:cs typeface="Times"/>
                <a:sym typeface="Times"/>
              </a:defRPr>
            </a:pPr>
            <a:r>
              <a:rPr sz="1400">
                <a:effectLst>
                  <a:outerShdw blurRad="38100" dist="38100" dir="2700000" rotWithShape="0">
                    <a:srgbClr val="E4E4E4"/>
                  </a:outerShdw>
                </a:effectLst>
                <a:latin typeface="Verdana"/>
                <a:ea typeface="Verdana"/>
                <a:cs typeface="Verdana"/>
                <a:sym typeface="Verdana"/>
              </a:rPr>
              <a:t>70</a:t>
            </a:r>
          </a:p>
        </p:txBody>
      </p:sp>
      <p:sp>
        <p:nvSpPr>
          <p:cNvPr id="563" name="Shape 563"/>
          <p:cNvSpPr/>
          <p:nvPr/>
        </p:nvSpPr>
        <p:spPr>
          <a:xfrm>
            <a:off x="0" y="0"/>
            <a:ext cx="9156700"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564" name="image.jpg"/>
          <p:cNvPicPr>
            <a:picLocks noChangeAspect="1"/>
          </p:cNvPicPr>
          <p:nvPr/>
        </p:nvPicPr>
        <p:blipFill>
          <a:blip r:embed="rId3">
            <a:extLst/>
          </a:blip>
          <a:stretch>
            <a:fillRect/>
          </a:stretch>
        </p:blipFill>
        <p:spPr>
          <a:xfrm>
            <a:off x="825500" y="304800"/>
            <a:ext cx="7404100" cy="3810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57"/>
                                        </p:tgtEl>
                                        <p:attrNameLst>
                                          <p:attrName>style.visibility</p:attrName>
                                        </p:attrNameLst>
                                      </p:cBhvr>
                                      <p:to>
                                        <p:strVal val="visible"/>
                                      </p:to>
                                    </p:set>
                                    <p:animEffect transition="in" filter="wipe(left)">
                                      <p:cBhvr>
                                        <p:cTn id="7" dur="2000"/>
                                        <p:tgtEl>
                                          <p:spTgt spid="557"/>
                                        </p:tgtEl>
                                      </p:cBhvr>
                                    </p:animEffec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555"/>
                                        </p:tgtEl>
                                        <p:attrNameLst>
                                          <p:attrName>style.visibility</p:attrName>
                                        </p:attrNameLst>
                                      </p:cBhvr>
                                      <p:to>
                                        <p:strVal val="visible"/>
                                      </p:to>
                                    </p:set>
                                    <p:animEffect transition="in" filter="dissolve">
                                      <p:cBhvr>
                                        <p:cTn id="11" dur="1000"/>
                                        <p:tgtEl>
                                          <p:spTgt spid="5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558"/>
                                        </p:tgtEl>
                                        <p:attrNameLst>
                                          <p:attrName>style.visibility</p:attrName>
                                        </p:attrNameLst>
                                      </p:cBhvr>
                                      <p:to>
                                        <p:strVal val="visible"/>
                                      </p:to>
                                    </p:set>
                                    <p:animEffect transition="in" filter="wipe(left)">
                                      <p:cBhvr>
                                        <p:cTn id="16" dur="2000"/>
                                        <p:tgtEl>
                                          <p:spTgt spid="558"/>
                                        </p:tgtEl>
                                      </p:cBhvr>
                                    </p:animEffect>
                                  </p:childTnLst>
                                </p:cTn>
                              </p:par>
                            </p:childTnLst>
                          </p:cTn>
                        </p:par>
                        <p:par>
                          <p:cTn id="17" fill="hold">
                            <p:stCondLst>
                              <p:cond delay="2000"/>
                            </p:stCondLst>
                            <p:childTnLst>
                              <p:par>
                                <p:cTn id="18" presetID="9" presetClass="entr" fill="hold" grpId="4" nodeType="afterEffect">
                                  <p:stCondLst>
                                    <p:cond delay="0"/>
                                  </p:stCondLst>
                                  <p:iterate>
                                    <p:tmAbs val="0"/>
                                  </p:iterate>
                                  <p:childTnLst>
                                    <p:set>
                                      <p:cBhvr>
                                        <p:cTn id="19" fill="hold"/>
                                        <p:tgtEl>
                                          <p:spTgt spid="554"/>
                                        </p:tgtEl>
                                        <p:attrNameLst>
                                          <p:attrName>style.visibility</p:attrName>
                                        </p:attrNameLst>
                                      </p:cBhvr>
                                      <p:to>
                                        <p:strVal val="visible"/>
                                      </p:to>
                                    </p:set>
                                    <p:animEffect transition="in" filter="dissolve">
                                      <p:cBhvr>
                                        <p:cTn id="20" dur="10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4" animBg="1" advAuto="0"/>
      <p:bldP spid="555" grpId="2" animBg="1" advAuto="0"/>
      <p:bldP spid="557" grpId="1" animBg="1" advAuto="0"/>
      <p:bldP spid="558"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p:nvPr/>
        </p:nvSpPr>
        <p:spPr>
          <a:xfrm>
            <a:off x="171450" y="3028950"/>
            <a:ext cx="8801100" cy="80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914400">
              <a:lnSpc>
                <a:spcPct val="95000"/>
              </a:lnSpc>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pPr>
            <a:r>
              <a:t>Powerful experiences, </a:t>
            </a:r>
          </a:p>
          <a:p>
            <a:pPr algn="ctr" defTabSz="914400">
              <a:lnSpc>
                <a:spcPct val="95000"/>
              </a:lnSpc>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pPr>
            <a:r>
              <a:t>no matter what kind (+/-), matter</a:t>
            </a:r>
          </a:p>
        </p:txBody>
      </p:sp>
      <p:sp>
        <p:nvSpPr>
          <p:cNvPr id="569" name="Shape 569"/>
          <p:cNvSpPr/>
          <p:nvPr/>
        </p:nvSpPr>
        <p:spPr>
          <a:xfrm>
            <a:off x="0" y="0"/>
            <a:ext cx="9156700" cy="685800"/>
          </a:xfrm>
          <a:prstGeom prst="rect">
            <a:avLst/>
          </a:prstGeom>
          <a:solidFill>
            <a:srgbClr val="84ABD2"/>
          </a:solidFill>
          <a:ln>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570"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p:nvPr/>
        </p:nvSpPr>
        <p:spPr>
          <a:xfrm>
            <a:off x="6388100" y="2238375"/>
            <a:ext cx="2070100" cy="55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buClr>
                <a:srgbClr val="000000"/>
              </a:buClr>
              <a:buFont typeface="Verdana"/>
              <a:defRPr sz="1600">
                <a:uFill>
                  <a:solidFill>
                    <a:srgbClr val="000000"/>
                  </a:solidFill>
                </a:uFill>
                <a:latin typeface="Verdana"/>
                <a:ea typeface="Verdana"/>
                <a:cs typeface="Verdana"/>
                <a:sym typeface="Verdana"/>
              </a:defRPr>
            </a:lvl1pPr>
          </a:lstStyle>
          <a:p>
            <a:pPr>
              <a:defRPr sz="2400">
                <a:latin typeface="Times"/>
                <a:ea typeface="Times"/>
                <a:cs typeface="Times"/>
                <a:sym typeface="Times"/>
              </a:defRPr>
            </a:pPr>
            <a:r>
              <a:rPr sz="1600">
                <a:latin typeface="Verdana"/>
                <a:ea typeface="Verdana"/>
                <a:cs typeface="Verdana"/>
                <a:sym typeface="Verdana"/>
              </a:rPr>
              <a:t>50 days: exposed to early noise</a:t>
            </a:r>
          </a:p>
        </p:txBody>
      </p:sp>
      <p:sp>
        <p:nvSpPr>
          <p:cNvPr id="575" name="Shape 575"/>
          <p:cNvSpPr/>
          <p:nvPr/>
        </p:nvSpPr>
        <p:spPr>
          <a:xfrm>
            <a:off x="0" y="0"/>
            <a:ext cx="9156700"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576" name="image.jpg"/>
          <p:cNvPicPr>
            <a:picLocks noChangeAspect="1"/>
          </p:cNvPicPr>
          <p:nvPr/>
        </p:nvPicPr>
        <p:blipFill>
          <a:blip r:embed="rId3">
            <a:extLst/>
          </a:blip>
          <a:stretch>
            <a:fillRect/>
          </a:stretch>
        </p:blipFill>
        <p:spPr>
          <a:xfrm>
            <a:off x="825500" y="304800"/>
            <a:ext cx="7404100" cy="381001"/>
          </a:xfrm>
          <a:prstGeom prst="rect">
            <a:avLst/>
          </a:prstGeom>
          <a:ln w="12700"/>
        </p:spPr>
      </p:pic>
      <p:pic>
        <p:nvPicPr>
          <p:cNvPr id="577" name="image13.png"/>
          <p:cNvPicPr>
            <a:picLocks noChangeAspect="1"/>
          </p:cNvPicPr>
          <p:nvPr/>
        </p:nvPicPr>
        <p:blipFill>
          <a:blip r:embed="rId4">
            <a:extLst/>
          </a:blip>
          <a:stretch>
            <a:fillRect/>
          </a:stretch>
        </p:blipFill>
        <p:spPr>
          <a:xfrm>
            <a:off x="0" y="2498725"/>
            <a:ext cx="9144000" cy="3178175"/>
          </a:xfrm>
          <a:prstGeom prst="rect">
            <a:avLst/>
          </a:prstGeom>
          <a:ln w="12700">
            <a:miter lim="400000"/>
          </a:ln>
        </p:spPr>
      </p:pic>
      <p:sp>
        <p:nvSpPr>
          <p:cNvPr id="578" name="Shape 578"/>
          <p:cNvSpPr/>
          <p:nvPr/>
        </p:nvSpPr>
        <p:spPr>
          <a:xfrm>
            <a:off x="6334124" y="6400800"/>
            <a:ext cx="2341105" cy="228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sz="1000">
                <a:uFill>
                  <a:solidFill>
                    <a:srgbClr val="000000"/>
                  </a:solidFill>
                </a:uFill>
                <a:latin typeface="Verdana"/>
                <a:ea typeface="Verdana"/>
                <a:cs typeface="Verdana"/>
                <a:sym typeface="Verdana"/>
              </a:defRPr>
            </a:lvl1pPr>
          </a:lstStyle>
          <a:p>
            <a:pPr>
              <a:defRPr sz="2400">
                <a:latin typeface="Times"/>
                <a:ea typeface="Times"/>
                <a:cs typeface="Times"/>
                <a:sym typeface="Times"/>
              </a:defRPr>
            </a:pPr>
            <a:r>
              <a:rPr sz="1000">
                <a:latin typeface="Verdana"/>
                <a:ea typeface="Verdana"/>
                <a:cs typeface="Verdana"/>
                <a:sym typeface="Verdana"/>
              </a:rPr>
              <a:t>Source: Chang &amp; Merzenich (2003)</a:t>
            </a:r>
          </a:p>
        </p:txBody>
      </p:sp>
      <p:sp>
        <p:nvSpPr>
          <p:cNvPr id="579" name="Shape 579"/>
          <p:cNvSpPr/>
          <p:nvPr/>
        </p:nvSpPr>
        <p:spPr>
          <a:xfrm>
            <a:off x="74215" y="762000"/>
            <a:ext cx="9008270" cy="812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defTabSz="914400">
              <a:buClr>
                <a:srgbClr val="000000"/>
              </a:buClr>
              <a:buFont typeface="Verdana"/>
              <a:defRPr sz="2400">
                <a:uFill>
                  <a:solidFill>
                    <a:srgbClr val="000000"/>
                  </a:solidFill>
                </a:uFill>
                <a:latin typeface="Verdana"/>
                <a:ea typeface="Verdana"/>
                <a:cs typeface="Verdana"/>
                <a:sym typeface="Verdana"/>
              </a:defRPr>
            </a:lvl1pPr>
          </a:lstStyle>
          <a:p>
            <a:pPr>
              <a:defRPr>
                <a:latin typeface="Times"/>
                <a:ea typeface="Times"/>
                <a:cs typeface="Times"/>
                <a:sym typeface="Times"/>
              </a:defRPr>
            </a:pPr>
            <a:r>
              <a:rPr>
                <a:latin typeface="Verdana"/>
                <a:ea typeface="Verdana"/>
                <a:cs typeface="Verdana"/>
                <a:sym typeface="Verdana"/>
              </a:rPr>
              <a:t>Extreme Early Experiences Can Dramatically Disrupt the Precision of Sensory Information Processing</a:t>
            </a:r>
          </a:p>
        </p:txBody>
      </p:sp>
      <p:sp>
        <p:nvSpPr>
          <p:cNvPr id="580" name="Shape 580"/>
          <p:cNvSpPr/>
          <p:nvPr/>
        </p:nvSpPr>
        <p:spPr>
          <a:xfrm rot="20220000">
            <a:off x="1071546" y="3126556"/>
            <a:ext cx="1676401" cy="2209802"/>
          </a:xfrm>
          <a:prstGeom prst="ellipse">
            <a:avLst/>
          </a:prstGeom>
          <a:ln w="63500">
            <a:solidFill>
              <a:srgbClr val="CD4547"/>
            </a:solidFill>
          </a:ln>
        </p:spPr>
        <p:txBody>
          <a:bodyPr lIns="0" tIns="0" rIns="0" bIns="0"/>
          <a:lstStyle/>
          <a:p>
            <a:endParaRPr/>
          </a:p>
        </p:txBody>
      </p:sp>
      <p:sp>
        <p:nvSpPr>
          <p:cNvPr id="581" name="Shape 581"/>
          <p:cNvSpPr/>
          <p:nvPr/>
        </p:nvSpPr>
        <p:spPr>
          <a:xfrm flipH="1" flipV="1">
            <a:off x="3802162" y="4810021"/>
            <a:ext cx="549033" cy="438307"/>
          </a:xfrm>
          <a:prstGeom prst="line">
            <a:avLst/>
          </a:prstGeom>
          <a:ln w="63500">
            <a:solidFill>
              <a:srgbClr val="313995"/>
            </a:solidFill>
            <a:tailEnd type="triangle"/>
          </a:ln>
        </p:spPr>
        <p:txBody>
          <a:bodyPr lIns="50800" tIns="50800" rIns="50800" bIns="50800" anchor="ctr"/>
          <a:lstStyle/>
          <a:p>
            <a:endParaRPr/>
          </a:p>
        </p:txBody>
      </p:sp>
      <p:sp>
        <p:nvSpPr>
          <p:cNvPr id="582" name="Shape 582"/>
          <p:cNvSpPr/>
          <p:nvPr/>
        </p:nvSpPr>
        <p:spPr>
          <a:xfrm flipH="1" flipV="1">
            <a:off x="4188890" y="4584530"/>
            <a:ext cx="386716" cy="586515"/>
          </a:xfrm>
          <a:prstGeom prst="line">
            <a:avLst/>
          </a:prstGeom>
          <a:ln w="63500">
            <a:solidFill>
              <a:srgbClr val="F8DB29"/>
            </a:solidFill>
            <a:tailEnd type="triangle"/>
          </a:ln>
        </p:spPr>
        <p:txBody>
          <a:bodyPr lIns="50800" tIns="50800" rIns="50800" bIns="50800" anchor="ctr"/>
          <a:lstStyle/>
          <a:p>
            <a:endParaRPr/>
          </a:p>
        </p:txBody>
      </p:sp>
      <p:sp>
        <p:nvSpPr>
          <p:cNvPr id="583" name="Shape 583"/>
          <p:cNvSpPr/>
          <p:nvPr/>
        </p:nvSpPr>
        <p:spPr>
          <a:xfrm flipV="1">
            <a:off x="4714822" y="4411411"/>
            <a:ext cx="19633" cy="702256"/>
          </a:xfrm>
          <a:prstGeom prst="line">
            <a:avLst/>
          </a:prstGeom>
          <a:ln w="63500">
            <a:solidFill>
              <a:srgbClr val="CD4547"/>
            </a:solidFill>
            <a:tailEnd type="triangle"/>
          </a:ln>
        </p:spPr>
        <p:txBody>
          <a:bodyPr lIns="50800" tIns="50800" rIns="50800" bIns="50800" anchor="ctr"/>
          <a:lstStyle/>
          <a:p>
            <a:endParaRPr/>
          </a:p>
        </p:txBody>
      </p:sp>
      <p:sp>
        <p:nvSpPr>
          <p:cNvPr id="584" name="Shape 584"/>
          <p:cNvSpPr/>
          <p:nvPr/>
        </p:nvSpPr>
        <p:spPr>
          <a:xfrm>
            <a:off x="5029200" y="2260599"/>
            <a:ext cx="3213100" cy="3454402"/>
          </a:xfrm>
          <a:prstGeom prst="rect">
            <a:avLst/>
          </a:prstGeom>
          <a:solidFill>
            <a:srgbClr val="FFFFFF"/>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85" name="Shape 585"/>
          <p:cNvSpPr/>
          <p:nvPr/>
        </p:nvSpPr>
        <p:spPr>
          <a:xfrm>
            <a:off x="914400" y="2590800"/>
            <a:ext cx="4127500" cy="304800"/>
          </a:xfrm>
          <a:prstGeom prst="rect">
            <a:avLst/>
          </a:prstGeom>
          <a:solidFill>
            <a:srgbClr val="FFFFFF"/>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86" name="Shape 586"/>
          <p:cNvSpPr/>
          <p:nvPr/>
        </p:nvSpPr>
        <p:spPr>
          <a:xfrm>
            <a:off x="914400" y="2438400"/>
            <a:ext cx="891878" cy="317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sz="1600">
                <a:uFill>
                  <a:solidFill>
                    <a:srgbClr val="000000"/>
                  </a:solidFill>
                </a:uFill>
                <a:latin typeface="Verdana"/>
                <a:ea typeface="Verdana"/>
                <a:cs typeface="Verdana"/>
                <a:sym typeface="Verdana"/>
              </a:defRPr>
            </a:lvl1pPr>
          </a:lstStyle>
          <a:p>
            <a:pPr>
              <a:defRPr sz="2400">
                <a:latin typeface="Times"/>
                <a:ea typeface="Times"/>
                <a:cs typeface="Times"/>
                <a:sym typeface="Times"/>
              </a:defRPr>
            </a:pPr>
            <a:r>
              <a:rPr sz="1600">
                <a:latin typeface="Verdana"/>
                <a:ea typeface="Verdana"/>
                <a:cs typeface="Verdana"/>
                <a:sym typeface="Verdana"/>
              </a:rPr>
              <a:t>16 days</a:t>
            </a:r>
          </a:p>
        </p:txBody>
      </p:sp>
      <p:sp>
        <p:nvSpPr>
          <p:cNvPr id="587" name="Shape 587"/>
          <p:cNvSpPr/>
          <p:nvPr/>
        </p:nvSpPr>
        <p:spPr>
          <a:xfrm>
            <a:off x="3810000" y="2438400"/>
            <a:ext cx="891878" cy="317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sz="1600">
                <a:uFill>
                  <a:solidFill>
                    <a:srgbClr val="000000"/>
                  </a:solidFill>
                </a:uFill>
                <a:latin typeface="Verdana"/>
                <a:ea typeface="Verdana"/>
                <a:cs typeface="Verdana"/>
                <a:sym typeface="Verdana"/>
              </a:defRPr>
            </a:lvl1pPr>
          </a:lstStyle>
          <a:p>
            <a:pPr>
              <a:defRPr sz="2400">
                <a:latin typeface="Times"/>
                <a:ea typeface="Times"/>
                <a:cs typeface="Times"/>
                <a:sym typeface="Times"/>
              </a:defRPr>
            </a:pPr>
            <a:r>
              <a:rPr sz="1600">
                <a:latin typeface="Verdana"/>
                <a:ea typeface="Verdana"/>
                <a:cs typeface="Verdana"/>
                <a:sym typeface="Verdana"/>
              </a:rPr>
              <a:t>50 days</a:t>
            </a:r>
          </a:p>
        </p:txBody>
      </p:sp>
      <p:sp>
        <p:nvSpPr>
          <p:cNvPr id="588" name="Shape 588"/>
          <p:cNvSpPr/>
          <p:nvPr/>
        </p:nvSpPr>
        <p:spPr>
          <a:xfrm>
            <a:off x="7086600" y="2590800"/>
            <a:ext cx="1003300" cy="304800"/>
          </a:xfrm>
          <a:prstGeom prst="rect">
            <a:avLst/>
          </a:prstGeom>
          <a:solidFill>
            <a:srgbClr val="FFFFFF"/>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589" name="Shape 589"/>
          <p:cNvSpPr/>
          <p:nvPr/>
        </p:nvSpPr>
        <p:spPr>
          <a:xfrm>
            <a:off x="2953465" y="2400130"/>
            <a:ext cx="2604947" cy="3081508"/>
          </a:xfrm>
          <a:prstGeom prst="rect">
            <a:avLst/>
          </a:prstGeom>
          <a:solidFill>
            <a:srgbClr val="FFFFFF"/>
          </a:solidFill>
          <a:ln w="12700">
            <a:miter lim="400000"/>
          </a:ln>
        </p:spPr>
        <p:txBody>
          <a:bodyPr lIns="50800" tIns="50800" rIns="50800" bIns="50800" anchor="ctr"/>
          <a:lstStyle/>
          <a:p>
            <a:pPr algn="ctr" defTabSz="406400">
              <a:defRPr sz="2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580"/>
                                        </p:tgtEl>
                                        <p:attrNameLst>
                                          <p:attrName>style.visibility</p:attrName>
                                        </p:attrNameLst>
                                      </p:cBhvr>
                                      <p:to>
                                        <p:strVal val="visible"/>
                                      </p:to>
                                    </p:set>
                                    <p:animEffect transition="in" filter="wipe(down)">
                                      <p:cBhvr>
                                        <p:cTn id="7" dur="1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583"/>
                                        </p:tgtEl>
                                        <p:attrNameLst>
                                          <p:attrName>style.visibility</p:attrName>
                                        </p:attrNameLst>
                                      </p:cBhvr>
                                      <p:to>
                                        <p:strVal val="visible"/>
                                      </p:to>
                                    </p:set>
                                    <p:animEffect transition="in" filter="wipe(down)">
                                      <p:cBhvr>
                                        <p:cTn id="12" dur="1000"/>
                                        <p:tgtEl>
                                          <p:spTgt spid="583"/>
                                        </p:tgtEl>
                                      </p:cBhvr>
                                    </p:animEffect>
                                  </p:childTnLst>
                                </p:cTn>
                              </p:par>
                            </p:childTnLst>
                          </p:cTn>
                        </p:par>
                        <p:par>
                          <p:cTn id="13" fill="hold">
                            <p:stCondLst>
                              <p:cond delay="1000"/>
                            </p:stCondLst>
                            <p:childTnLst>
                              <p:par>
                                <p:cTn id="14" presetID="22" presetClass="entr" presetSubtype="4" fill="hold" grpId="3" nodeType="afterEffect">
                                  <p:stCondLst>
                                    <p:cond delay="0"/>
                                  </p:stCondLst>
                                  <p:iterate>
                                    <p:tmAbs val="0"/>
                                  </p:iterate>
                                  <p:childTnLst>
                                    <p:set>
                                      <p:cBhvr>
                                        <p:cTn id="15" fill="hold"/>
                                        <p:tgtEl>
                                          <p:spTgt spid="582"/>
                                        </p:tgtEl>
                                        <p:attrNameLst>
                                          <p:attrName>style.visibility</p:attrName>
                                        </p:attrNameLst>
                                      </p:cBhvr>
                                      <p:to>
                                        <p:strVal val="visible"/>
                                      </p:to>
                                    </p:set>
                                    <p:animEffect transition="in" filter="wipe(down)">
                                      <p:cBhvr>
                                        <p:cTn id="16" dur="1000"/>
                                        <p:tgtEl>
                                          <p:spTgt spid="582"/>
                                        </p:tgtEl>
                                      </p:cBhvr>
                                    </p:animEffect>
                                  </p:childTnLst>
                                </p:cTn>
                              </p:par>
                            </p:childTnLst>
                          </p:cTn>
                        </p:par>
                        <p:par>
                          <p:cTn id="17" fill="hold">
                            <p:stCondLst>
                              <p:cond delay="2000"/>
                            </p:stCondLst>
                            <p:childTnLst>
                              <p:par>
                                <p:cTn id="18" presetID="22" presetClass="entr" presetSubtype="4" fill="hold" grpId="4" nodeType="afterEffect">
                                  <p:stCondLst>
                                    <p:cond delay="0"/>
                                  </p:stCondLst>
                                  <p:iterate>
                                    <p:tmAbs val="0"/>
                                  </p:iterate>
                                  <p:childTnLst>
                                    <p:set>
                                      <p:cBhvr>
                                        <p:cTn id="19" fill="hold"/>
                                        <p:tgtEl>
                                          <p:spTgt spid="581"/>
                                        </p:tgtEl>
                                        <p:attrNameLst>
                                          <p:attrName>style.visibility</p:attrName>
                                        </p:attrNameLst>
                                      </p:cBhvr>
                                      <p:to>
                                        <p:strVal val="visible"/>
                                      </p:to>
                                    </p:set>
                                    <p:animEffect transition="in" filter="wipe(down)">
                                      <p:cBhvr>
                                        <p:cTn id="20" dur="1000"/>
                                        <p:tgtEl>
                                          <p:spTgt spid="5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5" nodeType="clickEffect">
                                  <p:stCondLst>
                                    <p:cond delay="0"/>
                                  </p:stCondLst>
                                  <p:iterate>
                                    <p:tmAbs val="0"/>
                                  </p:iterate>
                                  <p:childTnLst>
                                    <p:set>
                                      <p:cBhvr>
                                        <p:cTn id="24" fill="hold">
                                          <p:stCondLst>
                                            <p:cond delay="0"/>
                                          </p:stCondLst>
                                        </p:cTn>
                                        <p:tgtEl>
                                          <p:spTgt spid="58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fill="hold" grpId="6" nodeType="clickEffect">
                                  <p:stCondLst>
                                    <p:cond delay="0"/>
                                  </p:stCondLst>
                                  <p:iterate>
                                    <p:tmAbs val="0"/>
                                  </p:iterate>
                                  <p:childTnLst>
                                    <p:animEffect transition="out" filter="dissolve">
                                      <p:cBhvr>
                                        <p:cTn id="28" dur="1000" fill="hold"/>
                                        <p:tgtEl>
                                          <p:spTgt spid="584"/>
                                        </p:tgtEl>
                                      </p:cBhvr>
                                    </p:animEffect>
                                    <p:set>
                                      <p:cBhvr>
                                        <p:cTn id="29" fill="hold">
                                          <p:stCondLst>
                                            <p:cond delay="999"/>
                                          </p:stCondLst>
                                        </p:cTn>
                                        <p:tgtEl>
                                          <p:spTgt spid="584"/>
                                        </p:tgtEl>
                                        <p:attrNameLst>
                                          <p:attrName>style.visibility</p:attrName>
                                        </p:attrNameLst>
                                      </p:cBhvr>
                                      <p:to>
                                        <p:strVal val="hidden"/>
                                      </p:to>
                                    </p:set>
                                  </p:childTnLst>
                                </p:cTn>
                              </p:par>
                            </p:childTnLst>
                          </p:cTn>
                        </p:par>
                        <p:par>
                          <p:cTn id="30" fill="hold">
                            <p:stCondLst>
                              <p:cond delay="1000"/>
                            </p:stCondLst>
                            <p:childTnLst>
                              <p:par>
                                <p:cTn id="31" presetID="9" presetClass="entr" fill="hold" grpId="7" nodeType="afterEffect">
                                  <p:stCondLst>
                                    <p:cond delay="0"/>
                                  </p:stCondLst>
                                  <p:iterate>
                                    <p:tmAbs val="0"/>
                                  </p:iterate>
                                  <p:childTnLst>
                                    <p:set>
                                      <p:cBhvr>
                                        <p:cTn id="32" fill="hold"/>
                                        <p:tgtEl>
                                          <p:spTgt spid="574"/>
                                        </p:tgtEl>
                                        <p:attrNameLst>
                                          <p:attrName>style.visibility</p:attrName>
                                        </p:attrNameLst>
                                      </p:cBhvr>
                                      <p:to>
                                        <p:strVal val="visible"/>
                                      </p:to>
                                    </p:set>
                                    <p:animEffect transition="in" filter="dissolve">
                                      <p:cBhvr>
                                        <p:cTn id="33"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7" animBg="1" advAuto="0"/>
      <p:bldP spid="580" grpId="1" animBg="1" advAuto="0"/>
      <p:bldP spid="581" grpId="4" animBg="1" advAuto="0"/>
      <p:bldP spid="582" grpId="3" animBg="1" advAuto="0"/>
      <p:bldP spid="583" grpId="2" animBg="1" advAuto="0"/>
      <p:bldP spid="584" grpId="6" animBg="1" advAuto="0"/>
      <p:bldP spid="589" grpId="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hape 593"/>
          <p:cNvSpPr/>
          <p:nvPr/>
        </p:nvSpPr>
        <p:spPr>
          <a:xfrm>
            <a:off x="114300" y="812800"/>
            <a:ext cx="8801100" cy="80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914400">
              <a:lnSpc>
                <a:spcPct val="95000"/>
              </a:lnSpc>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lvl1pPr>
          </a:lstStyle>
          <a:p>
            <a:r>
              <a:t>Exposure to Complex Language Repertoire Begets Complex Language Repertoire</a:t>
            </a:r>
          </a:p>
        </p:txBody>
      </p:sp>
      <p:sp>
        <p:nvSpPr>
          <p:cNvPr id="594" name="Shape 594"/>
          <p:cNvSpPr/>
          <p:nvPr/>
        </p:nvSpPr>
        <p:spPr>
          <a:xfrm rot="120000">
            <a:off x="2132012" y="5341937"/>
            <a:ext cx="1066801" cy="82550"/>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ln w="63500">
            <a:solidFill>
              <a:srgbClr val="CD4547"/>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95" name="Shape 595"/>
          <p:cNvSpPr/>
          <p:nvPr/>
        </p:nvSpPr>
        <p:spPr>
          <a:xfrm>
            <a:off x="4495800" y="2324100"/>
            <a:ext cx="1981200" cy="1981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800" y="19800"/>
                  <a:pt x="3600" y="18000"/>
                  <a:pt x="4985" y="16615"/>
                </a:cubicBezTo>
                <a:cubicBezTo>
                  <a:pt x="6369" y="15231"/>
                  <a:pt x="7338" y="14262"/>
                  <a:pt x="8308" y="13292"/>
                </a:cubicBezTo>
                <a:cubicBezTo>
                  <a:pt x="9277" y="12323"/>
                  <a:pt x="9831" y="11908"/>
                  <a:pt x="10800" y="10800"/>
                </a:cubicBezTo>
                <a:cubicBezTo>
                  <a:pt x="11769" y="9692"/>
                  <a:pt x="12877" y="7892"/>
                  <a:pt x="14123" y="6646"/>
                </a:cubicBezTo>
                <a:cubicBezTo>
                  <a:pt x="15369" y="5400"/>
                  <a:pt x="17308" y="4292"/>
                  <a:pt x="18277" y="3323"/>
                </a:cubicBezTo>
                <a:cubicBezTo>
                  <a:pt x="19246" y="2354"/>
                  <a:pt x="19385" y="1385"/>
                  <a:pt x="19938" y="831"/>
                </a:cubicBezTo>
                <a:cubicBezTo>
                  <a:pt x="20492" y="277"/>
                  <a:pt x="21323" y="138"/>
                  <a:pt x="21600" y="0"/>
                </a:cubicBezTo>
              </a:path>
            </a:pathLst>
          </a:custGeom>
          <a:ln w="63500">
            <a:solidFill>
              <a:srgbClr val="CD4547"/>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96" name="Shape 596"/>
          <p:cNvSpPr/>
          <p:nvPr/>
        </p:nvSpPr>
        <p:spPr>
          <a:xfrm>
            <a:off x="3276600" y="4784725"/>
            <a:ext cx="1295400" cy="609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824" y="16650"/>
                  <a:pt x="11647" y="11700"/>
                  <a:pt x="15247" y="8100"/>
                </a:cubicBezTo>
                <a:cubicBezTo>
                  <a:pt x="18847" y="4500"/>
                  <a:pt x="20224" y="2250"/>
                  <a:pt x="21600" y="0"/>
                </a:cubicBezTo>
              </a:path>
            </a:pathLst>
          </a:custGeom>
          <a:ln w="63500">
            <a:solidFill>
              <a:srgbClr val="4349AA"/>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97" name="Shape 597"/>
          <p:cNvSpPr/>
          <p:nvPr/>
        </p:nvSpPr>
        <p:spPr>
          <a:xfrm rot="60000">
            <a:off x="4568825" y="3592512"/>
            <a:ext cx="1905000"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872" y="19575"/>
                  <a:pt x="3744" y="17550"/>
                  <a:pt x="5184" y="16200"/>
                </a:cubicBezTo>
                <a:cubicBezTo>
                  <a:pt x="6624" y="14850"/>
                  <a:pt x="7344" y="15075"/>
                  <a:pt x="8640" y="13500"/>
                </a:cubicBezTo>
                <a:cubicBezTo>
                  <a:pt x="9936" y="11925"/>
                  <a:pt x="11520" y="8325"/>
                  <a:pt x="12960" y="6750"/>
                </a:cubicBezTo>
                <a:cubicBezTo>
                  <a:pt x="14400" y="5175"/>
                  <a:pt x="15840" y="5175"/>
                  <a:pt x="17280" y="4050"/>
                </a:cubicBezTo>
                <a:cubicBezTo>
                  <a:pt x="18720" y="2925"/>
                  <a:pt x="20160" y="1463"/>
                  <a:pt x="21600" y="0"/>
                </a:cubicBezTo>
              </a:path>
            </a:pathLst>
          </a:custGeom>
          <a:ln w="63500">
            <a:solidFill>
              <a:srgbClr val="4349AA"/>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98" name="Shape 598"/>
          <p:cNvSpPr/>
          <p:nvPr/>
        </p:nvSpPr>
        <p:spPr>
          <a:xfrm>
            <a:off x="4572000" y="4140207"/>
            <a:ext cx="1828800" cy="771518"/>
          </a:xfrm>
          <a:custGeom>
            <a:avLst/>
            <a:gdLst/>
            <a:ahLst/>
            <a:cxnLst>
              <a:cxn ang="0">
                <a:pos x="wd2" y="hd2"/>
              </a:cxn>
              <a:cxn ang="5400000">
                <a:pos x="wd2" y="hd2"/>
              </a:cxn>
              <a:cxn ang="10800000">
                <a:pos x="wd2" y="hd2"/>
              </a:cxn>
              <a:cxn ang="16200000">
                <a:pos x="wd2" y="hd2"/>
              </a:cxn>
            </a:cxnLst>
            <a:rect l="0" t="0" r="r" b="b"/>
            <a:pathLst>
              <a:path w="21600" h="21213" extrusionOk="0">
                <a:moveTo>
                  <a:pt x="0" y="21213"/>
                </a:moveTo>
                <a:cubicBezTo>
                  <a:pt x="2025" y="19819"/>
                  <a:pt x="4050" y="18426"/>
                  <a:pt x="5400" y="17032"/>
                </a:cubicBezTo>
                <a:cubicBezTo>
                  <a:pt x="6750" y="15639"/>
                  <a:pt x="7200" y="14245"/>
                  <a:pt x="8100" y="12852"/>
                </a:cubicBezTo>
                <a:cubicBezTo>
                  <a:pt x="9000" y="11458"/>
                  <a:pt x="9600" y="10065"/>
                  <a:pt x="10800" y="8671"/>
                </a:cubicBezTo>
                <a:cubicBezTo>
                  <a:pt x="12000" y="7278"/>
                  <a:pt x="13800" y="5884"/>
                  <a:pt x="15300" y="4490"/>
                </a:cubicBezTo>
                <a:cubicBezTo>
                  <a:pt x="16800" y="3097"/>
                  <a:pt x="18750" y="1007"/>
                  <a:pt x="19800" y="310"/>
                </a:cubicBezTo>
                <a:cubicBezTo>
                  <a:pt x="20850" y="-387"/>
                  <a:pt x="21300" y="310"/>
                  <a:pt x="21600" y="310"/>
                </a:cubicBezTo>
              </a:path>
            </a:pathLst>
          </a:custGeom>
          <a:ln w="63500">
            <a:solidFill>
              <a:srgbClr val="00A07F"/>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99" name="Shape 599"/>
          <p:cNvSpPr/>
          <p:nvPr/>
        </p:nvSpPr>
        <p:spPr>
          <a:xfrm>
            <a:off x="2133600" y="2171700"/>
            <a:ext cx="1588" cy="3429000"/>
          </a:xfrm>
          <a:prstGeom prst="line">
            <a:avLst/>
          </a:prstGeom>
          <a:ln w="19050">
            <a:solidFill>
              <a:srgbClr val="000000"/>
            </a:solidFill>
          </a:ln>
        </p:spPr>
        <p:txBody>
          <a:bodyPr lIns="0" tIns="0" rIns="0" bIns="0"/>
          <a:lstStyle/>
          <a:p>
            <a:endParaRPr/>
          </a:p>
        </p:txBody>
      </p:sp>
      <p:sp>
        <p:nvSpPr>
          <p:cNvPr id="600" name="Shape 600"/>
          <p:cNvSpPr/>
          <p:nvPr/>
        </p:nvSpPr>
        <p:spPr>
          <a:xfrm flipH="1">
            <a:off x="2133600" y="5600700"/>
            <a:ext cx="4419600" cy="1588"/>
          </a:xfrm>
          <a:prstGeom prst="line">
            <a:avLst/>
          </a:prstGeom>
          <a:ln w="19050">
            <a:solidFill>
              <a:srgbClr val="000000"/>
            </a:solidFill>
          </a:ln>
        </p:spPr>
        <p:txBody>
          <a:bodyPr lIns="0" tIns="0" rIns="0" bIns="0"/>
          <a:lstStyle/>
          <a:p>
            <a:endParaRPr/>
          </a:p>
        </p:txBody>
      </p:sp>
      <p:sp>
        <p:nvSpPr>
          <p:cNvPr id="601" name="Shape 601"/>
          <p:cNvSpPr/>
          <p:nvPr/>
        </p:nvSpPr>
        <p:spPr>
          <a:xfrm flipV="1">
            <a:off x="3200400" y="5600700"/>
            <a:ext cx="1588" cy="152400"/>
          </a:xfrm>
          <a:prstGeom prst="line">
            <a:avLst/>
          </a:prstGeom>
          <a:ln>
            <a:solidFill>
              <a:srgbClr val="000000"/>
            </a:solidFill>
          </a:ln>
        </p:spPr>
        <p:txBody>
          <a:bodyPr lIns="0" tIns="0" rIns="0" bIns="0"/>
          <a:lstStyle/>
          <a:p>
            <a:endParaRPr/>
          </a:p>
        </p:txBody>
      </p:sp>
      <p:sp>
        <p:nvSpPr>
          <p:cNvPr id="602" name="Shape 602"/>
          <p:cNvSpPr/>
          <p:nvPr/>
        </p:nvSpPr>
        <p:spPr>
          <a:xfrm flipV="1">
            <a:off x="4572000" y="5600700"/>
            <a:ext cx="1588" cy="152400"/>
          </a:xfrm>
          <a:prstGeom prst="line">
            <a:avLst/>
          </a:prstGeom>
          <a:ln>
            <a:solidFill>
              <a:srgbClr val="000000"/>
            </a:solidFill>
          </a:ln>
        </p:spPr>
        <p:txBody>
          <a:bodyPr lIns="0" tIns="0" rIns="0" bIns="0"/>
          <a:lstStyle/>
          <a:p>
            <a:endParaRPr/>
          </a:p>
        </p:txBody>
      </p:sp>
      <p:sp>
        <p:nvSpPr>
          <p:cNvPr id="603" name="Shape 603"/>
          <p:cNvSpPr/>
          <p:nvPr/>
        </p:nvSpPr>
        <p:spPr>
          <a:xfrm flipV="1">
            <a:off x="6400800" y="5600700"/>
            <a:ext cx="1588" cy="152400"/>
          </a:xfrm>
          <a:prstGeom prst="line">
            <a:avLst/>
          </a:prstGeom>
          <a:ln>
            <a:solidFill>
              <a:srgbClr val="000000"/>
            </a:solidFill>
          </a:ln>
        </p:spPr>
        <p:txBody>
          <a:bodyPr lIns="0" tIns="0" rIns="0" bIns="0"/>
          <a:lstStyle/>
          <a:p>
            <a:endParaRPr/>
          </a:p>
        </p:txBody>
      </p:sp>
      <p:sp>
        <p:nvSpPr>
          <p:cNvPr id="604" name="Shape 604"/>
          <p:cNvSpPr/>
          <p:nvPr/>
        </p:nvSpPr>
        <p:spPr>
          <a:xfrm>
            <a:off x="2743200" y="5753100"/>
            <a:ext cx="769045" cy="266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16 mos.</a:t>
            </a:r>
          </a:p>
        </p:txBody>
      </p:sp>
      <p:sp>
        <p:nvSpPr>
          <p:cNvPr id="605" name="Shape 605"/>
          <p:cNvSpPr/>
          <p:nvPr/>
        </p:nvSpPr>
        <p:spPr>
          <a:xfrm>
            <a:off x="4114800" y="5753100"/>
            <a:ext cx="769045" cy="266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24 mos.</a:t>
            </a:r>
          </a:p>
        </p:txBody>
      </p:sp>
      <p:sp>
        <p:nvSpPr>
          <p:cNvPr id="606" name="Shape 606"/>
          <p:cNvSpPr/>
          <p:nvPr/>
        </p:nvSpPr>
        <p:spPr>
          <a:xfrm>
            <a:off x="5867400" y="5753100"/>
            <a:ext cx="769045" cy="266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36 mos.</a:t>
            </a:r>
          </a:p>
        </p:txBody>
      </p:sp>
      <p:sp>
        <p:nvSpPr>
          <p:cNvPr id="607" name="Shape 607"/>
          <p:cNvSpPr/>
          <p:nvPr/>
        </p:nvSpPr>
        <p:spPr>
          <a:xfrm rot="16200000">
            <a:off x="-582291" y="3711897"/>
            <a:ext cx="3285481" cy="2921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sz="1400" b="1">
                <a:effectLst>
                  <a:outerShdw blurRad="12700" dist="25400" dir="2700000" rotWithShape="0">
                    <a:srgbClr val="CBCBCB"/>
                  </a:outerShdw>
                </a:effectLst>
                <a:uFill>
                  <a:solidFill>
                    <a:srgbClr val="000000"/>
                  </a:solidFill>
                </a:uFill>
                <a:latin typeface="Verdana"/>
                <a:ea typeface="Verdana"/>
                <a:cs typeface="Verdana"/>
                <a:sym typeface="Verdana"/>
              </a:defRPr>
            </a:lvl1pPr>
          </a:lstStyle>
          <a:p>
            <a:r>
              <a:t>Cumulative Vocabulary (Words)</a:t>
            </a:r>
          </a:p>
        </p:txBody>
      </p:sp>
      <p:sp>
        <p:nvSpPr>
          <p:cNvPr id="608" name="Shape 608"/>
          <p:cNvSpPr/>
          <p:nvPr/>
        </p:nvSpPr>
        <p:spPr>
          <a:xfrm>
            <a:off x="2362200" y="2781300"/>
            <a:ext cx="1790700" cy="457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700"/>
              </a:spcBef>
              <a:buClr>
                <a:srgbClr val="CD4547"/>
              </a:buClr>
              <a:buFont typeface="Verdana"/>
              <a:defRPr b="1">
                <a:solidFill>
                  <a:srgbClr val="CD4547"/>
                </a:solidFill>
                <a:uFill>
                  <a:solidFill>
                    <a:srgbClr val="CD4547"/>
                  </a:solidFill>
                </a:uFill>
                <a:latin typeface="Verdana"/>
                <a:ea typeface="Verdana"/>
                <a:cs typeface="Verdana"/>
                <a:sym typeface="Verdana"/>
              </a:defRPr>
            </a:lvl1pPr>
          </a:lstStyle>
          <a:p>
            <a:r>
              <a:t>College Educated Parents</a:t>
            </a:r>
          </a:p>
        </p:txBody>
      </p:sp>
      <p:sp>
        <p:nvSpPr>
          <p:cNvPr id="609" name="Shape 609"/>
          <p:cNvSpPr/>
          <p:nvPr/>
        </p:nvSpPr>
        <p:spPr>
          <a:xfrm>
            <a:off x="2362200" y="3314700"/>
            <a:ext cx="1790700" cy="457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spcBef>
                <a:spcPts val="700"/>
              </a:spcBef>
              <a:buClr>
                <a:srgbClr val="4349AA"/>
              </a:buClr>
              <a:buFont typeface="Verdana"/>
              <a:defRPr b="1">
                <a:solidFill>
                  <a:srgbClr val="4349AA"/>
                </a:solidFill>
                <a:uFill>
                  <a:solidFill>
                    <a:srgbClr val="4349AA"/>
                  </a:solidFill>
                </a:uFill>
                <a:latin typeface="Verdana"/>
                <a:ea typeface="Verdana"/>
                <a:cs typeface="Verdana"/>
                <a:sym typeface="Verdana"/>
              </a:defRPr>
            </a:lvl1pPr>
          </a:lstStyle>
          <a:p>
            <a:r>
              <a:t>Working Class Parents</a:t>
            </a:r>
          </a:p>
        </p:txBody>
      </p:sp>
      <p:sp>
        <p:nvSpPr>
          <p:cNvPr id="610" name="Shape 610"/>
          <p:cNvSpPr/>
          <p:nvPr/>
        </p:nvSpPr>
        <p:spPr>
          <a:xfrm>
            <a:off x="2362200" y="3771900"/>
            <a:ext cx="1790700" cy="457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400">
              <a:spcBef>
                <a:spcPts val="700"/>
              </a:spcBef>
              <a:buClr>
                <a:srgbClr val="00A07F"/>
              </a:buClr>
              <a:buFont typeface="Verdana"/>
              <a:defRPr sz="4200">
                <a:uFill>
                  <a:solidFill>
                    <a:srgbClr val="000000"/>
                  </a:solidFill>
                </a:uFill>
                <a:latin typeface="+mj-lt"/>
                <a:ea typeface="+mj-ea"/>
                <a:cs typeface="+mj-cs"/>
                <a:sym typeface="Gill Sans"/>
              </a:defRPr>
            </a:pPr>
            <a:r>
              <a:rPr sz="1200" b="1">
                <a:solidFill>
                  <a:srgbClr val="00A07F"/>
                </a:solidFill>
                <a:uFill>
                  <a:solidFill>
                    <a:srgbClr val="00A07F"/>
                  </a:solidFill>
                </a:uFill>
                <a:latin typeface="Verdana"/>
                <a:ea typeface="Verdana"/>
                <a:cs typeface="Verdana"/>
                <a:sym typeface="Verdana"/>
              </a:rPr>
              <a:t>Public Assistance </a:t>
            </a:r>
            <a:r>
              <a:rPr sz="1200">
                <a:solidFill>
                  <a:srgbClr val="00A07F"/>
                </a:solidFill>
                <a:uFill>
                  <a:solidFill>
                    <a:srgbClr val="00A07F"/>
                  </a:solidFill>
                </a:uFill>
                <a:latin typeface="ＭＳ Ｐゴシック"/>
                <a:ea typeface="ＭＳ Ｐゴシック"/>
                <a:cs typeface="ＭＳ Ｐゴシック"/>
                <a:sym typeface="ＭＳ Ｐゴシック"/>
              </a:rPr>
              <a:t/>
            </a:r>
            <a:br>
              <a:rPr sz="1200">
                <a:solidFill>
                  <a:srgbClr val="00A07F"/>
                </a:solidFill>
                <a:uFill>
                  <a:solidFill>
                    <a:srgbClr val="00A07F"/>
                  </a:solidFill>
                </a:uFill>
                <a:latin typeface="ＭＳ Ｐゴシック"/>
                <a:ea typeface="ＭＳ Ｐゴシック"/>
                <a:cs typeface="ＭＳ Ｐゴシック"/>
                <a:sym typeface="ＭＳ Ｐゴシック"/>
              </a:rPr>
            </a:br>
            <a:r>
              <a:rPr sz="1200" b="1">
                <a:solidFill>
                  <a:srgbClr val="00A07F"/>
                </a:solidFill>
                <a:uFill>
                  <a:solidFill>
                    <a:srgbClr val="00A07F"/>
                  </a:solidFill>
                </a:uFill>
                <a:latin typeface="Verdana"/>
                <a:ea typeface="Verdana"/>
                <a:cs typeface="Verdana"/>
                <a:sym typeface="Verdana"/>
              </a:rPr>
              <a:t>Parents</a:t>
            </a:r>
          </a:p>
        </p:txBody>
      </p:sp>
      <p:sp>
        <p:nvSpPr>
          <p:cNvPr id="611" name="Shape 611"/>
          <p:cNvSpPr/>
          <p:nvPr/>
        </p:nvSpPr>
        <p:spPr>
          <a:xfrm>
            <a:off x="3336925" y="6134100"/>
            <a:ext cx="2160687" cy="304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defTabSz="914400">
              <a:buClr>
                <a:srgbClr val="000000"/>
              </a:buClr>
              <a:buFont typeface="Verdana"/>
              <a:defRPr sz="4200">
                <a:uFill>
                  <a:solidFill>
                    <a:srgbClr val="000000"/>
                  </a:solidFill>
                </a:uFill>
                <a:latin typeface="+mj-lt"/>
                <a:ea typeface="+mj-ea"/>
                <a:cs typeface="+mj-cs"/>
                <a:sym typeface="Gill Sans"/>
              </a:defRPr>
            </a:pPr>
            <a:r>
              <a:rPr sz="1400" b="1">
                <a:effectLst>
                  <a:outerShdw blurRad="12700" dist="25400" dir="2700000" rotWithShape="0">
                    <a:srgbClr val="CBCBCB"/>
                  </a:outerShdw>
                </a:effectLst>
                <a:latin typeface="Verdana"/>
                <a:ea typeface="Verdana"/>
                <a:cs typeface="Verdana"/>
                <a:sym typeface="Verdana"/>
              </a:rPr>
              <a:t>Child</a:t>
            </a:r>
            <a:r>
              <a:rPr sz="1400">
                <a:effectLst>
                  <a:outerShdw blurRad="12700" dist="25400" dir="2700000" rotWithShape="0">
                    <a:srgbClr val="CBCBCB"/>
                  </a:outerShdw>
                </a:effectLst>
                <a:latin typeface="Arial"/>
                <a:ea typeface="Arial"/>
                <a:cs typeface="Arial"/>
                <a:sym typeface="Arial"/>
              </a:rPr>
              <a:t>’</a:t>
            </a:r>
            <a:r>
              <a:rPr sz="1400" b="1">
                <a:effectLst>
                  <a:outerShdw blurRad="12700" dist="25400" dir="2700000" rotWithShape="0">
                    <a:srgbClr val="CBCBCB"/>
                  </a:outerShdw>
                </a:effectLst>
                <a:latin typeface="Verdana"/>
                <a:ea typeface="Verdana"/>
                <a:cs typeface="Verdana"/>
                <a:sym typeface="Verdana"/>
              </a:rPr>
              <a:t>s Age (Months)</a:t>
            </a:r>
          </a:p>
        </p:txBody>
      </p:sp>
      <p:sp>
        <p:nvSpPr>
          <p:cNvPr id="612" name="Shape 612"/>
          <p:cNvSpPr/>
          <p:nvPr/>
        </p:nvSpPr>
        <p:spPr>
          <a:xfrm flipH="1">
            <a:off x="1951037" y="5029200"/>
            <a:ext cx="182563" cy="1588"/>
          </a:xfrm>
          <a:prstGeom prst="line">
            <a:avLst/>
          </a:prstGeom>
          <a:ln>
            <a:solidFill>
              <a:srgbClr val="000000"/>
            </a:solidFill>
          </a:ln>
        </p:spPr>
        <p:txBody>
          <a:bodyPr lIns="0" tIns="0" rIns="0" bIns="0"/>
          <a:lstStyle/>
          <a:p>
            <a:endParaRPr/>
          </a:p>
        </p:txBody>
      </p:sp>
      <p:sp>
        <p:nvSpPr>
          <p:cNvPr id="613" name="Shape 613"/>
          <p:cNvSpPr/>
          <p:nvPr/>
        </p:nvSpPr>
        <p:spPr>
          <a:xfrm flipH="1">
            <a:off x="1951037" y="3883025"/>
            <a:ext cx="182563" cy="1588"/>
          </a:xfrm>
          <a:prstGeom prst="line">
            <a:avLst/>
          </a:prstGeom>
          <a:ln>
            <a:solidFill>
              <a:srgbClr val="000000"/>
            </a:solidFill>
          </a:ln>
        </p:spPr>
        <p:txBody>
          <a:bodyPr lIns="0" tIns="0" rIns="0" bIns="0"/>
          <a:lstStyle/>
          <a:p>
            <a:endParaRPr/>
          </a:p>
        </p:txBody>
      </p:sp>
      <p:sp>
        <p:nvSpPr>
          <p:cNvPr id="614" name="Shape 614"/>
          <p:cNvSpPr/>
          <p:nvPr/>
        </p:nvSpPr>
        <p:spPr>
          <a:xfrm flipH="1">
            <a:off x="1951037" y="2163762"/>
            <a:ext cx="182563" cy="1588"/>
          </a:xfrm>
          <a:prstGeom prst="line">
            <a:avLst/>
          </a:prstGeom>
          <a:ln>
            <a:solidFill>
              <a:srgbClr val="000000"/>
            </a:solidFill>
          </a:ln>
        </p:spPr>
        <p:txBody>
          <a:bodyPr lIns="0" tIns="0" rIns="0" bIns="0"/>
          <a:lstStyle/>
          <a:p>
            <a:endParaRPr/>
          </a:p>
        </p:txBody>
      </p:sp>
      <p:sp>
        <p:nvSpPr>
          <p:cNvPr id="615" name="Shape 615"/>
          <p:cNvSpPr/>
          <p:nvPr/>
        </p:nvSpPr>
        <p:spPr>
          <a:xfrm>
            <a:off x="1479550" y="4906962"/>
            <a:ext cx="413941" cy="2667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200</a:t>
            </a:r>
          </a:p>
        </p:txBody>
      </p:sp>
      <p:sp>
        <p:nvSpPr>
          <p:cNvPr id="616" name="Shape 616"/>
          <p:cNvSpPr/>
          <p:nvPr/>
        </p:nvSpPr>
        <p:spPr>
          <a:xfrm>
            <a:off x="1479550" y="3763962"/>
            <a:ext cx="413941" cy="2667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600</a:t>
            </a:r>
          </a:p>
        </p:txBody>
      </p:sp>
      <p:sp>
        <p:nvSpPr>
          <p:cNvPr id="617" name="Shape 617"/>
          <p:cNvSpPr/>
          <p:nvPr/>
        </p:nvSpPr>
        <p:spPr>
          <a:xfrm>
            <a:off x="1371600" y="2011362"/>
            <a:ext cx="522288" cy="2667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1200</a:t>
            </a:r>
          </a:p>
        </p:txBody>
      </p:sp>
      <p:grpSp>
        <p:nvGrpSpPr>
          <p:cNvPr id="620" name="Group 620"/>
          <p:cNvGrpSpPr/>
          <p:nvPr/>
        </p:nvGrpSpPr>
        <p:grpSpPr>
          <a:xfrm>
            <a:off x="3147069" y="4305300"/>
            <a:ext cx="1348731" cy="1120337"/>
            <a:chOff x="0" y="0"/>
            <a:chExt cx="1348730" cy="1120336"/>
          </a:xfrm>
        </p:grpSpPr>
        <p:sp>
          <p:nvSpPr>
            <p:cNvPr id="618" name="Shape 618"/>
            <p:cNvSpPr/>
            <p:nvPr/>
          </p:nvSpPr>
          <p:spPr>
            <a:xfrm>
              <a:off x="50211" y="0"/>
              <a:ext cx="1298520" cy="1066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176" y="19671"/>
                    <a:pt x="6353" y="17743"/>
                    <a:pt x="8894" y="15429"/>
                  </a:cubicBezTo>
                  <a:cubicBezTo>
                    <a:pt x="11435" y="13114"/>
                    <a:pt x="13129" y="10286"/>
                    <a:pt x="15247" y="7714"/>
                  </a:cubicBezTo>
                  <a:cubicBezTo>
                    <a:pt x="17365" y="5143"/>
                    <a:pt x="20541" y="1286"/>
                    <a:pt x="21600" y="0"/>
                  </a:cubicBezTo>
                </a:path>
              </a:pathLst>
            </a:custGeom>
            <a:noFill/>
            <a:ln w="63500" cap="flat">
              <a:solidFill>
                <a:srgbClr val="CD4547"/>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619" name="Shape 619"/>
            <p:cNvSpPr/>
            <p:nvPr/>
          </p:nvSpPr>
          <p:spPr>
            <a:xfrm rot="3840000">
              <a:off x="6544" y="1048509"/>
              <a:ext cx="68263" cy="57219"/>
            </a:xfrm>
            <a:prstGeom prst="rect">
              <a:avLst/>
            </a:prstGeom>
            <a:solidFill>
              <a:srgbClr val="CD4547"/>
            </a:solidFill>
            <a:ln w="9525" cap="flat">
              <a:solidFill>
                <a:srgbClr val="CD4547"/>
              </a:solidFill>
              <a:prstDash val="solid"/>
              <a:miter lim="400000"/>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grpSp>
      <p:sp>
        <p:nvSpPr>
          <p:cNvPr id="621" name="Shape 621"/>
          <p:cNvSpPr/>
          <p:nvPr/>
        </p:nvSpPr>
        <p:spPr>
          <a:xfrm>
            <a:off x="2133600" y="5399087"/>
            <a:ext cx="1143001" cy="69850"/>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ln w="63500">
            <a:solidFill>
              <a:srgbClr val="4349AA"/>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622" name="Shape 622"/>
          <p:cNvSpPr/>
          <p:nvPr/>
        </p:nvSpPr>
        <p:spPr>
          <a:xfrm>
            <a:off x="2133600" y="5448300"/>
            <a:ext cx="1143001" cy="69849"/>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ln w="63500">
            <a:solidFill>
              <a:srgbClr val="00A07F"/>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623" name="Shape 623"/>
          <p:cNvSpPr/>
          <p:nvPr/>
        </p:nvSpPr>
        <p:spPr>
          <a:xfrm>
            <a:off x="3276600" y="4914900"/>
            <a:ext cx="1295400" cy="533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06" y="18257"/>
                  <a:pt x="7412" y="14914"/>
                  <a:pt x="10165" y="12343"/>
                </a:cubicBezTo>
                <a:cubicBezTo>
                  <a:pt x="12918" y="9771"/>
                  <a:pt x="14612" y="8229"/>
                  <a:pt x="16518" y="6171"/>
                </a:cubicBezTo>
                <a:cubicBezTo>
                  <a:pt x="18424" y="4114"/>
                  <a:pt x="20753" y="1029"/>
                  <a:pt x="21600" y="0"/>
                </a:cubicBezTo>
              </a:path>
            </a:pathLst>
          </a:custGeom>
          <a:ln w="63500">
            <a:solidFill>
              <a:srgbClr val="00A07F"/>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624" name="Shape 624"/>
          <p:cNvSpPr/>
          <p:nvPr/>
        </p:nvSpPr>
        <p:spPr>
          <a:xfrm>
            <a:off x="6400800" y="6346825"/>
            <a:ext cx="2324100"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400">
              <a:spcBef>
                <a:spcPts val="600"/>
              </a:spcBef>
              <a:buClr>
                <a:srgbClr val="000000"/>
              </a:buClr>
              <a:buFont typeface="Verdana"/>
              <a:defRPr>
                <a:effectLst>
                  <a:outerShdw blurRad="12700" dist="25400" dir="2700000" rotWithShape="0">
                    <a:srgbClr val="CBCBCB"/>
                  </a:outerShdw>
                </a:effectLst>
                <a:uFill>
                  <a:solidFill>
                    <a:srgbClr val="000000"/>
                  </a:solidFill>
                </a:uFill>
                <a:latin typeface="Verdana"/>
                <a:ea typeface="Verdana"/>
                <a:cs typeface="Verdana"/>
                <a:sym typeface="Verdana"/>
              </a:defRPr>
            </a:pPr>
            <a:r>
              <a:t>Source: Hart &amp; Risley (1995)</a:t>
            </a:r>
          </a:p>
          <a:p>
            <a:pPr defTabSz="914400">
              <a:spcBef>
                <a:spcPts val="600"/>
              </a:spcBef>
              <a:buClr>
                <a:srgbClr val="000000"/>
              </a:buClr>
              <a:buFont typeface="Verdana"/>
              <a:defRPr>
                <a:effectLst>
                  <a:outerShdw blurRad="12700" dist="25400" dir="2700000" rotWithShape="0">
                    <a:srgbClr val="CBCBCB"/>
                  </a:outerShdw>
                </a:effectLst>
                <a:uFill>
                  <a:solidFill>
                    <a:srgbClr val="000000"/>
                  </a:solidFill>
                </a:uFill>
                <a:latin typeface="Verdana"/>
                <a:ea typeface="Verdana"/>
                <a:cs typeface="Verdana"/>
                <a:sym typeface="Verdana"/>
              </a:defRPr>
            </a:pPr>
            <a:r>
              <a:t>Fernald et al 2012 </a:t>
            </a:r>
          </a:p>
        </p:txBody>
      </p:sp>
      <p:sp>
        <p:nvSpPr>
          <p:cNvPr id="625" name="Shape 625"/>
          <p:cNvSpPr/>
          <p:nvPr/>
        </p:nvSpPr>
        <p:spPr>
          <a:xfrm flipH="1">
            <a:off x="1951037" y="4456112"/>
            <a:ext cx="182563" cy="1588"/>
          </a:xfrm>
          <a:prstGeom prst="line">
            <a:avLst/>
          </a:prstGeom>
          <a:ln>
            <a:solidFill>
              <a:srgbClr val="000000"/>
            </a:solidFill>
          </a:ln>
        </p:spPr>
        <p:txBody>
          <a:bodyPr lIns="0" tIns="0" rIns="0" bIns="0"/>
          <a:lstStyle/>
          <a:p>
            <a:endParaRPr/>
          </a:p>
        </p:txBody>
      </p:sp>
      <p:sp>
        <p:nvSpPr>
          <p:cNvPr id="626" name="Shape 626"/>
          <p:cNvSpPr/>
          <p:nvPr/>
        </p:nvSpPr>
        <p:spPr>
          <a:xfrm>
            <a:off x="1479550" y="4297362"/>
            <a:ext cx="413941" cy="2667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400</a:t>
            </a:r>
          </a:p>
        </p:txBody>
      </p:sp>
      <p:sp>
        <p:nvSpPr>
          <p:cNvPr id="627" name="Shape 627"/>
          <p:cNvSpPr/>
          <p:nvPr/>
        </p:nvSpPr>
        <p:spPr>
          <a:xfrm flipH="1">
            <a:off x="1951037" y="3309937"/>
            <a:ext cx="182563" cy="1588"/>
          </a:xfrm>
          <a:prstGeom prst="line">
            <a:avLst/>
          </a:prstGeom>
          <a:ln>
            <a:solidFill>
              <a:srgbClr val="000000"/>
            </a:solidFill>
          </a:ln>
        </p:spPr>
        <p:txBody>
          <a:bodyPr lIns="0" tIns="0" rIns="0" bIns="0"/>
          <a:lstStyle/>
          <a:p>
            <a:endParaRPr/>
          </a:p>
        </p:txBody>
      </p:sp>
      <p:sp>
        <p:nvSpPr>
          <p:cNvPr id="628" name="Shape 628"/>
          <p:cNvSpPr/>
          <p:nvPr/>
        </p:nvSpPr>
        <p:spPr>
          <a:xfrm>
            <a:off x="1479550" y="3200400"/>
            <a:ext cx="413941" cy="266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800</a:t>
            </a:r>
          </a:p>
        </p:txBody>
      </p:sp>
      <p:sp>
        <p:nvSpPr>
          <p:cNvPr id="629" name="Shape 629"/>
          <p:cNvSpPr/>
          <p:nvPr/>
        </p:nvSpPr>
        <p:spPr>
          <a:xfrm flipH="1">
            <a:off x="1951037" y="2736850"/>
            <a:ext cx="182563" cy="1588"/>
          </a:xfrm>
          <a:prstGeom prst="line">
            <a:avLst/>
          </a:prstGeom>
          <a:ln>
            <a:solidFill>
              <a:srgbClr val="000000"/>
            </a:solidFill>
          </a:ln>
        </p:spPr>
        <p:txBody>
          <a:bodyPr lIns="0" tIns="0" rIns="0" bIns="0"/>
          <a:lstStyle/>
          <a:p>
            <a:endParaRPr/>
          </a:p>
        </p:txBody>
      </p:sp>
      <p:sp>
        <p:nvSpPr>
          <p:cNvPr id="630" name="Shape 630"/>
          <p:cNvSpPr/>
          <p:nvPr/>
        </p:nvSpPr>
        <p:spPr>
          <a:xfrm>
            <a:off x="1371600" y="2590800"/>
            <a:ext cx="522288" cy="266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Verdana"/>
              <a:defRPr b="1">
                <a:uFill>
                  <a:solidFill>
                    <a:srgbClr val="000000"/>
                  </a:solidFill>
                </a:uFill>
                <a:latin typeface="Verdana"/>
                <a:ea typeface="Verdana"/>
                <a:cs typeface="Verdana"/>
                <a:sym typeface="Verdana"/>
              </a:defRPr>
            </a:lvl1pPr>
          </a:lstStyle>
          <a:p>
            <a:r>
              <a:t>1000</a:t>
            </a:r>
          </a:p>
        </p:txBody>
      </p:sp>
      <p:sp>
        <p:nvSpPr>
          <p:cNvPr id="631" name="Shape 631"/>
          <p:cNvSpPr/>
          <p:nvPr/>
        </p:nvSpPr>
        <p:spPr>
          <a:xfrm>
            <a:off x="0" y="0"/>
            <a:ext cx="9156700" cy="685800"/>
          </a:xfrm>
          <a:prstGeom prst="rect">
            <a:avLst/>
          </a:prstGeom>
          <a:solidFill>
            <a:srgbClr val="84ABD2"/>
          </a:solidFill>
          <a:ln>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632"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22"/>
                                        </p:tgtEl>
                                        <p:attrNameLst>
                                          <p:attrName>style.visibility</p:attrName>
                                        </p:attrNameLst>
                                      </p:cBhvr>
                                      <p:to>
                                        <p:strVal val="visible"/>
                                      </p:to>
                                    </p:set>
                                    <p:animEffect transition="in" filter="wipe(left)">
                                      <p:cBhvr>
                                        <p:cTn id="7" dur="500"/>
                                        <p:tgtEl>
                                          <p:spTgt spid="622"/>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10"/>
                                        </p:tgtEl>
                                        <p:attrNameLst>
                                          <p:attrName>style.visibility</p:attrName>
                                        </p:attrNameLst>
                                      </p:cBhvr>
                                      <p:to>
                                        <p:strVal val="visible"/>
                                      </p:to>
                                    </p:set>
                                    <p:animEffect transition="in" filter="wipe(left)">
                                      <p:cBhvr>
                                        <p:cTn id="11" dur="500"/>
                                        <p:tgtEl>
                                          <p:spTgt spid="6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621"/>
                                        </p:tgtEl>
                                        <p:attrNameLst>
                                          <p:attrName>style.visibility</p:attrName>
                                        </p:attrNameLst>
                                      </p:cBhvr>
                                      <p:to>
                                        <p:strVal val="visible"/>
                                      </p:to>
                                    </p:set>
                                    <p:animEffect transition="in" filter="wipe(left)">
                                      <p:cBhvr>
                                        <p:cTn id="16" dur="500"/>
                                        <p:tgtEl>
                                          <p:spTgt spid="621"/>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609"/>
                                        </p:tgtEl>
                                        <p:attrNameLst>
                                          <p:attrName>style.visibility</p:attrName>
                                        </p:attrNameLst>
                                      </p:cBhvr>
                                      <p:to>
                                        <p:strVal val="visible"/>
                                      </p:to>
                                    </p:set>
                                    <p:animEffect transition="in" filter="wipe(left)">
                                      <p:cBhvr>
                                        <p:cTn id="20" dur="500"/>
                                        <p:tgtEl>
                                          <p:spTgt spid="60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5" nodeType="clickEffect">
                                  <p:stCondLst>
                                    <p:cond delay="0"/>
                                  </p:stCondLst>
                                  <p:iterate>
                                    <p:tmAbs val="0"/>
                                  </p:iterate>
                                  <p:childTnLst>
                                    <p:set>
                                      <p:cBhvr>
                                        <p:cTn id="24" fill="hold"/>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par>
                          <p:cTn id="26" fill="hold">
                            <p:stCondLst>
                              <p:cond delay="500"/>
                            </p:stCondLst>
                            <p:childTnLst>
                              <p:par>
                                <p:cTn id="27" presetID="22" presetClass="entr" presetSubtype="8" fill="hold" grpId="6" nodeType="afterEffect">
                                  <p:stCondLst>
                                    <p:cond delay="0"/>
                                  </p:stCondLst>
                                  <p:iterate>
                                    <p:tmAbs val="0"/>
                                  </p:iterate>
                                  <p:childTnLst>
                                    <p:set>
                                      <p:cBhvr>
                                        <p:cTn id="28" fill="hold"/>
                                        <p:tgtEl>
                                          <p:spTgt spid="608"/>
                                        </p:tgtEl>
                                        <p:attrNameLst>
                                          <p:attrName>style.visibility</p:attrName>
                                        </p:attrNameLst>
                                      </p:cBhvr>
                                      <p:to>
                                        <p:strVal val="visible"/>
                                      </p:to>
                                    </p:set>
                                    <p:animEffect transition="in" filter="wipe(left)">
                                      <p:cBhvr>
                                        <p:cTn id="29" dur="500"/>
                                        <p:tgtEl>
                                          <p:spTgt spid="60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7" nodeType="clickEffect">
                                  <p:stCondLst>
                                    <p:cond delay="0"/>
                                  </p:stCondLst>
                                  <p:iterate>
                                    <p:tmAbs val="0"/>
                                  </p:iterate>
                                  <p:childTnLst>
                                    <p:set>
                                      <p:cBhvr>
                                        <p:cTn id="33" fill="hold"/>
                                        <p:tgtEl>
                                          <p:spTgt spid="623"/>
                                        </p:tgtEl>
                                        <p:attrNameLst>
                                          <p:attrName>style.visibility</p:attrName>
                                        </p:attrNameLst>
                                      </p:cBhvr>
                                      <p:to>
                                        <p:strVal val="visible"/>
                                      </p:to>
                                    </p:set>
                                    <p:animEffect transition="in" filter="wipe(left)">
                                      <p:cBhvr>
                                        <p:cTn id="34" dur="500"/>
                                        <p:tgtEl>
                                          <p:spTgt spid="6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8" nodeType="clickEffect">
                                  <p:stCondLst>
                                    <p:cond delay="0"/>
                                  </p:stCondLst>
                                  <p:iterate>
                                    <p:tmAbs val="0"/>
                                  </p:iterate>
                                  <p:childTnLst>
                                    <p:set>
                                      <p:cBhvr>
                                        <p:cTn id="38" fill="hold"/>
                                        <p:tgtEl>
                                          <p:spTgt spid="596"/>
                                        </p:tgtEl>
                                        <p:attrNameLst>
                                          <p:attrName>style.visibility</p:attrName>
                                        </p:attrNameLst>
                                      </p:cBhvr>
                                      <p:to>
                                        <p:strVal val="visible"/>
                                      </p:to>
                                    </p:set>
                                    <p:animEffect transition="in" filter="wipe(left)">
                                      <p:cBhvr>
                                        <p:cTn id="39" dur="500"/>
                                        <p:tgtEl>
                                          <p:spTgt spid="59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9" nodeType="clickEffect">
                                  <p:stCondLst>
                                    <p:cond delay="0"/>
                                  </p:stCondLst>
                                  <p:iterate>
                                    <p:tmAbs val="0"/>
                                  </p:iterate>
                                  <p:childTnLst>
                                    <p:set>
                                      <p:cBhvr>
                                        <p:cTn id="43" fill="hold"/>
                                        <p:tgtEl>
                                          <p:spTgt spid="620"/>
                                        </p:tgtEl>
                                        <p:attrNameLst>
                                          <p:attrName>style.visibility</p:attrName>
                                        </p:attrNameLst>
                                      </p:cBhvr>
                                      <p:to>
                                        <p:strVal val="visible"/>
                                      </p:to>
                                    </p:set>
                                    <p:animEffect transition="in" filter="wipe(left)">
                                      <p:cBhvr>
                                        <p:cTn id="44" dur="500"/>
                                        <p:tgtEl>
                                          <p:spTgt spid="6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10" nodeType="clickEffect">
                                  <p:stCondLst>
                                    <p:cond delay="0"/>
                                  </p:stCondLst>
                                  <p:iterate>
                                    <p:tmAbs val="0"/>
                                  </p:iterate>
                                  <p:childTnLst>
                                    <p:set>
                                      <p:cBhvr>
                                        <p:cTn id="48" fill="hold"/>
                                        <p:tgtEl>
                                          <p:spTgt spid="598"/>
                                        </p:tgtEl>
                                        <p:attrNameLst>
                                          <p:attrName>style.visibility</p:attrName>
                                        </p:attrNameLst>
                                      </p:cBhvr>
                                      <p:to>
                                        <p:strVal val="visible"/>
                                      </p:to>
                                    </p:set>
                                    <p:animEffect transition="in" filter="wipe(down)">
                                      <p:cBhvr>
                                        <p:cTn id="49" dur="500"/>
                                        <p:tgtEl>
                                          <p:spTgt spid="59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11" nodeType="clickEffect">
                                  <p:stCondLst>
                                    <p:cond delay="0"/>
                                  </p:stCondLst>
                                  <p:iterate>
                                    <p:tmAbs val="0"/>
                                  </p:iterate>
                                  <p:childTnLst>
                                    <p:set>
                                      <p:cBhvr>
                                        <p:cTn id="53" fill="hold"/>
                                        <p:tgtEl>
                                          <p:spTgt spid="597"/>
                                        </p:tgtEl>
                                        <p:attrNameLst>
                                          <p:attrName>style.visibility</p:attrName>
                                        </p:attrNameLst>
                                      </p:cBhvr>
                                      <p:to>
                                        <p:strVal val="visible"/>
                                      </p:to>
                                    </p:set>
                                    <p:animEffect transition="in" filter="wipe(down)">
                                      <p:cBhvr>
                                        <p:cTn id="54" dur="500"/>
                                        <p:tgtEl>
                                          <p:spTgt spid="59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12" nodeType="clickEffect">
                                  <p:stCondLst>
                                    <p:cond delay="0"/>
                                  </p:stCondLst>
                                  <p:iterate>
                                    <p:tmAbs val="0"/>
                                  </p:iterate>
                                  <p:childTnLst>
                                    <p:set>
                                      <p:cBhvr>
                                        <p:cTn id="58" fill="hold"/>
                                        <p:tgtEl>
                                          <p:spTgt spid="595"/>
                                        </p:tgtEl>
                                        <p:attrNameLst>
                                          <p:attrName>style.visibility</p:attrName>
                                        </p:attrNameLst>
                                      </p:cBhvr>
                                      <p:to>
                                        <p:strVal val="visible"/>
                                      </p:to>
                                    </p:set>
                                    <p:animEffect transition="in" filter="wipe(down)">
                                      <p:cBhvr>
                                        <p:cTn id="59"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5" animBg="1" advAuto="0"/>
      <p:bldP spid="595" grpId="12" animBg="1" advAuto="0"/>
      <p:bldP spid="596" grpId="8" animBg="1" advAuto="0"/>
      <p:bldP spid="597" grpId="11" animBg="1" advAuto="0"/>
      <p:bldP spid="598" grpId="10" animBg="1" advAuto="0"/>
      <p:bldP spid="608" grpId="6" animBg="1" advAuto="0"/>
      <p:bldP spid="609" grpId="4" animBg="1" advAuto="0"/>
      <p:bldP spid="610" grpId="2" animBg="1" advAuto="0"/>
      <p:bldP spid="620" grpId="9" animBg="1" advAuto="0"/>
      <p:bldP spid="621" grpId="3" animBg="1" advAuto="0"/>
      <p:bldP spid="622" grpId="1" animBg="1" advAuto="0"/>
      <p:bldP spid="623" grpId="7"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p:nvPr/>
        </p:nvSpPr>
        <p:spPr>
          <a:xfrm>
            <a:off x="0" y="0"/>
            <a:ext cx="9156700" cy="6096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638" name="Shape 638"/>
          <p:cNvSpPr>
            <a:spLocks noGrp="1"/>
          </p:cNvSpPr>
          <p:nvPr>
            <p:ph type="title" idx="4294967295"/>
          </p:nvPr>
        </p:nvSpPr>
        <p:spPr>
          <a:xfrm>
            <a:off x="457200" y="-90488"/>
            <a:ext cx="8229600" cy="869951"/>
          </a:xfrm>
          <a:prstGeom prst="rect">
            <a:avLst/>
          </a:prstGeom>
          <a:solidFill>
            <a:srgbClr val="FFFFFF"/>
          </a:solidFill>
        </p:spPr>
        <p:txBody>
          <a:bodyPr lIns="38100" tIns="38100" rIns="38100" bIns="38100" anchor="ctr"/>
          <a:lstStyle>
            <a:lvl1pPr marL="0" marR="0" indent="0" algn="ctr">
              <a:defRPr sz="3600" b="1">
                <a:solidFill>
                  <a:srgbClr val="B51A00"/>
                </a:solidFill>
                <a:uFill>
                  <a:solidFill>
                    <a:srgbClr val="B51A00"/>
                  </a:solidFill>
                </a:uFill>
              </a:defRPr>
            </a:lvl1pPr>
          </a:lstStyle>
          <a:p>
            <a:r>
              <a:t>Interaction as Serve and Return</a:t>
            </a:r>
          </a:p>
        </p:txBody>
      </p:sp>
      <p:pic>
        <p:nvPicPr>
          <p:cNvPr id="5" name="pasted-image.pdf"/>
          <p:cNvPicPr>
            <a:picLocks noChangeAspect="1"/>
          </p:cNvPicPr>
          <p:nvPr/>
        </p:nvPicPr>
        <p:blipFill>
          <a:blip r:embed="rId2">
            <a:extLst/>
          </a:blip>
          <a:stretch>
            <a:fillRect/>
          </a:stretch>
        </p:blipFill>
        <p:spPr>
          <a:xfrm>
            <a:off x="2514600" y="3308350"/>
            <a:ext cx="6172200" cy="1028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 name="image.png"/>
          <p:cNvPicPr>
            <a:picLocks noChangeAspect="1"/>
          </p:cNvPicPr>
          <p:nvPr/>
        </p:nvPicPr>
        <p:blipFill>
          <a:blip r:embed="rId2">
            <a:extLst/>
          </a:blip>
          <a:stretch>
            <a:fillRect/>
          </a:stretch>
        </p:blipFill>
        <p:spPr>
          <a:xfrm>
            <a:off x="2901950" y="2057400"/>
            <a:ext cx="3340100" cy="2743200"/>
          </a:xfrm>
          <a:prstGeom prst="rect">
            <a:avLst/>
          </a:prstGeom>
          <a:ln w="12700">
            <a:miter lim="400000"/>
          </a:ln>
        </p:spPr>
      </p:pic>
      <p:grpSp>
        <p:nvGrpSpPr>
          <p:cNvPr id="677" name="Group 677"/>
          <p:cNvGrpSpPr/>
          <p:nvPr/>
        </p:nvGrpSpPr>
        <p:grpSpPr>
          <a:xfrm>
            <a:off x="1710977" y="1221407"/>
            <a:ext cx="5722046" cy="4415186"/>
            <a:chOff x="0" y="0"/>
            <a:chExt cx="5722045" cy="4415185"/>
          </a:xfrm>
        </p:grpSpPr>
        <p:sp>
          <p:nvSpPr>
            <p:cNvPr id="641" name="Shape 641"/>
            <p:cNvSpPr/>
            <p:nvPr/>
          </p:nvSpPr>
          <p:spPr>
            <a:xfrm rot="120000">
              <a:off x="1217612" y="3330575"/>
              <a:ext cx="1066802" cy="82549"/>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noFill/>
            <a:ln w="63500" cap="flat">
              <a:solidFill>
                <a:srgbClr val="CD4547"/>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42" name="Shape 642"/>
            <p:cNvSpPr/>
            <p:nvPr/>
          </p:nvSpPr>
          <p:spPr>
            <a:xfrm>
              <a:off x="3581401" y="312738"/>
              <a:ext cx="1981201" cy="1981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800" y="19800"/>
                    <a:pt x="3600" y="18000"/>
                    <a:pt x="4985" y="16615"/>
                  </a:cubicBezTo>
                  <a:cubicBezTo>
                    <a:pt x="6369" y="15231"/>
                    <a:pt x="7338" y="14262"/>
                    <a:pt x="8308" y="13292"/>
                  </a:cubicBezTo>
                  <a:cubicBezTo>
                    <a:pt x="9277" y="12323"/>
                    <a:pt x="9831" y="11908"/>
                    <a:pt x="10800" y="10800"/>
                  </a:cubicBezTo>
                  <a:cubicBezTo>
                    <a:pt x="11769" y="9692"/>
                    <a:pt x="12877" y="7892"/>
                    <a:pt x="14123" y="6646"/>
                  </a:cubicBezTo>
                  <a:cubicBezTo>
                    <a:pt x="15369" y="5400"/>
                    <a:pt x="17308" y="4292"/>
                    <a:pt x="18277" y="3323"/>
                  </a:cubicBezTo>
                  <a:cubicBezTo>
                    <a:pt x="19246" y="2354"/>
                    <a:pt x="19385" y="1385"/>
                    <a:pt x="19938" y="831"/>
                  </a:cubicBezTo>
                  <a:cubicBezTo>
                    <a:pt x="20492" y="277"/>
                    <a:pt x="21323" y="138"/>
                    <a:pt x="21600" y="0"/>
                  </a:cubicBezTo>
                </a:path>
              </a:pathLst>
            </a:custGeom>
            <a:noFill/>
            <a:ln w="63500" cap="flat">
              <a:solidFill>
                <a:srgbClr val="CD4547"/>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43" name="Shape 643"/>
            <p:cNvSpPr/>
            <p:nvPr/>
          </p:nvSpPr>
          <p:spPr>
            <a:xfrm>
              <a:off x="2362201" y="2773363"/>
              <a:ext cx="12954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824" y="16650"/>
                    <a:pt x="11647" y="11700"/>
                    <a:pt x="15247" y="8100"/>
                  </a:cubicBezTo>
                  <a:cubicBezTo>
                    <a:pt x="18847" y="4500"/>
                    <a:pt x="20224" y="2250"/>
                    <a:pt x="21600" y="0"/>
                  </a:cubicBezTo>
                </a:path>
              </a:pathLst>
            </a:custGeom>
            <a:noFill/>
            <a:ln w="63500" cap="flat">
              <a:solidFill>
                <a:srgbClr val="4349AA"/>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44" name="Shape 644"/>
            <p:cNvSpPr/>
            <p:nvPr/>
          </p:nvSpPr>
          <p:spPr>
            <a:xfrm rot="60000">
              <a:off x="3654426" y="1581150"/>
              <a:ext cx="1905001" cy="1219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872" y="19575"/>
                    <a:pt x="3744" y="17550"/>
                    <a:pt x="5184" y="16200"/>
                  </a:cubicBezTo>
                  <a:cubicBezTo>
                    <a:pt x="6624" y="14850"/>
                    <a:pt x="7344" y="15075"/>
                    <a:pt x="8640" y="13500"/>
                  </a:cubicBezTo>
                  <a:cubicBezTo>
                    <a:pt x="9936" y="11925"/>
                    <a:pt x="11520" y="8325"/>
                    <a:pt x="12960" y="6750"/>
                  </a:cubicBezTo>
                  <a:cubicBezTo>
                    <a:pt x="14400" y="5175"/>
                    <a:pt x="15840" y="5175"/>
                    <a:pt x="17280" y="4050"/>
                  </a:cubicBezTo>
                  <a:cubicBezTo>
                    <a:pt x="18720" y="2925"/>
                    <a:pt x="20160" y="1463"/>
                    <a:pt x="21600" y="0"/>
                  </a:cubicBezTo>
                </a:path>
              </a:pathLst>
            </a:custGeom>
            <a:noFill/>
            <a:ln w="63500" cap="flat">
              <a:solidFill>
                <a:srgbClr val="4349AA"/>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45" name="Shape 645"/>
            <p:cNvSpPr/>
            <p:nvPr/>
          </p:nvSpPr>
          <p:spPr>
            <a:xfrm>
              <a:off x="3657601" y="2128853"/>
              <a:ext cx="1828801" cy="771511"/>
            </a:xfrm>
            <a:custGeom>
              <a:avLst/>
              <a:gdLst/>
              <a:ahLst/>
              <a:cxnLst>
                <a:cxn ang="0">
                  <a:pos x="wd2" y="hd2"/>
                </a:cxn>
                <a:cxn ang="5400000">
                  <a:pos x="wd2" y="hd2"/>
                </a:cxn>
                <a:cxn ang="10800000">
                  <a:pos x="wd2" y="hd2"/>
                </a:cxn>
                <a:cxn ang="16200000">
                  <a:pos x="wd2" y="hd2"/>
                </a:cxn>
              </a:cxnLst>
              <a:rect l="0" t="0" r="r" b="b"/>
              <a:pathLst>
                <a:path w="21600" h="21213" extrusionOk="0">
                  <a:moveTo>
                    <a:pt x="0" y="21213"/>
                  </a:moveTo>
                  <a:cubicBezTo>
                    <a:pt x="2025" y="19819"/>
                    <a:pt x="4050" y="18426"/>
                    <a:pt x="5400" y="17032"/>
                  </a:cubicBezTo>
                  <a:cubicBezTo>
                    <a:pt x="6750" y="15639"/>
                    <a:pt x="7200" y="14245"/>
                    <a:pt x="8100" y="12852"/>
                  </a:cubicBezTo>
                  <a:cubicBezTo>
                    <a:pt x="9000" y="11458"/>
                    <a:pt x="9600" y="10065"/>
                    <a:pt x="10800" y="8671"/>
                  </a:cubicBezTo>
                  <a:cubicBezTo>
                    <a:pt x="12000" y="7278"/>
                    <a:pt x="13800" y="5884"/>
                    <a:pt x="15300" y="4490"/>
                  </a:cubicBezTo>
                  <a:cubicBezTo>
                    <a:pt x="16800" y="3097"/>
                    <a:pt x="18750" y="1007"/>
                    <a:pt x="19800" y="310"/>
                  </a:cubicBezTo>
                  <a:cubicBezTo>
                    <a:pt x="20850" y="-387"/>
                    <a:pt x="21300" y="310"/>
                    <a:pt x="21600" y="310"/>
                  </a:cubicBezTo>
                </a:path>
              </a:pathLst>
            </a:custGeom>
            <a:noFill/>
            <a:ln w="63500" cap="flat">
              <a:solidFill>
                <a:srgbClr val="00A07F"/>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46" name="Shape 646"/>
            <p:cNvSpPr/>
            <p:nvPr/>
          </p:nvSpPr>
          <p:spPr>
            <a:xfrm>
              <a:off x="1219201" y="160338"/>
              <a:ext cx="1588" cy="3429001"/>
            </a:xfrm>
            <a:prstGeom prst="line">
              <a:avLst/>
            </a:prstGeom>
            <a:noFill/>
            <a:ln w="19050" cap="flat">
              <a:solidFill>
                <a:srgbClr val="000000"/>
              </a:solidFill>
              <a:prstDash val="solid"/>
              <a:round/>
            </a:ln>
            <a:effectLst/>
          </p:spPr>
          <p:txBody>
            <a:bodyPr wrap="square" lIns="45718" tIns="45718" rIns="45718" bIns="45718" numCol="1" anchor="t">
              <a:noAutofit/>
            </a:bodyPr>
            <a:lstStyle/>
            <a:p>
              <a:endParaRPr/>
            </a:p>
          </p:txBody>
        </p:sp>
        <p:sp>
          <p:nvSpPr>
            <p:cNvPr id="647" name="Shape 647"/>
            <p:cNvSpPr/>
            <p:nvPr/>
          </p:nvSpPr>
          <p:spPr>
            <a:xfrm flipH="1">
              <a:off x="1219201" y="3589338"/>
              <a:ext cx="4419601" cy="1588"/>
            </a:xfrm>
            <a:prstGeom prst="line">
              <a:avLst/>
            </a:prstGeom>
            <a:noFill/>
            <a:ln w="19050" cap="flat">
              <a:solidFill>
                <a:srgbClr val="000000"/>
              </a:solidFill>
              <a:prstDash val="solid"/>
              <a:round/>
            </a:ln>
            <a:effectLst/>
          </p:spPr>
          <p:txBody>
            <a:bodyPr wrap="square" lIns="45718" tIns="45718" rIns="45718" bIns="45718" numCol="1" anchor="t">
              <a:noAutofit/>
            </a:bodyPr>
            <a:lstStyle/>
            <a:p>
              <a:endParaRPr/>
            </a:p>
          </p:txBody>
        </p:sp>
        <p:sp>
          <p:nvSpPr>
            <p:cNvPr id="648" name="Shape 648"/>
            <p:cNvSpPr/>
            <p:nvPr/>
          </p:nvSpPr>
          <p:spPr>
            <a:xfrm flipV="1">
              <a:off x="2286001" y="3589338"/>
              <a:ext cx="1589" cy="152401"/>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49" name="Shape 649"/>
            <p:cNvSpPr/>
            <p:nvPr/>
          </p:nvSpPr>
          <p:spPr>
            <a:xfrm flipV="1">
              <a:off x="3657601" y="3589338"/>
              <a:ext cx="1589" cy="152401"/>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50" name="Shape 650"/>
            <p:cNvSpPr/>
            <p:nvPr/>
          </p:nvSpPr>
          <p:spPr>
            <a:xfrm flipV="1">
              <a:off x="5486401" y="3589338"/>
              <a:ext cx="1589" cy="152401"/>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51" name="Shape 651"/>
            <p:cNvSpPr/>
            <p:nvPr/>
          </p:nvSpPr>
          <p:spPr>
            <a:xfrm>
              <a:off x="1828801" y="3741738"/>
              <a:ext cx="76904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16 mos.</a:t>
              </a:r>
            </a:p>
          </p:txBody>
        </p:sp>
        <p:sp>
          <p:nvSpPr>
            <p:cNvPr id="652" name="Shape 652"/>
            <p:cNvSpPr/>
            <p:nvPr/>
          </p:nvSpPr>
          <p:spPr>
            <a:xfrm>
              <a:off x="3200401" y="3741738"/>
              <a:ext cx="76904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24 mos.</a:t>
              </a:r>
            </a:p>
          </p:txBody>
        </p:sp>
        <p:sp>
          <p:nvSpPr>
            <p:cNvPr id="653" name="Shape 653"/>
            <p:cNvSpPr/>
            <p:nvPr/>
          </p:nvSpPr>
          <p:spPr>
            <a:xfrm>
              <a:off x="4953001" y="3741738"/>
              <a:ext cx="76904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36 mos.</a:t>
              </a:r>
            </a:p>
          </p:txBody>
        </p:sp>
        <p:sp>
          <p:nvSpPr>
            <p:cNvPr id="654" name="Shape 654"/>
            <p:cNvSpPr/>
            <p:nvPr/>
          </p:nvSpPr>
          <p:spPr>
            <a:xfrm rot="16200000">
              <a:off x="-1496691" y="1700535"/>
              <a:ext cx="3285482"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sz="1400" b="1">
                  <a:effectLst>
                    <a:outerShdw blurRad="12700" dist="25400" dir="2700000" rotWithShape="0">
                      <a:srgbClr val="CBCBCB"/>
                    </a:outerShdw>
                  </a:effectLst>
                  <a:uFill>
                    <a:solidFill>
                      <a:srgbClr val="000000"/>
                    </a:solidFill>
                  </a:uFill>
                  <a:latin typeface="Verdana"/>
                  <a:ea typeface="Verdana"/>
                  <a:cs typeface="Verdana"/>
                  <a:sym typeface="Verdana"/>
                </a:defRPr>
              </a:lvl1pPr>
            </a:lstStyle>
            <a:p>
              <a:pPr>
                <a:defRPr sz="1800" b="0">
                  <a:effectLst/>
                  <a:uFillTx/>
                </a:defRPr>
              </a:pPr>
              <a:r>
                <a:rPr sz="1400" b="1">
                  <a:effectLst>
                    <a:outerShdw blurRad="12700" dist="25400" dir="2700000" rotWithShape="0">
                      <a:srgbClr val="CBCBCB"/>
                    </a:outerShdw>
                  </a:effectLst>
                  <a:uFill>
                    <a:solidFill>
                      <a:srgbClr val="000000"/>
                    </a:solidFill>
                  </a:uFill>
                </a:rPr>
                <a:t>Cumulative Vocabulary (Words)</a:t>
              </a:r>
            </a:p>
          </p:txBody>
        </p:sp>
        <p:sp>
          <p:nvSpPr>
            <p:cNvPr id="655" name="Shape 655"/>
            <p:cNvSpPr/>
            <p:nvPr/>
          </p:nvSpPr>
          <p:spPr>
            <a:xfrm>
              <a:off x="1447801" y="769938"/>
              <a:ext cx="179070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914400">
                <a:spcBef>
                  <a:spcPts val="700"/>
                </a:spcBef>
                <a:defRPr b="1">
                  <a:solidFill>
                    <a:srgbClr val="CD4547"/>
                  </a:solidFill>
                  <a:uFill>
                    <a:solidFill>
                      <a:srgbClr val="CD4547"/>
                    </a:solidFill>
                  </a:uFill>
                  <a:latin typeface="Verdana"/>
                  <a:ea typeface="Verdana"/>
                  <a:cs typeface="Verdana"/>
                  <a:sym typeface="Verdana"/>
                </a:defRPr>
              </a:lvl1pPr>
            </a:lstStyle>
            <a:p>
              <a:pPr>
                <a:defRPr sz="1800" b="0">
                  <a:solidFill>
                    <a:srgbClr val="000000"/>
                  </a:solidFill>
                  <a:uFillTx/>
                </a:defRPr>
              </a:pPr>
              <a:r>
                <a:rPr sz="1200" b="1">
                  <a:solidFill>
                    <a:srgbClr val="CD4547"/>
                  </a:solidFill>
                  <a:uFill>
                    <a:solidFill>
                      <a:srgbClr val="CD4547"/>
                    </a:solidFill>
                  </a:uFill>
                </a:rPr>
                <a:t>College Educated Parents</a:t>
              </a:r>
            </a:p>
          </p:txBody>
        </p:sp>
        <p:sp>
          <p:nvSpPr>
            <p:cNvPr id="656" name="Shape 656"/>
            <p:cNvSpPr/>
            <p:nvPr/>
          </p:nvSpPr>
          <p:spPr>
            <a:xfrm>
              <a:off x="1447801" y="1303338"/>
              <a:ext cx="179070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914400">
                <a:spcBef>
                  <a:spcPts val="700"/>
                </a:spcBef>
                <a:defRPr b="1">
                  <a:solidFill>
                    <a:srgbClr val="4349AA"/>
                  </a:solidFill>
                  <a:uFill>
                    <a:solidFill>
                      <a:srgbClr val="4349AA"/>
                    </a:solidFill>
                  </a:uFill>
                  <a:latin typeface="Verdana"/>
                  <a:ea typeface="Verdana"/>
                  <a:cs typeface="Verdana"/>
                  <a:sym typeface="Verdana"/>
                </a:defRPr>
              </a:lvl1pPr>
            </a:lstStyle>
            <a:p>
              <a:pPr>
                <a:defRPr sz="1800" b="0">
                  <a:solidFill>
                    <a:srgbClr val="000000"/>
                  </a:solidFill>
                  <a:uFillTx/>
                </a:defRPr>
              </a:pPr>
              <a:r>
                <a:rPr sz="1200" b="1">
                  <a:solidFill>
                    <a:srgbClr val="4349AA"/>
                  </a:solidFill>
                  <a:uFill>
                    <a:solidFill>
                      <a:srgbClr val="4349AA"/>
                    </a:solidFill>
                  </a:uFill>
                </a:rPr>
                <a:t>Working Class Parents</a:t>
              </a:r>
            </a:p>
          </p:txBody>
        </p:sp>
        <p:sp>
          <p:nvSpPr>
            <p:cNvPr id="657" name="Shape 657"/>
            <p:cNvSpPr/>
            <p:nvPr/>
          </p:nvSpPr>
          <p:spPr>
            <a:xfrm>
              <a:off x="1447801" y="1760538"/>
              <a:ext cx="179070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defTabSz="914400">
                <a:spcBef>
                  <a:spcPts val="700"/>
                </a:spcBef>
                <a:defRPr sz="1800"/>
              </a:pPr>
              <a:r>
                <a:rPr sz="1200" b="1">
                  <a:solidFill>
                    <a:srgbClr val="00A07F"/>
                  </a:solidFill>
                  <a:uFill>
                    <a:solidFill>
                      <a:srgbClr val="00A07F"/>
                    </a:solidFill>
                  </a:uFill>
                  <a:latin typeface="Verdana"/>
                  <a:ea typeface="Verdana"/>
                  <a:cs typeface="Verdana"/>
                  <a:sym typeface="Verdana"/>
                </a:rPr>
                <a:t>Public Assistance </a:t>
              </a:r>
              <a:br>
                <a:rPr sz="1200" b="1">
                  <a:solidFill>
                    <a:srgbClr val="00A07F"/>
                  </a:solidFill>
                  <a:uFill>
                    <a:solidFill>
                      <a:srgbClr val="00A07F"/>
                    </a:solidFill>
                  </a:uFill>
                  <a:latin typeface="Verdana"/>
                  <a:ea typeface="Verdana"/>
                  <a:cs typeface="Verdana"/>
                  <a:sym typeface="Verdana"/>
                </a:rPr>
              </a:br>
              <a:r>
                <a:rPr sz="1200" b="1">
                  <a:solidFill>
                    <a:srgbClr val="00A07F"/>
                  </a:solidFill>
                  <a:uFill>
                    <a:solidFill>
                      <a:srgbClr val="00A07F"/>
                    </a:solidFill>
                  </a:uFill>
                  <a:latin typeface="Verdana"/>
                  <a:ea typeface="Verdana"/>
                  <a:cs typeface="Verdana"/>
                  <a:sym typeface="Verdana"/>
                </a:rPr>
                <a:t>Parents</a:t>
              </a:r>
            </a:p>
          </p:txBody>
        </p:sp>
        <p:sp>
          <p:nvSpPr>
            <p:cNvPr id="658" name="Shape 658"/>
            <p:cNvSpPr/>
            <p:nvPr/>
          </p:nvSpPr>
          <p:spPr>
            <a:xfrm>
              <a:off x="2422526" y="4122738"/>
              <a:ext cx="2160687" cy="292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p>
              <a:pPr defTabSz="914400">
                <a:defRPr sz="1800"/>
              </a:pPr>
              <a:r>
                <a:rPr sz="1400" b="1">
                  <a:effectLst>
                    <a:outerShdw blurRad="12700" dist="25400" dir="2700000" rotWithShape="0">
                      <a:srgbClr val="CBCBCB"/>
                    </a:outerShdw>
                  </a:effectLst>
                  <a:uFill>
                    <a:solidFill>
                      <a:srgbClr val="000000"/>
                    </a:solidFill>
                  </a:uFill>
                  <a:latin typeface="Verdana"/>
                  <a:ea typeface="Verdana"/>
                  <a:cs typeface="Verdana"/>
                  <a:sym typeface="Verdana"/>
                </a:rPr>
                <a:t>Child</a:t>
              </a:r>
              <a:r>
                <a:rPr sz="1400">
                  <a:effectLst>
                    <a:outerShdw blurRad="12700" dist="25400" dir="2700000" rotWithShape="0">
                      <a:srgbClr val="CBCBCB"/>
                    </a:outerShdw>
                  </a:effectLst>
                  <a:uFill>
                    <a:solidFill>
                      <a:srgbClr val="000000"/>
                    </a:solidFill>
                  </a:uFill>
                  <a:latin typeface="Arial"/>
                  <a:ea typeface="Arial"/>
                  <a:cs typeface="Arial"/>
                  <a:sym typeface="Arial"/>
                </a:rPr>
                <a:t>’</a:t>
              </a:r>
              <a:r>
                <a:rPr sz="1400" b="1">
                  <a:effectLst>
                    <a:outerShdw blurRad="12700" dist="25400" dir="2700000" rotWithShape="0">
                      <a:srgbClr val="CBCBCB"/>
                    </a:outerShdw>
                  </a:effectLst>
                  <a:uFill>
                    <a:solidFill>
                      <a:srgbClr val="000000"/>
                    </a:solidFill>
                  </a:uFill>
                  <a:latin typeface="Verdana"/>
                  <a:ea typeface="Verdana"/>
                  <a:cs typeface="Verdana"/>
                  <a:sym typeface="Verdana"/>
                </a:rPr>
                <a:t>s Age (Months)</a:t>
              </a:r>
            </a:p>
          </p:txBody>
        </p:sp>
        <p:sp>
          <p:nvSpPr>
            <p:cNvPr id="659" name="Shape 659"/>
            <p:cNvSpPr/>
            <p:nvPr/>
          </p:nvSpPr>
          <p:spPr>
            <a:xfrm flipH="1">
              <a:off x="1036637" y="3017838"/>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60" name="Shape 660"/>
            <p:cNvSpPr/>
            <p:nvPr/>
          </p:nvSpPr>
          <p:spPr>
            <a:xfrm flipH="1">
              <a:off x="1036637" y="1871663"/>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61" name="Shape 661"/>
            <p:cNvSpPr/>
            <p:nvPr/>
          </p:nvSpPr>
          <p:spPr>
            <a:xfrm flipH="1">
              <a:off x="1036637" y="152399"/>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62" name="Shape 662"/>
            <p:cNvSpPr/>
            <p:nvPr/>
          </p:nvSpPr>
          <p:spPr>
            <a:xfrm>
              <a:off x="565151" y="2895600"/>
              <a:ext cx="413941"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200</a:t>
              </a:r>
            </a:p>
          </p:txBody>
        </p:sp>
        <p:sp>
          <p:nvSpPr>
            <p:cNvPr id="663" name="Shape 663"/>
            <p:cNvSpPr/>
            <p:nvPr/>
          </p:nvSpPr>
          <p:spPr>
            <a:xfrm>
              <a:off x="565151" y="1752600"/>
              <a:ext cx="413941"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600</a:t>
              </a:r>
            </a:p>
          </p:txBody>
        </p:sp>
        <p:sp>
          <p:nvSpPr>
            <p:cNvPr id="664" name="Shape 664"/>
            <p:cNvSpPr/>
            <p:nvPr/>
          </p:nvSpPr>
          <p:spPr>
            <a:xfrm>
              <a:off x="457201" y="0"/>
              <a:ext cx="522288" cy="266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1200</a:t>
              </a:r>
            </a:p>
          </p:txBody>
        </p:sp>
        <p:grpSp>
          <p:nvGrpSpPr>
            <p:cNvPr id="667" name="Group 667"/>
            <p:cNvGrpSpPr/>
            <p:nvPr/>
          </p:nvGrpSpPr>
          <p:grpSpPr>
            <a:xfrm>
              <a:off x="2232669" y="2293938"/>
              <a:ext cx="1348733" cy="1120339"/>
              <a:chOff x="0" y="0"/>
              <a:chExt cx="1348732" cy="1120338"/>
            </a:xfrm>
          </p:grpSpPr>
          <p:sp>
            <p:nvSpPr>
              <p:cNvPr id="665" name="Shape 665"/>
              <p:cNvSpPr/>
              <p:nvPr/>
            </p:nvSpPr>
            <p:spPr>
              <a:xfrm>
                <a:off x="50211" y="0"/>
                <a:ext cx="1298521" cy="1066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176" y="19671"/>
                      <a:pt x="6353" y="17743"/>
                      <a:pt x="8894" y="15429"/>
                    </a:cubicBezTo>
                    <a:cubicBezTo>
                      <a:pt x="11435" y="13114"/>
                      <a:pt x="13129" y="10286"/>
                      <a:pt x="15247" y="7714"/>
                    </a:cubicBezTo>
                    <a:cubicBezTo>
                      <a:pt x="17365" y="5143"/>
                      <a:pt x="20541" y="1286"/>
                      <a:pt x="21600" y="0"/>
                    </a:cubicBezTo>
                  </a:path>
                </a:pathLst>
              </a:custGeom>
              <a:noFill/>
              <a:ln w="63500" cap="flat">
                <a:solidFill>
                  <a:srgbClr val="CD4547"/>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66" name="Shape 666"/>
              <p:cNvSpPr/>
              <p:nvPr/>
            </p:nvSpPr>
            <p:spPr>
              <a:xfrm rot="3840000">
                <a:off x="6544" y="1048509"/>
                <a:ext cx="68264" cy="57220"/>
              </a:xfrm>
              <a:prstGeom prst="rect">
                <a:avLst/>
              </a:prstGeom>
              <a:solidFill>
                <a:srgbClr val="CD4547"/>
              </a:solidFill>
              <a:ln w="9525" cap="flat">
                <a:solidFill>
                  <a:srgbClr val="CD4547"/>
                </a:solidFill>
                <a:prstDash val="solid"/>
                <a:miter lim="400000"/>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grpSp>
        <p:sp>
          <p:nvSpPr>
            <p:cNvPr id="668" name="Shape 668"/>
            <p:cNvSpPr/>
            <p:nvPr/>
          </p:nvSpPr>
          <p:spPr>
            <a:xfrm>
              <a:off x="1219201" y="3387725"/>
              <a:ext cx="1143002" cy="69849"/>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noFill/>
            <a:ln w="63500" cap="flat">
              <a:solidFill>
                <a:srgbClr val="4349AA"/>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69" name="Shape 669"/>
            <p:cNvSpPr/>
            <p:nvPr/>
          </p:nvSpPr>
          <p:spPr>
            <a:xfrm>
              <a:off x="1219201" y="3436938"/>
              <a:ext cx="1143002" cy="69849"/>
            </a:xfrm>
            <a:custGeom>
              <a:avLst/>
              <a:gdLst/>
              <a:ahLst/>
              <a:cxnLst>
                <a:cxn ang="0">
                  <a:pos x="wd2" y="hd2"/>
                </a:cxn>
                <a:cxn ang="5400000">
                  <a:pos x="wd2" y="hd2"/>
                </a:cxn>
                <a:cxn ang="10800000">
                  <a:pos x="wd2" y="hd2"/>
                </a:cxn>
                <a:cxn ang="16200000">
                  <a:pos x="wd2" y="hd2"/>
                </a:cxn>
              </a:cxnLst>
              <a:rect l="0" t="0" r="r" b="b"/>
              <a:pathLst>
                <a:path w="21600" h="20296" extrusionOk="0">
                  <a:moveTo>
                    <a:pt x="0" y="18514"/>
                  </a:moveTo>
                  <a:cubicBezTo>
                    <a:pt x="5143" y="20057"/>
                    <a:pt x="10286" y="21600"/>
                    <a:pt x="13886" y="18514"/>
                  </a:cubicBezTo>
                  <a:cubicBezTo>
                    <a:pt x="17486" y="15429"/>
                    <a:pt x="19543" y="7714"/>
                    <a:pt x="21600" y="0"/>
                  </a:cubicBezTo>
                </a:path>
              </a:pathLst>
            </a:custGeom>
            <a:noFill/>
            <a:ln w="63500" cap="flat">
              <a:solidFill>
                <a:srgbClr val="00A07F"/>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70" name="Shape 670"/>
            <p:cNvSpPr/>
            <p:nvPr/>
          </p:nvSpPr>
          <p:spPr>
            <a:xfrm>
              <a:off x="2362201" y="2903538"/>
              <a:ext cx="1295401" cy="533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06" y="18257"/>
                    <a:pt x="7412" y="14914"/>
                    <a:pt x="10165" y="12343"/>
                  </a:cubicBezTo>
                  <a:cubicBezTo>
                    <a:pt x="12918" y="9771"/>
                    <a:pt x="14612" y="8229"/>
                    <a:pt x="16518" y="6171"/>
                  </a:cubicBezTo>
                  <a:cubicBezTo>
                    <a:pt x="18424" y="4114"/>
                    <a:pt x="20753" y="1029"/>
                    <a:pt x="21600" y="0"/>
                  </a:cubicBezTo>
                </a:path>
              </a:pathLst>
            </a:custGeom>
            <a:noFill/>
            <a:ln w="63500" cap="flat">
              <a:solidFill>
                <a:srgbClr val="00A07F"/>
              </a:solidFill>
              <a:prstDash val="solid"/>
              <a:round/>
            </a:ln>
            <a:effectLst/>
          </p:spPr>
          <p:txBody>
            <a:bodyPr wrap="square" lIns="50800" tIns="50800" rIns="50800" bIns="50800" numCol="1" anchor="ctr">
              <a:noAutofit/>
            </a:bodyPr>
            <a:lstStyle/>
            <a:p>
              <a:pPr marR="40639" algn="ctr" defTabSz="914400">
                <a:defRPr sz="4200">
                  <a:uFill>
                    <a:solidFill>
                      <a:srgbClr val="000000"/>
                    </a:solidFill>
                  </a:uFill>
                  <a:latin typeface="+mj-lt"/>
                  <a:ea typeface="+mj-ea"/>
                  <a:cs typeface="+mj-cs"/>
                  <a:sym typeface="Gill Sans"/>
                </a:defRPr>
              </a:pPr>
              <a:endParaRPr/>
            </a:p>
          </p:txBody>
        </p:sp>
        <p:sp>
          <p:nvSpPr>
            <p:cNvPr id="671" name="Shape 671"/>
            <p:cNvSpPr/>
            <p:nvPr/>
          </p:nvSpPr>
          <p:spPr>
            <a:xfrm flipH="1">
              <a:off x="1036637" y="2444750"/>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72" name="Shape 672"/>
            <p:cNvSpPr/>
            <p:nvPr/>
          </p:nvSpPr>
          <p:spPr>
            <a:xfrm>
              <a:off x="565151" y="2286000"/>
              <a:ext cx="413941"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400</a:t>
              </a:r>
            </a:p>
          </p:txBody>
        </p:sp>
        <p:sp>
          <p:nvSpPr>
            <p:cNvPr id="673" name="Shape 673"/>
            <p:cNvSpPr/>
            <p:nvPr/>
          </p:nvSpPr>
          <p:spPr>
            <a:xfrm flipH="1">
              <a:off x="1036637" y="1298575"/>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74" name="Shape 674"/>
            <p:cNvSpPr/>
            <p:nvPr/>
          </p:nvSpPr>
          <p:spPr>
            <a:xfrm>
              <a:off x="565151" y="1189038"/>
              <a:ext cx="413941"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800</a:t>
              </a:r>
            </a:p>
          </p:txBody>
        </p:sp>
        <p:sp>
          <p:nvSpPr>
            <p:cNvPr id="675" name="Shape 675"/>
            <p:cNvSpPr/>
            <p:nvPr/>
          </p:nvSpPr>
          <p:spPr>
            <a:xfrm flipH="1">
              <a:off x="1036637" y="725488"/>
              <a:ext cx="182564" cy="1589"/>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76" name="Shape 676"/>
            <p:cNvSpPr/>
            <p:nvPr/>
          </p:nvSpPr>
          <p:spPr>
            <a:xfrm>
              <a:off x="457201" y="579438"/>
              <a:ext cx="522288"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t">
              <a:spAutoFit/>
            </a:bodyPr>
            <a:lstStyle>
              <a:lvl1pPr defTabSz="914400">
                <a:defRPr b="1">
                  <a:uFill>
                    <a:solidFill>
                      <a:srgbClr val="000000"/>
                    </a:solidFill>
                  </a:uFill>
                  <a:latin typeface="Verdana"/>
                  <a:ea typeface="Verdana"/>
                  <a:cs typeface="Verdana"/>
                  <a:sym typeface="Verdana"/>
                </a:defRPr>
              </a:lvl1pPr>
            </a:lstStyle>
            <a:p>
              <a:pPr>
                <a:defRPr sz="1800" b="0">
                  <a:uFillTx/>
                </a:defRPr>
              </a:pPr>
              <a:r>
                <a:rPr sz="1200" b="1">
                  <a:uFill>
                    <a:solidFill>
                      <a:srgbClr val="000000"/>
                    </a:solidFill>
                  </a:uFill>
                </a:rPr>
                <a:t>1000</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640"/>
                                        </p:tgtEl>
                                        <p:attrNameLst>
                                          <p:attrName>style.visibility</p:attrName>
                                        </p:attrNameLst>
                                      </p:cBhvr>
                                      <p:to>
                                        <p:strVal val="visible"/>
                                      </p:to>
                                    </p:set>
                                    <p:anim calcmode="lin" valueType="num">
                                      <p:cBhvr>
                                        <p:cTn id="7" dur="1000" fill="hold"/>
                                        <p:tgtEl>
                                          <p:spTgt spid="640"/>
                                        </p:tgtEl>
                                        <p:attrNameLst>
                                          <p:attrName>ppt_x</p:attrName>
                                        </p:attrNameLst>
                                      </p:cBhvr>
                                      <p:tavLst>
                                        <p:tav tm="0">
                                          <p:val>
                                            <p:strVal val="#ppt_x"/>
                                          </p:val>
                                        </p:tav>
                                        <p:tav tm="100000">
                                          <p:val>
                                            <p:strVal val="#ppt_x"/>
                                          </p:val>
                                        </p:tav>
                                      </p:tavLst>
                                    </p:anim>
                                    <p:anim calcmode="lin" valueType="num">
                                      <p:cBhvr>
                                        <p:cTn id="8" dur="1000" fill="hold"/>
                                        <p:tgtEl>
                                          <p:spTgt spid="6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fill="hold" grpId="2" nodeType="clickEffect">
                                  <p:stCondLst>
                                    <p:cond delay="0"/>
                                  </p:stCondLst>
                                  <p:iterate>
                                    <p:tmAbs val="0"/>
                                  </p:iterate>
                                  <p:childTnLst>
                                    <p:animEffect transition="out" filter="dissolve">
                                      <p:cBhvr>
                                        <p:cTn id="12" dur="1000" fill="hold"/>
                                        <p:tgtEl>
                                          <p:spTgt spid="640"/>
                                        </p:tgtEl>
                                      </p:cBhvr>
                                    </p:animEffect>
                                    <p:set>
                                      <p:cBhvr>
                                        <p:cTn id="13" fill="hold">
                                          <p:stCondLst>
                                            <p:cond delay="999"/>
                                          </p:stCondLst>
                                        </p:cTn>
                                        <p:tgtEl>
                                          <p:spTgt spid="640"/>
                                        </p:tgtEl>
                                        <p:attrNameLst>
                                          <p:attrName>style.visibility</p:attrName>
                                        </p:attrNameLst>
                                      </p:cBhvr>
                                      <p:to>
                                        <p:strVal val="hidden"/>
                                      </p:to>
                                    </p:set>
                                  </p:childTnLst>
                                </p:cTn>
                              </p:par>
                            </p:childTnLst>
                          </p:cTn>
                        </p:par>
                        <p:par>
                          <p:cTn id="14" fill="hold">
                            <p:stCondLst>
                              <p:cond delay="1000"/>
                            </p:stCondLst>
                            <p:childTnLst>
                              <p:par>
                                <p:cTn id="15" presetID="22" presetClass="entr" presetSubtype="8" fill="hold" grpId="3" nodeType="afterEffect">
                                  <p:stCondLst>
                                    <p:cond delay="0"/>
                                  </p:stCondLst>
                                  <p:iterate>
                                    <p:tmAbs val="0"/>
                                  </p:iterate>
                                  <p:childTnLst>
                                    <p:set>
                                      <p:cBhvr>
                                        <p:cTn id="16" fill="hold"/>
                                        <p:tgtEl>
                                          <p:spTgt spid="677"/>
                                        </p:tgtEl>
                                        <p:attrNameLst>
                                          <p:attrName>style.visibility</p:attrName>
                                        </p:attrNameLst>
                                      </p:cBhvr>
                                      <p:to>
                                        <p:strVal val="visible"/>
                                      </p:to>
                                    </p:set>
                                    <p:animEffect transition="in" filter="wipe(left)">
                                      <p:cBhvr>
                                        <p:cTn id="17"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1" animBg="1" advAuto="0"/>
      <p:bldP spid="640" grpId="2" animBg="1" advAuto="0"/>
      <p:bldP spid="677"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p:nvPr/>
        </p:nvSpPr>
        <p:spPr>
          <a:xfrm>
            <a:off x="171450" y="3028950"/>
            <a:ext cx="8801100" cy="80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914400">
              <a:lnSpc>
                <a:spcPct val="95000"/>
              </a:lnSpc>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pPr>
            <a:r>
              <a:t>Powerful experiences, </a:t>
            </a:r>
          </a:p>
          <a:p>
            <a:pPr algn="ctr" defTabSz="914400">
              <a:lnSpc>
                <a:spcPct val="95000"/>
              </a:lnSpc>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pPr>
            <a:r>
              <a:t>no matter what kind (+/-), matter</a:t>
            </a:r>
          </a:p>
        </p:txBody>
      </p:sp>
      <p:sp>
        <p:nvSpPr>
          <p:cNvPr id="680" name="Shape 680"/>
          <p:cNvSpPr/>
          <p:nvPr/>
        </p:nvSpPr>
        <p:spPr>
          <a:xfrm>
            <a:off x="0" y="0"/>
            <a:ext cx="9156700" cy="685800"/>
          </a:xfrm>
          <a:prstGeom prst="rect">
            <a:avLst/>
          </a:prstGeom>
          <a:solidFill>
            <a:srgbClr val="84ABD2"/>
          </a:solidFill>
          <a:ln>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681"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ctrTitle"/>
          </p:nvPr>
        </p:nvSpPr>
        <p:spPr>
          <a:xfrm>
            <a:off x="190500" y="279400"/>
            <a:ext cx="8763000" cy="1355974"/>
          </a:xfrm>
          <a:prstGeom prst="rect">
            <a:avLst/>
          </a:prstGeom>
        </p:spPr>
        <p:txBody>
          <a:bodyPr anchor="ctr"/>
          <a:lstStyle>
            <a:lvl1pPr algn="ctr">
              <a:lnSpc>
                <a:spcPct val="110000"/>
              </a:lnSpc>
              <a:defRPr sz="28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lvl1pPr>
          </a:lstStyle>
          <a:p>
            <a:r>
              <a:t>Presentation</a:t>
            </a:r>
          </a:p>
        </p:txBody>
      </p:sp>
      <p:sp>
        <p:nvSpPr>
          <p:cNvPr id="439" name="Shape 439"/>
          <p:cNvSpPr/>
          <p:nvPr/>
        </p:nvSpPr>
        <p:spPr>
          <a:xfrm>
            <a:off x="190500" y="1397000"/>
            <a:ext cx="8763000" cy="398526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647700" indent="-228600" defTabSz="914400">
              <a:lnSpc>
                <a:spcPct val="130000"/>
              </a:lnSpc>
              <a:buClr>
                <a:srgbClr val="000000"/>
              </a:buClr>
              <a:buSzPct val="100000"/>
              <a:buFont typeface="Verdana"/>
              <a:buChar char="•"/>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r>
              <a:t>A primer of brain development and the power of early experience on mental and physical health for a lifetime</a:t>
            </a:r>
          </a:p>
          <a:p>
            <a:pPr marL="419100" defTabSz="914400">
              <a:lnSpc>
                <a:spcPct val="130000"/>
              </a:lnSpc>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endParaRPr/>
          </a:p>
          <a:p>
            <a:pPr marL="647700" indent="-228600" defTabSz="914400">
              <a:lnSpc>
                <a:spcPct val="130000"/>
              </a:lnSpc>
              <a:buClr>
                <a:srgbClr val="000000"/>
              </a:buClr>
              <a:buSzPct val="100000"/>
              <a:buFont typeface="Verdana"/>
              <a:buChar char="•"/>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r>
              <a:t>Toxic Stress -what’s it all about</a:t>
            </a:r>
          </a:p>
          <a:p>
            <a:pPr marL="419100" defTabSz="914400">
              <a:lnSpc>
                <a:spcPct val="130000"/>
              </a:lnSpc>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endParaRPr/>
          </a:p>
          <a:p>
            <a:pPr marL="647700" indent="-228600" defTabSz="914400">
              <a:lnSpc>
                <a:spcPct val="130000"/>
              </a:lnSpc>
              <a:buClr>
                <a:srgbClr val="000000"/>
              </a:buClr>
              <a:buSzPct val="100000"/>
              <a:buFont typeface="Verdana"/>
              <a:buChar char="•"/>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r>
              <a:t>Two key brain and health targets for success</a:t>
            </a:r>
          </a:p>
          <a:p>
            <a:pPr marL="990600" lvl="1" indent="-228600" defTabSz="914400">
              <a:lnSpc>
                <a:spcPct val="130000"/>
              </a:lnSpc>
              <a:buClr>
                <a:srgbClr val="000000"/>
              </a:buClr>
              <a:buSzPct val="100000"/>
              <a:buFont typeface="Verdana"/>
              <a:buChar char="-"/>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r>
              <a:t>Executive Function</a:t>
            </a:r>
          </a:p>
          <a:p>
            <a:pPr marL="990600" lvl="1" indent="-228600" defTabSz="914400">
              <a:lnSpc>
                <a:spcPct val="130000"/>
              </a:lnSpc>
              <a:buClr>
                <a:srgbClr val="000000"/>
              </a:buClr>
              <a:buSzPct val="100000"/>
              <a:buFont typeface="Verdana"/>
              <a:buChar char="-"/>
              <a:defRPr sz="2200" b="1">
                <a:effectLst>
                  <a:outerShdw blurRad="12700" dist="25400" dir="2700000" rotWithShape="0">
                    <a:srgbClr val="CBCBCB"/>
                  </a:outerShdw>
                </a:effectLst>
                <a:uFill>
                  <a:solidFill>
                    <a:srgbClr val="000000"/>
                  </a:solidFill>
                </a:uFill>
                <a:latin typeface="Verdana"/>
                <a:ea typeface="Verdana"/>
                <a:cs typeface="Verdana"/>
                <a:sym typeface="Verdana"/>
              </a:defRPr>
            </a:pPr>
            <a:r>
              <a:t>Resilience</a:t>
            </a:r>
          </a:p>
        </p:txBody>
      </p:sp>
      <p:sp>
        <p:nvSpPr>
          <p:cNvPr id="440" name="Shape 440"/>
          <p:cNvSpPr/>
          <p:nvPr/>
        </p:nvSpPr>
        <p:spPr>
          <a:xfrm>
            <a:off x="3598" y="-50800"/>
            <a:ext cx="9156701"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441"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39">
                                            <p:bg/>
                                          </p:spTgt>
                                        </p:tgtEl>
                                        <p:attrNameLst>
                                          <p:attrName>style.visibility</p:attrName>
                                        </p:attrNameLst>
                                      </p:cBhvr>
                                      <p:to>
                                        <p:strVal val="visible"/>
                                      </p:to>
                                    </p:set>
                                    <p:animEffect transition="in" filter="wipe(left)">
                                      <p:cBhvr>
                                        <p:cTn id="7" dur="1000"/>
                                        <p:tgtEl>
                                          <p:spTgt spid="439">
                                            <p:bg/>
                                          </p:spTgt>
                                        </p:tgtEl>
                                      </p:cBhvr>
                                    </p:animEffect>
                                  </p:childTnLst>
                                </p:cTn>
                              </p:par>
                              <p:par>
                                <p:cTn id="8" presetID="22" presetClass="entr" presetSubtype="8" fill="hold" grpId="1" nodeType="withEffect">
                                  <p:stCondLst>
                                    <p:cond delay="0"/>
                                  </p:stCondLst>
                                  <p:iterate>
                                    <p:tmAbs val="0"/>
                                  </p:iterate>
                                  <p:childTnLst>
                                    <p:set>
                                      <p:cBhvr>
                                        <p:cTn id="9" fill="hold"/>
                                        <p:tgtEl>
                                          <p:spTgt spid="439">
                                            <p:txEl>
                                              <p:pRg st="0" end="0"/>
                                            </p:txEl>
                                          </p:spTgt>
                                        </p:tgtEl>
                                        <p:attrNameLst>
                                          <p:attrName>style.visibility</p:attrName>
                                        </p:attrNameLst>
                                      </p:cBhvr>
                                      <p:to>
                                        <p:strVal val="visible"/>
                                      </p:to>
                                    </p:set>
                                    <p:animEffect transition="in" filter="wipe(left)">
                                      <p:cBhvr>
                                        <p:cTn id="10" dur="1000"/>
                                        <p:tgtEl>
                                          <p:spTgt spid="4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439">
                                            <p:txEl>
                                              <p:pRg st="1" end="1"/>
                                            </p:txEl>
                                          </p:spTgt>
                                        </p:tgtEl>
                                        <p:attrNameLst>
                                          <p:attrName>style.visibility</p:attrName>
                                        </p:attrNameLst>
                                      </p:cBhvr>
                                      <p:to>
                                        <p:strVal val="visible"/>
                                      </p:to>
                                    </p:set>
                                    <p:animEffect transition="in" filter="wipe(left)">
                                      <p:cBhvr>
                                        <p:cTn id="15" dur="1000"/>
                                        <p:tgtEl>
                                          <p:spTgt spid="4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439">
                                            <p:txEl>
                                              <p:pRg st="2" end="2"/>
                                            </p:txEl>
                                          </p:spTgt>
                                        </p:tgtEl>
                                        <p:attrNameLst>
                                          <p:attrName>style.visibility</p:attrName>
                                        </p:attrNameLst>
                                      </p:cBhvr>
                                      <p:to>
                                        <p:strVal val="visible"/>
                                      </p:to>
                                    </p:set>
                                    <p:animEffect transition="in" filter="wipe(left)">
                                      <p:cBhvr>
                                        <p:cTn id="20" dur="1000"/>
                                        <p:tgtEl>
                                          <p:spTgt spid="4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439">
                                            <p:txEl>
                                              <p:pRg st="3" end="3"/>
                                            </p:txEl>
                                          </p:spTgt>
                                        </p:tgtEl>
                                        <p:attrNameLst>
                                          <p:attrName>style.visibility</p:attrName>
                                        </p:attrNameLst>
                                      </p:cBhvr>
                                      <p:to>
                                        <p:strVal val="visible"/>
                                      </p:to>
                                    </p:set>
                                    <p:animEffect transition="in" filter="wipe(left)">
                                      <p:cBhvr>
                                        <p:cTn id="25" dur="1000"/>
                                        <p:tgtEl>
                                          <p:spTgt spid="43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439">
                                            <p:txEl>
                                              <p:pRg st="4" end="4"/>
                                            </p:txEl>
                                          </p:spTgt>
                                        </p:tgtEl>
                                        <p:attrNameLst>
                                          <p:attrName>style.visibility</p:attrName>
                                        </p:attrNameLst>
                                      </p:cBhvr>
                                      <p:to>
                                        <p:strVal val="visible"/>
                                      </p:to>
                                    </p:set>
                                    <p:animEffect transition="in" filter="wipe(left)">
                                      <p:cBhvr>
                                        <p:cTn id="30" dur="1000"/>
                                        <p:tgtEl>
                                          <p:spTgt spid="43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439">
                                            <p:txEl>
                                              <p:pRg st="5" end="5"/>
                                            </p:txEl>
                                          </p:spTgt>
                                        </p:tgtEl>
                                        <p:attrNameLst>
                                          <p:attrName>style.visibility</p:attrName>
                                        </p:attrNameLst>
                                      </p:cBhvr>
                                      <p:to>
                                        <p:strVal val="visible"/>
                                      </p:to>
                                    </p:set>
                                    <p:animEffect transition="in" filter="wipe(left)">
                                      <p:cBhvr>
                                        <p:cTn id="35" dur="1000"/>
                                        <p:tgtEl>
                                          <p:spTgt spid="43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p:tmAbs val="0"/>
                                  </p:iterate>
                                  <p:childTnLst>
                                    <p:set>
                                      <p:cBhvr>
                                        <p:cTn id="39" fill="hold"/>
                                        <p:tgtEl>
                                          <p:spTgt spid="439">
                                            <p:txEl>
                                              <p:pRg st="6" end="6"/>
                                            </p:txEl>
                                          </p:spTgt>
                                        </p:tgtEl>
                                        <p:attrNameLst>
                                          <p:attrName>style.visibility</p:attrName>
                                        </p:attrNameLst>
                                      </p:cBhvr>
                                      <p:to>
                                        <p:strVal val="visible"/>
                                      </p:to>
                                    </p:set>
                                    <p:animEffect transition="in" filter="wipe(left)">
                                      <p:cBhvr>
                                        <p:cTn id="40" dur="1000"/>
                                        <p:tgtEl>
                                          <p:spTgt spid="4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687" name="image.jpg"/>
          <p:cNvPicPr>
            <a:picLocks/>
          </p:cNvPicPr>
          <p:nvPr/>
        </p:nvPicPr>
        <p:blipFill>
          <a:blip r:embed="rId2">
            <a:extLst/>
          </a:blip>
          <a:stretch>
            <a:fillRect/>
          </a:stretch>
        </p:blipFill>
        <p:spPr>
          <a:xfrm>
            <a:off x="1297214" y="206225"/>
            <a:ext cx="7404100" cy="381001"/>
          </a:xfrm>
          <a:prstGeom prst="rect">
            <a:avLst/>
          </a:prstGeom>
          <a:ln w="12700"/>
        </p:spPr>
      </p:pic>
      <p:pic>
        <p:nvPicPr>
          <p:cNvPr id="5" name="pasted-image.pdf"/>
          <p:cNvPicPr>
            <a:picLocks noChangeAspect="1"/>
          </p:cNvPicPr>
          <p:nvPr/>
        </p:nvPicPr>
        <p:blipFill>
          <a:blip r:embed="rId3">
            <a:extLst/>
          </a:blip>
          <a:stretch>
            <a:fillRect/>
          </a:stretch>
        </p:blipFill>
        <p:spPr>
          <a:xfrm>
            <a:off x="2204366" y="3192235"/>
            <a:ext cx="6172200" cy="1028700"/>
          </a:xfrm>
          <a:prstGeom prst="rect">
            <a:avLst/>
          </a:prstGeom>
          <a:ln w="12700">
            <a:miter lim="400000"/>
          </a:ln>
        </p:spPr>
      </p:pic>
      <p:sp>
        <p:nvSpPr>
          <p:cNvPr id="2" name="TextBox 1"/>
          <p:cNvSpPr txBox="1"/>
          <p:nvPr/>
        </p:nvSpPr>
        <p:spPr>
          <a:xfrm>
            <a:off x="651338" y="892025"/>
            <a:ext cx="83115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Verdana" charset="0"/>
                <a:ea typeface="Verdana" charset="0"/>
                <a:cs typeface="Verdana" charset="0"/>
                <a:sym typeface="Helvetica"/>
              </a:rPr>
              <a:t>Toxic Stress Impact</a:t>
            </a:r>
            <a:r>
              <a:rPr kumimoji="0" lang="en-US" sz="2400" b="0" i="0" u="none" strike="noStrike" cap="none" spc="0" normalizeH="0" dirty="0" smtClean="0">
                <a:ln>
                  <a:noFill/>
                </a:ln>
                <a:solidFill>
                  <a:srgbClr val="000000"/>
                </a:solidFill>
                <a:effectLst/>
                <a:uFillTx/>
                <a:latin typeface="Verdana" charset="0"/>
                <a:ea typeface="Verdana" charset="0"/>
                <a:cs typeface="Verdana" charset="0"/>
                <a:sym typeface="Helvetica"/>
              </a:rPr>
              <a:t> on Brain and </a:t>
            </a:r>
            <a:r>
              <a:rPr kumimoji="0" lang="en-US" sz="2400" b="0" i="0" u="none" strike="noStrike" cap="none" spc="0" normalizeH="0" smtClean="0">
                <a:ln>
                  <a:noFill/>
                </a:ln>
                <a:solidFill>
                  <a:srgbClr val="000000"/>
                </a:solidFill>
                <a:effectLst/>
                <a:uFillTx/>
                <a:latin typeface="Verdana" charset="0"/>
                <a:ea typeface="Verdana" charset="0"/>
                <a:cs typeface="Verdana" charset="0"/>
                <a:sym typeface="Helvetica"/>
              </a:rPr>
              <a:t>Child Development</a:t>
            </a:r>
            <a:endParaRPr kumimoji="0" lang="en-US" sz="2400" b="0" i="0" u="none" strike="noStrike" cap="none" spc="0" normalizeH="0" baseline="0">
              <a:ln>
                <a:noFill/>
              </a:ln>
              <a:solidFill>
                <a:srgbClr val="000000"/>
              </a:solidFill>
              <a:effectLst/>
              <a:uFillTx/>
              <a:latin typeface="Verdana" charset="0"/>
              <a:ea typeface="Verdana" charset="0"/>
              <a:cs typeface="Verdana" charset="0"/>
              <a:sym typeface="Helvetica"/>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690" name="Shape 690"/>
          <p:cNvSpPr/>
          <p:nvPr/>
        </p:nvSpPr>
        <p:spPr>
          <a:xfrm>
            <a:off x="2832100" y="90487"/>
            <a:ext cx="3011662" cy="508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D81E00"/>
              </a:buClr>
              <a:buFont typeface="Verdana"/>
              <a:defRPr sz="2800" b="1">
                <a:solidFill>
                  <a:srgbClr val="B51A00"/>
                </a:solidFill>
                <a:uFill>
                  <a:solidFill>
                    <a:srgbClr val="B51A00"/>
                  </a:solidFill>
                </a:uFill>
                <a:latin typeface="Verdana"/>
                <a:ea typeface="Verdana"/>
                <a:cs typeface="Verdana"/>
                <a:sym typeface="Verdana"/>
              </a:defRPr>
            </a:lvl1pPr>
          </a:lstStyle>
          <a:p>
            <a:r>
              <a:t>We know that:</a:t>
            </a:r>
          </a:p>
        </p:txBody>
      </p:sp>
      <p:pic>
        <p:nvPicPr>
          <p:cNvPr id="691" name="droppedImage.png"/>
          <p:cNvPicPr>
            <a:picLocks noChangeAspect="1"/>
          </p:cNvPicPr>
          <p:nvPr/>
        </p:nvPicPr>
        <p:blipFill>
          <a:blip r:embed="rId2">
            <a:extLst/>
          </a:blip>
          <a:stretch>
            <a:fillRect/>
          </a:stretch>
        </p:blipFill>
        <p:spPr>
          <a:xfrm>
            <a:off x="558800" y="1671444"/>
            <a:ext cx="8051800" cy="4615057"/>
          </a:xfrm>
          <a:prstGeom prst="rect">
            <a:avLst/>
          </a:prstGeom>
          <a:ln w="25400">
            <a:solidFill>
              <a:srgbClr val="000000"/>
            </a:solidFill>
          </a:ln>
        </p:spPr>
      </p:pic>
      <p:sp>
        <p:nvSpPr>
          <p:cNvPr id="692" name="Shape 692"/>
          <p:cNvSpPr/>
          <p:nvPr/>
        </p:nvSpPr>
        <p:spPr>
          <a:xfrm>
            <a:off x="3052526" y="6438900"/>
            <a:ext cx="3323133"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algn="ctr" defTabSz="914400">
              <a:defRPr sz="1400">
                <a:uFill>
                  <a:solidFill>
                    <a:srgbClr val="000000"/>
                  </a:solidFill>
                </a:uFill>
                <a:latin typeface="+mj-lt"/>
                <a:ea typeface="+mj-ea"/>
                <a:cs typeface="+mj-cs"/>
                <a:sym typeface="Gill Sans"/>
              </a:defRPr>
            </a:lvl1pPr>
          </a:lstStyle>
          <a:p>
            <a:r>
              <a:t>U.S. Dept. Health and Human Services, 2010</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91"/>
                                        </p:tgtEl>
                                        <p:attrNameLst>
                                          <p:attrName>style.visibility</p:attrName>
                                        </p:attrNameLst>
                                      </p:cBhvr>
                                      <p:to>
                                        <p:strVal val="visible"/>
                                      </p:to>
                                    </p:set>
                                    <p:animEffect transition="in" filter="wipe(left)">
                                      <p:cBhvr>
                                        <p:cTn id="7" dur="1000"/>
                                        <p:tgtEl>
                                          <p:spTgt spid="691"/>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692"/>
                                        </p:tgtEl>
                                        <p:attrNameLst>
                                          <p:attrName>style.visibility</p:attrName>
                                        </p:attrNameLst>
                                      </p:cBhvr>
                                      <p:to>
                                        <p:strVal val="visible"/>
                                      </p:to>
                                    </p:set>
                                    <p:animEffect transition="in" filter="wipe(left)">
                                      <p:cBhvr>
                                        <p:cTn id="11" dur="10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 grpId="1" animBg="1" advAuto="0"/>
      <p:bldP spid="692"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695" name="image.jpg"/>
          <p:cNvPicPr>
            <a:picLocks/>
          </p:cNvPicPr>
          <p:nvPr/>
        </p:nvPicPr>
        <p:blipFill>
          <a:blip r:embed="rId2">
            <a:extLst/>
          </a:blip>
          <a:stretch>
            <a:fillRect/>
          </a:stretch>
        </p:blipFill>
        <p:spPr>
          <a:xfrm>
            <a:off x="609600" y="228600"/>
            <a:ext cx="7404100" cy="381001"/>
          </a:xfrm>
          <a:prstGeom prst="rect">
            <a:avLst/>
          </a:prstGeom>
          <a:ln w="12700"/>
        </p:spPr>
      </p:pic>
      <p:pic>
        <p:nvPicPr>
          <p:cNvPr id="5" name="pasted-image.pdf"/>
          <p:cNvPicPr>
            <a:picLocks noChangeAspect="1"/>
          </p:cNvPicPr>
          <p:nvPr/>
        </p:nvPicPr>
        <p:blipFill>
          <a:blip r:embed="rId3">
            <a:extLst/>
          </a:blip>
          <a:stretch>
            <a:fillRect/>
          </a:stretch>
        </p:blipFill>
        <p:spPr>
          <a:xfrm>
            <a:off x="1963057" y="3221264"/>
            <a:ext cx="6172200" cy="1028700"/>
          </a:xfrm>
          <a:prstGeom prst="rect">
            <a:avLst/>
          </a:prstGeom>
          <a:ln w="12700">
            <a:miter lim="400000"/>
          </a:ln>
        </p:spPr>
      </p:pic>
      <p:sp>
        <p:nvSpPr>
          <p:cNvPr id="2" name="TextBox 1"/>
          <p:cNvSpPr txBox="1"/>
          <p:nvPr/>
        </p:nvSpPr>
        <p:spPr>
          <a:xfrm>
            <a:off x="2807357" y="1048552"/>
            <a:ext cx="4483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smtClean="0">
                <a:ln>
                  <a:noFill/>
                </a:ln>
                <a:solidFill>
                  <a:srgbClr val="000000"/>
                </a:solidFill>
                <a:effectLst/>
                <a:uFillTx/>
                <a:latin typeface="Helvetica"/>
                <a:ea typeface="Helvetica"/>
                <a:cs typeface="Helvetica"/>
                <a:sym typeface="Helvetica"/>
              </a:rPr>
              <a:t>Neglect is an Early Life Stressor</a:t>
            </a:r>
            <a:endParaRPr kumimoji="0" lang="en-US" sz="2400" b="0" i="0" u="none" strike="noStrike" cap="none" spc="0" normalizeH="0" baseline="0">
              <a:ln>
                <a:noFill/>
              </a:ln>
              <a:solidFill>
                <a:srgbClr val="000000"/>
              </a:solidFill>
              <a:effectLst/>
              <a:uFillTx/>
              <a:latin typeface="Helvetica"/>
              <a:ea typeface="Helvetica"/>
              <a:cs typeface="Helvetica"/>
              <a:sym typeface="Helvetica"/>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 name="image34.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99" name="Shape 699"/>
          <p:cNvSpPr/>
          <p:nvPr/>
        </p:nvSpPr>
        <p:spPr>
          <a:xfrm>
            <a:off x="7518400" y="6308725"/>
            <a:ext cx="1409700" cy="38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r" defTabSz="914400">
              <a:buClr>
                <a:srgbClr val="000000"/>
              </a:buClr>
              <a:buFont typeface="Verdana"/>
              <a:defRPr sz="2400">
                <a:uFill>
                  <a:solidFill>
                    <a:srgbClr val="000000"/>
                  </a:solidFill>
                </a:uFill>
                <a:latin typeface="Times"/>
                <a:ea typeface="Times"/>
                <a:cs typeface="Times"/>
                <a:sym typeface="Times"/>
              </a:defRPr>
            </a:pPr>
            <a:r>
              <a:rPr sz="1000">
                <a:latin typeface="Verdana"/>
                <a:ea typeface="Verdana"/>
                <a:cs typeface="Verdana"/>
                <a:sym typeface="Verdana"/>
              </a:rPr>
              <a:t>Source: Pollok &amp; </a:t>
            </a:r>
            <a:br>
              <a:rPr sz="1000">
                <a:latin typeface="Verdana"/>
                <a:ea typeface="Verdana"/>
                <a:cs typeface="Verdana"/>
                <a:sym typeface="Verdana"/>
              </a:rPr>
            </a:br>
            <a:r>
              <a:rPr sz="1000">
                <a:latin typeface="Verdana"/>
                <a:ea typeface="Verdana"/>
                <a:cs typeface="Verdana"/>
                <a:sym typeface="Verdana"/>
              </a:rPr>
              <a:t>Kistler (2002)</a:t>
            </a:r>
          </a:p>
        </p:txBody>
      </p:sp>
      <p:sp>
        <p:nvSpPr>
          <p:cNvPr id="700" name="Shape 700"/>
          <p:cNvSpPr/>
          <p:nvPr/>
        </p:nvSpPr>
        <p:spPr>
          <a:xfrm>
            <a:off x="7467600" y="5943600"/>
            <a:ext cx="927100" cy="228600"/>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1" name="Shape 701"/>
          <p:cNvSpPr/>
          <p:nvPr/>
        </p:nvSpPr>
        <p:spPr>
          <a:xfrm>
            <a:off x="381000" y="76200"/>
            <a:ext cx="927100" cy="228600"/>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2" name="Shape 702"/>
          <p:cNvSpPr/>
          <p:nvPr/>
        </p:nvSpPr>
        <p:spPr>
          <a:xfrm rot="5400000">
            <a:off x="2927350" y="-1403351"/>
            <a:ext cx="2832100" cy="6248401"/>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3" name="Shape 703"/>
          <p:cNvSpPr/>
          <p:nvPr/>
        </p:nvSpPr>
        <p:spPr>
          <a:xfrm>
            <a:off x="1219200" y="0"/>
            <a:ext cx="6184900" cy="304800"/>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4" name="Shape 704"/>
          <p:cNvSpPr/>
          <p:nvPr/>
        </p:nvSpPr>
        <p:spPr>
          <a:xfrm>
            <a:off x="1295400" y="3124200"/>
            <a:ext cx="5041900" cy="2743200"/>
          </a:xfrm>
          <a:prstGeom prst="rect">
            <a:avLst/>
          </a:prstGeom>
          <a:ln w="50800">
            <a:solidFill>
              <a:srgbClr val="CD4547"/>
            </a:solidFill>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5" name="Shape 705"/>
          <p:cNvSpPr/>
          <p:nvPr/>
        </p:nvSpPr>
        <p:spPr>
          <a:xfrm rot="5400000">
            <a:off x="3651250" y="2063750"/>
            <a:ext cx="1384300" cy="6248400"/>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6" name="Shape 706"/>
          <p:cNvSpPr/>
          <p:nvPr/>
        </p:nvSpPr>
        <p:spPr>
          <a:xfrm rot="5400000">
            <a:off x="3651250" y="692149"/>
            <a:ext cx="1384300" cy="6248401"/>
          </a:xfrm>
          <a:prstGeom prst="rect">
            <a:avLst/>
          </a:prstGeom>
          <a:solidFill>
            <a:srgbClr val="FFFFFF"/>
          </a:solidFill>
          <a:ln>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07" name="Shape 707"/>
          <p:cNvSpPr/>
          <p:nvPr/>
        </p:nvSpPr>
        <p:spPr>
          <a:xfrm flipV="1">
            <a:off x="6096000" y="6096000"/>
            <a:ext cx="0" cy="381000"/>
          </a:xfrm>
          <a:prstGeom prst="line">
            <a:avLst/>
          </a:prstGeom>
          <a:ln w="57150">
            <a:solidFill>
              <a:srgbClr val="FF2600"/>
            </a:solidFill>
            <a:tailEnd type="triangle"/>
          </a:ln>
        </p:spPr>
        <p:txBody>
          <a:bodyPr lIns="0" tIns="0" rIns="0" bIns="0"/>
          <a:lstStyle/>
          <a:p>
            <a:endParaRPr/>
          </a:p>
        </p:txBody>
      </p:sp>
      <p:sp>
        <p:nvSpPr>
          <p:cNvPr id="708" name="Shape 708"/>
          <p:cNvSpPr/>
          <p:nvPr/>
        </p:nvSpPr>
        <p:spPr>
          <a:xfrm flipV="1">
            <a:off x="4419600" y="6096000"/>
            <a:ext cx="0" cy="381000"/>
          </a:xfrm>
          <a:prstGeom prst="line">
            <a:avLst/>
          </a:prstGeom>
          <a:ln w="57150">
            <a:solidFill>
              <a:srgbClr val="00A500"/>
            </a:solidFill>
            <a:tailEnd type="triangle"/>
          </a:ln>
        </p:spPr>
        <p:txBody>
          <a:bodyPr lIns="0" tIns="0" rIns="0" bIns="0"/>
          <a:lstStyle/>
          <a:p>
            <a:endParaRPr/>
          </a:p>
        </p:txBody>
      </p:sp>
      <p:sp>
        <p:nvSpPr>
          <p:cNvPr id="709" name="Shape 709"/>
          <p:cNvSpPr/>
          <p:nvPr/>
        </p:nvSpPr>
        <p:spPr>
          <a:xfrm>
            <a:off x="1295400" y="3124200"/>
            <a:ext cx="3365500" cy="2743200"/>
          </a:xfrm>
          <a:prstGeom prst="rect">
            <a:avLst/>
          </a:prstGeom>
          <a:ln w="50800">
            <a:solidFill>
              <a:srgbClr val="009051"/>
            </a:solidFill>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
        <p:nvSpPr>
          <p:cNvPr id="710" name="Shape 710"/>
          <p:cNvSpPr/>
          <p:nvPr/>
        </p:nvSpPr>
        <p:spPr>
          <a:xfrm>
            <a:off x="1295400" y="330200"/>
            <a:ext cx="3365500" cy="2743200"/>
          </a:xfrm>
          <a:prstGeom prst="rect">
            <a:avLst/>
          </a:prstGeom>
          <a:ln w="50800">
            <a:solidFill>
              <a:srgbClr val="009051"/>
            </a:solidFill>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iterate>
                                    <p:tmAbs val="0"/>
                                  </p:iterate>
                                  <p:childTnLst>
                                    <p:animEffect transition="out" filter="wipe(left)">
                                      <p:cBhvr>
                                        <p:cTn id="6" dur="2000" fill="hold"/>
                                        <p:tgtEl>
                                          <p:spTgt spid="702"/>
                                        </p:tgtEl>
                                      </p:cBhvr>
                                    </p:animEffect>
                                    <p:set>
                                      <p:cBhvr>
                                        <p:cTn id="7" fill="hold">
                                          <p:stCondLst>
                                            <p:cond delay="1999"/>
                                          </p:stCondLst>
                                        </p:cTn>
                                        <p:tgtEl>
                                          <p:spTgt spid="7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7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2000" fill="hold"/>
                                        <p:tgtEl>
                                          <p:spTgt spid="706"/>
                                        </p:tgtEl>
                                      </p:cBhvr>
                                    </p:animEffect>
                                    <p:set>
                                      <p:cBhvr>
                                        <p:cTn id="16" fill="hold">
                                          <p:stCondLst>
                                            <p:cond delay="1999"/>
                                          </p:stCondLst>
                                        </p:cTn>
                                        <p:tgtEl>
                                          <p:spTgt spid="70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4" nodeType="clickEffect">
                                  <p:stCondLst>
                                    <p:cond delay="0"/>
                                  </p:stCondLst>
                                  <p:iterate>
                                    <p:tmAbs val="0"/>
                                  </p:iterate>
                                  <p:childTnLst>
                                    <p:animEffect transition="out" filter="wipe(left)">
                                      <p:cBhvr>
                                        <p:cTn id="20" dur="2000" fill="hold"/>
                                        <p:tgtEl>
                                          <p:spTgt spid="705"/>
                                        </p:tgtEl>
                                      </p:cBhvr>
                                    </p:animEffect>
                                    <p:set>
                                      <p:cBhvr>
                                        <p:cTn id="21" fill="hold">
                                          <p:stCondLst>
                                            <p:cond delay="1999"/>
                                          </p:stCondLst>
                                        </p:cTn>
                                        <p:tgtEl>
                                          <p:spTgt spid="70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5" nodeType="clickEffect">
                                  <p:stCondLst>
                                    <p:cond delay="0"/>
                                  </p:stCondLst>
                                  <p:iterate>
                                    <p:tmAbs val="0"/>
                                  </p:iterate>
                                  <p:childTnLst>
                                    <p:set>
                                      <p:cBhvr>
                                        <p:cTn id="25" fill="hold"/>
                                        <p:tgtEl>
                                          <p:spTgt spid="709"/>
                                        </p:tgtEl>
                                        <p:attrNameLst>
                                          <p:attrName>style.visibility</p:attrName>
                                        </p:attrNameLst>
                                      </p:cBhvr>
                                      <p:to>
                                        <p:strVal val="visible"/>
                                      </p:to>
                                    </p:set>
                                  </p:childTnLst>
                                </p:cTn>
                              </p:par>
                            </p:childTnLst>
                          </p:cTn>
                        </p:par>
                        <p:par>
                          <p:cTn id="26" fill="hold">
                            <p:stCondLst>
                              <p:cond delay="0"/>
                            </p:stCondLst>
                            <p:childTnLst>
                              <p:par>
                                <p:cTn id="27" presetID="2" presetClass="entr" presetSubtype="4" fill="hold" grpId="6" nodeType="afterEffect">
                                  <p:stCondLst>
                                    <p:cond delay="0"/>
                                  </p:stCondLst>
                                  <p:iterate>
                                    <p:tmAbs val="0"/>
                                  </p:iterate>
                                  <p:childTnLst>
                                    <p:set>
                                      <p:cBhvr>
                                        <p:cTn id="28" fill="hold"/>
                                        <p:tgtEl>
                                          <p:spTgt spid="708"/>
                                        </p:tgtEl>
                                        <p:attrNameLst>
                                          <p:attrName>style.visibility</p:attrName>
                                        </p:attrNameLst>
                                      </p:cBhvr>
                                      <p:to>
                                        <p:strVal val="visible"/>
                                      </p:to>
                                    </p:set>
                                    <p:anim calcmode="lin" valueType="num">
                                      <p:cBhvr>
                                        <p:cTn id="29" dur="500" fill="hold"/>
                                        <p:tgtEl>
                                          <p:spTgt spid="708"/>
                                        </p:tgtEl>
                                        <p:attrNameLst>
                                          <p:attrName>ppt_x</p:attrName>
                                        </p:attrNameLst>
                                      </p:cBhvr>
                                      <p:tavLst>
                                        <p:tav tm="0">
                                          <p:val>
                                            <p:strVal val="#ppt_x"/>
                                          </p:val>
                                        </p:tav>
                                        <p:tav tm="100000">
                                          <p:val>
                                            <p:strVal val="#ppt_x"/>
                                          </p:val>
                                        </p:tav>
                                      </p:tavLst>
                                    </p:anim>
                                    <p:anim calcmode="lin" valueType="num">
                                      <p:cBhvr>
                                        <p:cTn id="30" dur="500" fill="hold"/>
                                        <p:tgtEl>
                                          <p:spTgt spid="70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iterate>
                                    <p:tmAbs val="0"/>
                                  </p:iterate>
                                  <p:childTnLst>
                                    <p:set>
                                      <p:cBhvr>
                                        <p:cTn id="34" fill="hold"/>
                                        <p:tgtEl>
                                          <p:spTgt spid="704"/>
                                        </p:tgtEl>
                                        <p:attrNameLst>
                                          <p:attrName>style.visibility</p:attrName>
                                        </p:attrNameLst>
                                      </p:cBhvr>
                                      <p:to>
                                        <p:strVal val="visible"/>
                                      </p:to>
                                    </p:set>
                                  </p:childTnLst>
                                </p:cTn>
                              </p:par>
                            </p:childTnLst>
                          </p:cTn>
                        </p:par>
                        <p:par>
                          <p:cTn id="35" fill="hold">
                            <p:stCondLst>
                              <p:cond delay="0"/>
                            </p:stCondLst>
                            <p:childTnLst>
                              <p:par>
                                <p:cTn id="36" presetID="2" presetClass="entr" presetSubtype="4" fill="hold" grpId="8" nodeType="afterEffect">
                                  <p:stCondLst>
                                    <p:cond delay="0"/>
                                  </p:stCondLst>
                                  <p:iterate>
                                    <p:tmAbs val="0"/>
                                  </p:iterate>
                                  <p:childTnLst>
                                    <p:set>
                                      <p:cBhvr>
                                        <p:cTn id="37" fill="hold"/>
                                        <p:tgtEl>
                                          <p:spTgt spid="707"/>
                                        </p:tgtEl>
                                        <p:attrNameLst>
                                          <p:attrName>style.visibility</p:attrName>
                                        </p:attrNameLst>
                                      </p:cBhvr>
                                      <p:to>
                                        <p:strVal val="visible"/>
                                      </p:to>
                                    </p:set>
                                    <p:anim calcmode="lin" valueType="num">
                                      <p:cBhvr>
                                        <p:cTn id="38" dur="500" fill="hold"/>
                                        <p:tgtEl>
                                          <p:spTgt spid="707"/>
                                        </p:tgtEl>
                                        <p:attrNameLst>
                                          <p:attrName>ppt_x</p:attrName>
                                        </p:attrNameLst>
                                      </p:cBhvr>
                                      <p:tavLst>
                                        <p:tav tm="0">
                                          <p:val>
                                            <p:strVal val="#ppt_x"/>
                                          </p:val>
                                        </p:tav>
                                        <p:tav tm="100000">
                                          <p:val>
                                            <p:strVal val="#ppt_x"/>
                                          </p:val>
                                        </p:tav>
                                      </p:tavLst>
                                    </p:anim>
                                    <p:anim calcmode="lin" valueType="num">
                                      <p:cBhvr>
                                        <p:cTn id="39" dur="500" fill="hold"/>
                                        <p:tgtEl>
                                          <p:spTgt spid="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 grpId="1" animBg="1" advAuto="0"/>
      <p:bldP spid="704" grpId="7" animBg="1" advAuto="0"/>
      <p:bldP spid="705" grpId="4" animBg="1" advAuto="0"/>
      <p:bldP spid="706" grpId="3" animBg="1" advAuto="0"/>
      <p:bldP spid="707" grpId="8" animBg="1" advAuto="0"/>
      <p:bldP spid="708" grpId="6" animBg="1" advAuto="0"/>
      <p:bldP spid="709" grpId="5" animBg="1" advAuto="0"/>
      <p:bldP spid="710"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p:nvPr/>
        </p:nvSpPr>
        <p:spPr>
          <a:xfrm>
            <a:off x="7632700" y="6169025"/>
            <a:ext cx="1460500" cy="647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400">
              <a:buClr>
                <a:srgbClr val="000000"/>
              </a:buClr>
              <a:buFont typeface="Verdana"/>
              <a:defRPr>
                <a:uFill>
                  <a:solidFill>
                    <a:srgbClr val="000000"/>
                  </a:solidFill>
                </a:uFill>
                <a:latin typeface="Times"/>
                <a:ea typeface="Times"/>
                <a:cs typeface="Times"/>
                <a:sym typeface="Times"/>
              </a:defRPr>
            </a:pPr>
            <a:r>
              <a:rPr>
                <a:latin typeface="Verdana"/>
                <a:ea typeface="Verdana"/>
                <a:cs typeface="Verdana"/>
                <a:sym typeface="Verdana"/>
              </a:rPr>
              <a:t>Pollok &amp; </a:t>
            </a:r>
            <a:br>
              <a:rPr>
                <a:latin typeface="Verdana"/>
                <a:ea typeface="Verdana"/>
                <a:cs typeface="Verdana"/>
                <a:sym typeface="Verdana"/>
              </a:rPr>
            </a:br>
            <a:r>
              <a:rPr>
                <a:latin typeface="Verdana"/>
                <a:ea typeface="Verdana"/>
                <a:cs typeface="Verdana"/>
                <a:sym typeface="Verdana"/>
              </a:rPr>
              <a:t>Kistler PNAS (2002)</a:t>
            </a:r>
          </a:p>
        </p:txBody>
      </p:sp>
      <p:pic>
        <p:nvPicPr>
          <p:cNvPr id="715" name="image34.png"/>
          <p:cNvPicPr>
            <a:picLocks noChangeAspect="1"/>
          </p:cNvPicPr>
          <p:nvPr/>
        </p:nvPicPr>
        <p:blipFill>
          <a:blip r:embed="rId2">
            <a:extLst/>
          </a:blip>
          <a:srcRect l="972" t="45370" r="3472" b="10185"/>
          <a:stretch>
            <a:fillRect/>
          </a:stretch>
        </p:blipFill>
        <p:spPr>
          <a:xfrm>
            <a:off x="190500" y="3111500"/>
            <a:ext cx="8737600" cy="3048000"/>
          </a:xfrm>
          <a:prstGeom prst="rect">
            <a:avLst/>
          </a:prstGeom>
          <a:ln w="12700">
            <a:miter lim="400000"/>
          </a:ln>
        </p:spPr>
      </p:pic>
      <p:pic>
        <p:nvPicPr>
          <p:cNvPr id="716" name="image34.png"/>
          <p:cNvPicPr>
            <a:picLocks noChangeAspect="1"/>
          </p:cNvPicPr>
          <p:nvPr/>
        </p:nvPicPr>
        <p:blipFill>
          <a:blip r:embed="rId2">
            <a:extLst/>
          </a:blip>
          <a:srcRect l="13194" t="89629" r="17777"/>
          <a:stretch>
            <a:fillRect/>
          </a:stretch>
        </p:blipFill>
        <p:spPr>
          <a:xfrm>
            <a:off x="1308100" y="6146800"/>
            <a:ext cx="6311900" cy="711200"/>
          </a:xfrm>
          <a:prstGeom prst="rect">
            <a:avLst/>
          </a:prstGeom>
          <a:ln w="12700">
            <a:miter lim="400000"/>
          </a:ln>
        </p:spPr>
      </p:pic>
      <p:sp>
        <p:nvSpPr>
          <p:cNvPr id="717" name="Shape 717"/>
          <p:cNvSpPr/>
          <p:nvPr/>
        </p:nvSpPr>
        <p:spPr>
          <a:xfrm flipV="1">
            <a:off x="4216400" y="6045200"/>
            <a:ext cx="0" cy="381000"/>
          </a:xfrm>
          <a:prstGeom prst="line">
            <a:avLst/>
          </a:prstGeom>
          <a:ln w="57150">
            <a:solidFill>
              <a:srgbClr val="00A500"/>
            </a:solidFill>
            <a:tailEnd type="triangle"/>
          </a:ln>
        </p:spPr>
        <p:txBody>
          <a:bodyPr lIns="50800" tIns="50800" rIns="50800" bIns="50800" anchor="ctr"/>
          <a:lstStyle/>
          <a:p>
            <a:endParaRPr/>
          </a:p>
        </p:txBody>
      </p:sp>
      <p:sp>
        <p:nvSpPr>
          <p:cNvPr id="718" name="Shape 718"/>
          <p:cNvSpPr/>
          <p:nvPr/>
        </p:nvSpPr>
        <p:spPr>
          <a:xfrm flipV="1">
            <a:off x="6400800" y="6045200"/>
            <a:ext cx="0" cy="381000"/>
          </a:xfrm>
          <a:prstGeom prst="line">
            <a:avLst/>
          </a:prstGeom>
          <a:ln w="57150">
            <a:solidFill>
              <a:srgbClr val="FF2600"/>
            </a:solidFill>
            <a:tailEnd type="triangle"/>
          </a:ln>
        </p:spPr>
        <p:txBody>
          <a:bodyPr lIns="50800" tIns="50800" rIns="50800" bIns="50800" anchor="ctr"/>
          <a:lstStyle/>
          <a:p>
            <a:endParaRPr/>
          </a:p>
        </p:txBody>
      </p:sp>
      <p:sp>
        <p:nvSpPr>
          <p:cNvPr id="719" name="Shape 719"/>
          <p:cNvSpPr/>
          <p:nvPr/>
        </p:nvSpPr>
        <p:spPr>
          <a:xfrm>
            <a:off x="368300" y="812800"/>
            <a:ext cx="8394700" cy="1917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400">
              <a:buClr>
                <a:srgbClr val="000000"/>
              </a:buClr>
              <a:buSzPct val="125000"/>
              <a:buChar char="•"/>
              <a:defRPr sz="2400" b="1">
                <a:uFill>
                  <a:solidFill>
                    <a:srgbClr val="000000"/>
                  </a:solidFill>
                </a:uFill>
                <a:latin typeface="Verdana"/>
                <a:ea typeface="Verdana"/>
                <a:cs typeface="Verdana"/>
                <a:sym typeface="Verdana"/>
              </a:defRPr>
            </a:pPr>
            <a:r>
              <a:rPr u="sng"/>
              <a:t>Abuse</a:t>
            </a:r>
            <a:r>
              <a:t> - difficulty in distinguishing </a:t>
            </a:r>
            <a:r>
              <a:rPr>
                <a:solidFill>
                  <a:srgbClr val="831100"/>
                </a:solidFill>
                <a:uFill>
                  <a:solidFill>
                    <a:srgbClr val="831100"/>
                  </a:solidFill>
                </a:uFill>
              </a:rPr>
              <a:t>anger</a:t>
            </a:r>
            <a:r>
              <a:t> from other emotions, and difficulty disengaging</a:t>
            </a:r>
          </a:p>
          <a:p>
            <a:pPr defTabSz="914400">
              <a:buClr>
                <a:srgbClr val="000000"/>
              </a:buClr>
              <a:buSzPct val="125000"/>
              <a:buChar char="•"/>
              <a:defRPr sz="2400" b="1">
                <a:uFill>
                  <a:solidFill>
                    <a:srgbClr val="000000"/>
                  </a:solidFill>
                </a:uFill>
                <a:latin typeface="Verdana"/>
                <a:ea typeface="Verdana"/>
                <a:cs typeface="Verdana"/>
                <a:sym typeface="Verdana"/>
              </a:defRPr>
            </a:pPr>
            <a:endParaRPr/>
          </a:p>
          <a:p>
            <a:pPr defTabSz="914400">
              <a:buClr>
                <a:srgbClr val="000000"/>
              </a:buClr>
              <a:buSzPct val="125000"/>
              <a:buChar char="•"/>
              <a:defRPr sz="2400" b="1">
                <a:uFill>
                  <a:solidFill>
                    <a:srgbClr val="000000"/>
                  </a:solidFill>
                </a:uFill>
                <a:latin typeface="Verdana"/>
                <a:ea typeface="Verdana"/>
                <a:cs typeface="Verdana"/>
                <a:sym typeface="Verdana"/>
              </a:defRPr>
            </a:pPr>
            <a:r>
              <a:t>Neglect - difficulty in distinguishing between </a:t>
            </a:r>
            <a:r>
              <a:rPr>
                <a:solidFill>
                  <a:srgbClr val="831100"/>
                </a:solidFill>
                <a:uFill>
                  <a:solidFill>
                    <a:srgbClr val="831100"/>
                  </a:solidFill>
                </a:uFill>
              </a:rPr>
              <a:t>any</a:t>
            </a:r>
            <a:r>
              <a:t> emotions, and poor face processing</a:t>
            </a:r>
          </a:p>
        </p:txBody>
      </p:sp>
      <p:grpSp>
        <p:nvGrpSpPr>
          <p:cNvPr id="722" name="Group 722"/>
          <p:cNvGrpSpPr/>
          <p:nvPr/>
        </p:nvGrpSpPr>
        <p:grpSpPr>
          <a:xfrm>
            <a:off x="-12700" y="0"/>
            <a:ext cx="9156700" cy="685800"/>
            <a:chOff x="3850" y="0"/>
            <a:chExt cx="9156700" cy="685800"/>
          </a:xfrm>
        </p:grpSpPr>
        <p:sp>
          <p:nvSpPr>
            <p:cNvPr id="720" name="Shape 720"/>
            <p:cNvSpPr/>
            <p:nvPr/>
          </p:nvSpPr>
          <p:spPr>
            <a:xfrm>
              <a:off x="3850" y="0"/>
              <a:ext cx="9156701" cy="685800"/>
            </a:xfrm>
            <a:prstGeom prst="rect">
              <a:avLst/>
            </a:prstGeom>
            <a:solidFill>
              <a:srgbClr val="84ABD2"/>
            </a:solidFill>
            <a:ln w="12700" cap="flat">
              <a:noFill/>
              <a:miter lim="400000"/>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pic>
          <p:nvPicPr>
            <p:cNvPr id="721" name="image.jpg"/>
            <p:cNvPicPr>
              <a:picLocks/>
            </p:cNvPicPr>
            <p:nvPr/>
          </p:nvPicPr>
          <p:blipFill>
            <a:blip r:embed="rId3">
              <a:extLst/>
            </a:blip>
            <a:stretch>
              <a:fillRect/>
            </a:stretch>
          </p:blipFill>
          <p:spPr>
            <a:xfrm>
              <a:off x="613450" y="228600"/>
              <a:ext cx="7404101" cy="381001"/>
            </a:xfrm>
            <a:prstGeom prst="rect">
              <a:avLst/>
            </a:prstGeom>
            <a:ln w="12700" cap="flat">
              <a:noFill/>
              <a:round/>
            </a:ln>
            <a:effectLst/>
          </p:spPr>
        </p:pic>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16"/>
                                        </p:tgtEl>
                                        <p:attrNameLst>
                                          <p:attrName>style.visibility</p:attrName>
                                        </p:attrNameLst>
                                      </p:cBhvr>
                                      <p:to>
                                        <p:strVal val="visible"/>
                                      </p:to>
                                    </p:set>
                                    <p:animEffect transition="in" filter="wipe(left)">
                                      <p:cBhvr>
                                        <p:cTn id="7" dur="10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p:nvPr/>
        </p:nvSpPr>
        <p:spPr>
          <a:xfrm>
            <a:off x="-1" y="-1"/>
            <a:ext cx="9156701" cy="685801"/>
          </a:xfrm>
          <a:prstGeom prst="rect">
            <a:avLst/>
          </a:prstGeom>
          <a:solidFill>
            <a:srgbClr val="84ABD2"/>
          </a:solidFill>
          <a:ln w="12700">
            <a:miter lim="400000"/>
          </a:ln>
        </p:spPr>
        <p:txBody>
          <a:bodyPr lIns="50800" tIns="50800" rIns="50800" bIns="50800" anchor="ctr"/>
          <a:lstStyle/>
          <a:p>
            <a:pPr marL="28574" marR="28574" algn="ctr" defTabSz="914400">
              <a:defRPr sz="4000">
                <a:uFill>
                  <a:solidFill>
                    <a:srgbClr val="000000"/>
                  </a:solidFill>
                </a:uFill>
                <a:latin typeface="+mj-lt"/>
                <a:ea typeface="+mj-ea"/>
                <a:cs typeface="+mj-cs"/>
                <a:sym typeface="Gill Sans"/>
              </a:defRPr>
            </a:pPr>
            <a:endParaRPr/>
          </a:p>
        </p:txBody>
      </p:sp>
      <p:pic>
        <p:nvPicPr>
          <p:cNvPr id="726" name="image.jpg"/>
          <p:cNvPicPr>
            <a:picLocks/>
          </p:cNvPicPr>
          <p:nvPr/>
        </p:nvPicPr>
        <p:blipFill>
          <a:blip r:embed="rId2">
            <a:extLst/>
          </a:blip>
          <a:stretch>
            <a:fillRect/>
          </a:stretch>
        </p:blipFill>
        <p:spPr>
          <a:xfrm>
            <a:off x="609599" y="152399"/>
            <a:ext cx="7404101" cy="381001"/>
          </a:xfrm>
          <a:prstGeom prst="rect">
            <a:avLst/>
          </a:prstGeom>
          <a:ln w="3175"/>
        </p:spPr>
      </p:pic>
      <p:sp>
        <p:nvSpPr>
          <p:cNvPr id="727" name="Shape 727"/>
          <p:cNvSpPr/>
          <p:nvPr/>
        </p:nvSpPr>
        <p:spPr>
          <a:xfrm>
            <a:off x="3513945" y="685800"/>
            <a:ext cx="2685030"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21468">
              <a:defRPr sz="3200" b="1">
                <a:solidFill>
                  <a:srgbClr val="FFFFFF"/>
                </a:solidFill>
                <a:latin typeface="Calibri"/>
                <a:ea typeface="Calibri"/>
                <a:cs typeface="Calibri"/>
                <a:sym typeface="Calibri"/>
              </a:defRPr>
            </a:lvl1pPr>
          </a:lstStyle>
          <a:p>
            <a:r>
              <a:rPr>
                <a:solidFill>
                  <a:schemeClr val="tx1"/>
                </a:solidFill>
              </a:rPr>
              <a:t>What Matters?</a:t>
            </a:r>
          </a:p>
        </p:txBody>
      </p:sp>
      <p:sp>
        <p:nvSpPr>
          <p:cNvPr id="728" name="Shape 728"/>
          <p:cNvSpPr/>
          <p:nvPr/>
        </p:nvSpPr>
        <p:spPr>
          <a:xfrm>
            <a:off x="-359776" y="3019698"/>
            <a:ext cx="9876249" cy="99514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ctr" defTabSz="321468">
              <a:defRPr sz="2900">
                <a:solidFill>
                  <a:srgbClr val="FFFFFF"/>
                </a:solidFill>
                <a:latin typeface="Verdana"/>
                <a:ea typeface="Verdana"/>
                <a:cs typeface="Verdana"/>
                <a:sym typeface="Verdana"/>
              </a:defRPr>
            </a:lvl1pPr>
          </a:lstStyle>
          <a:p>
            <a:r>
              <a:rPr>
                <a:solidFill>
                  <a:schemeClr val="tx1"/>
                </a:solidFill>
              </a:rPr>
              <a:t>Children need to grow up in an environment of relationships that promote critical skill-building</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iterate>
                                    <p:tmAbs val="0"/>
                                  </p:iterate>
                                  <p:childTnLst>
                                    <p:set>
                                      <p:cBhvr>
                                        <p:cTn id="6" fill="hold"/>
                                        <p:tgtEl>
                                          <p:spTgt spid="728"/>
                                        </p:tgtEl>
                                        <p:attrNameLst>
                                          <p:attrName>style.visibility</p:attrName>
                                        </p:attrNameLst>
                                      </p:cBhvr>
                                      <p:to>
                                        <p:strVal val="visible"/>
                                      </p:to>
                                    </p:set>
                                    <p:animEffect transition="in" filter="strips(downRight)">
                                      <p:cBhvr>
                                        <p:cTn id="7" dur="25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p:nvPr/>
        </p:nvSpPr>
        <p:spPr>
          <a:xfrm>
            <a:off x="12700" y="2774950"/>
            <a:ext cx="9118600"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defRPr sz="4200">
                <a:uFill>
                  <a:solidFill>
                    <a:srgbClr val="000000"/>
                  </a:solidFill>
                </a:uFill>
                <a:latin typeface="Arial"/>
                <a:ea typeface="Arial"/>
                <a:cs typeface="Arial"/>
                <a:sym typeface="Arial"/>
              </a:defRPr>
            </a:lvl1pPr>
          </a:lstStyle>
          <a:p>
            <a:r>
              <a:t>Social-Emotional and Cognitive Skill Building are Interconnected</a:t>
            </a:r>
          </a:p>
        </p:txBody>
      </p:sp>
      <p:sp>
        <p:nvSpPr>
          <p:cNvPr id="731" name="Shape 731"/>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32" name="image.jpg"/>
          <p:cNvPicPr>
            <a:picLocks/>
          </p:cNvPicPr>
          <p:nvPr/>
        </p:nvPicPr>
        <p:blipFill>
          <a:blip r:embed="rId2">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 name="pasted-image.png"/>
          <p:cNvPicPr>
            <a:picLocks noChangeAspect="1"/>
          </p:cNvPicPr>
          <p:nvPr/>
        </p:nvPicPr>
        <p:blipFill>
          <a:blip r:embed="rId2">
            <a:extLst/>
          </a:blip>
          <a:stretch>
            <a:fillRect/>
          </a:stretch>
        </p:blipFill>
        <p:spPr>
          <a:xfrm>
            <a:off x="3512015" y="2002366"/>
            <a:ext cx="1675244" cy="1564039"/>
          </a:xfrm>
          <a:prstGeom prst="rect">
            <a:avLst/>
          </a:prstGeom>
          <a:ln w="12700">
            <a:solidFill>
              <a:srgbClr val="000000"/>
            </a:solidFill>
          </a:ln>
        </p:spPr>
      </p:pic>
      <p:sp>
        <p:nvSpPr>
          <p:cNvPr id="735" name="Shape 735"/>
          <p:cNvSpPr/>
          <p:nvPr/>
        </p:nvSpPr>
        <p:spPr>
          <a:xfrm>
            <a:off x="585517" y="871008"/>
            <a:ext cx="797296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z="2100">
                <a:latin typeface="Verdana"/>
                <a:ea typeface="Verdana"/>
                <a:cs typeface="Verdana"/>
                <a:sym typeface="Verdana"/>
              </a:defRPr>
            </a:pPr>
            <a:r>
              <a:rPr u="sng"/>
              <a:t>Weaving</a:t>
            </a:r>
            <a:r>
              <a:t> the Social, Emotional and Cognitive </a:t>
            </a:r>
            <a:r>
              <a:rPr u="sng"/>
              <a:t>Skill Ropes</a:t>
            </a:r>
            <a:r>
              <a:t> - </a:t>
            </a:r>
            <a:r>
              <a:rPr sz="3400" i="1"/>
              <a:t>Executive Functioning</a:t>
            </a:r>
          </a:p>
        </p:txBody>
      </p:sp>
      <p:sp>
        <p:nvSpPr>
          <p:cNvPr id="736" name="Shape 736"/>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37" name="image.jpg"/>
          <p:cNvPicPr>
            <a:picLocks/>
          </p:cNvPicPr>
          <p:nvPr/>
        </p:nvPicPr>
        <p:blipFill>
          <a:blip r:embed="rId3">
            <a:extLst/>
          </a:blip>
          <a:stretch>
            <a:fillRect/>
          </a:stretch>
        </p:blipFill>
        <p:spPr>
          <a:xfrm>
            <a:off x="869950" y="152399"/>
            <a:ext cx="7404100" cy="381002"/>
          </a:xfrm>
          <a:prstGeom prst="rect">
            <a:avLst/>
          </a:prstGeom>
          <a:ln w="12700"/>
        </p:spPr>
      </p:pic>
      <p:pic>
        <p:nvPicPr>
          <p:cNvPr id="738" name="image21.png"/>
          <p:cNvPicPr>
            <a:picLocks noChangeAspect="1"/>
          </p:cNvPicPr>
          <p:nvPr/>
        </p:nvPicPr>
        <p:blipFill>
          <a:blip r:embed="rId4">
            <a:extLst/>
          </a:blip>
          <a:stretch>
            <a:fillRect/>
          </a:stretch>
        </p:blipFill>
        <p:spPr>
          <a:xfrm>
            <a:off x="2982806" y="4089221"/>
            <a:ext cx="2665929" cy="2682785"/>
          </a:xfrm>
          <a:prstGeom prst="rect">
            <a:avLst/>
          </a:prstGeom>
          <a:ln w="12700">
            <a:miter lim="400000"/>
          </a:ln>
        </p:spPr>
      </p:pic>
      <p:sp>
        <p:nvSpPr>
          <p:cNvPr id="739" name="Shape 739"/>
          <p:cNvSpPr/>
          <p:nvPr/>
        </p:nvSpPr>
        <p:spPr>
          <a:xfrm>
            <a:off x="4349637" y="3640487"/>
            <a:ext cx="1" cy="381001"/>
          </a:xfrm>
          <a:prstGeom prst="line">
            <a:avLst/>
          </a:prstGeom>
          <a:ln w="25400">
            <a:solidFill>
              <a:srgbClr val="000000"/>
            </a:solidFill>
            <a:miter lim="400000"/>
            <a:tailEnd type="triangle"/>
          </a:ln>
        </p:spPr>
        <p:txBody>
          <a:bodyPr lIns="50800" tIns="50800" rIns="50800" bIns="50800" anchor="ctr"/>
          <a:lstStyle/>
          <a:p>
            <a:pPr algn="ctr" defTabSz="406400">
              <a:defRPr sz="28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0" name="Shape 740"/>
          <p:cNvSpPr/>
          <p:nvPr/>
        </p:nvSpPr>
        <p:spPr>
          <a:xfrm>
            <a:off x="3979981" y="5079821"/>
            <a:ext cx="481953" cy="381001"/>
          </a:xfrm>
          <a:prstGeom prst="ellipse">
            <a:avLst/>
          </a:prstGeom>
          <a:ln w="38100">
            <a:solidFill>
              <a:srgbClr val="FFFB00"/>
            </a:solidFill>
          </a:ln>
        </p:spPr>
        <p:txBody>
          <a:bodyPr lIns="0" tIns="0" rIns="0" bIns="0"/>
          <a:lstStyle/>
          <a:p>
            <a:endParaRPr/>
          </a:p>
        </p:txBody>
      </p:sp>
      <p:sp>
        <p:nvSpPr>
          <p:cNvPr id="741" name="Shape 741"/>
          <p:cNvSpPr/>
          <p:nvPr/>
        </p:nvSpPr>
        <p:spPr>
          <a:xfrm>
            <a:off x="4268787" y="5079821"/>
            <a:ext cx="619126" cy="381001"/>
          </a:xfrm>
          <a:prstGeom prst="ellipse">
            <a:avLst/>
          </a:prstGeom>
          <a:ln w="38100">
            <a:solidFill>
              <a:srgbClr val="FFFB00"/>
            </a:solidFill>
          </a:ln>
        </p:spPr>
        <p:txBody>
          <a:bodyPr lIns="0" tIns="0" rIns="0" bIns="0"/>
          <a:lstStyle/>
          <a:p>
            <a:endParaRPr/>
          </a:p>
        </p:txBody>
      </p:sp>
      <p:sp>
        <p:nvSpPr>
          <p:cNvPr id="742" name="Shape 742"/>
          <p:cNvSpPr/>
          <p:nvPr/>
        </p:nvSpPr>
        <p:spPr>
          <a:xfrm>
            <a:off x="3642994" y="4732866"/>
            <a:ext cx="481953" cy="457201"/>
          </a:xfrm>
          <a:prstGeom prst="ellipse">
            <a:avLst/>
          </a:prstGeom>
          <a:ln w="38100">
            <a:solidFill>
              <a:srgbClr val="FFFB00"/>
            </a:solidFill>
          </a:ln>
        </p:spPr>
        <p:txBody>
          <a:bodyPr lIns="0" tIns="0" rIns="0" bIns="0"/>
          <a:lstStyle/>
          <a:p>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739"/>
                                        </p:tgtEl>
                                        <p:attrNameLst>
                                          <p:attrName>style.visibility</p:attrName>
                                        </p:attrNameLst>
                                      </p:cBhvr>
                                      <p:to>
                                        <p:strVal val="visible"/>
                                      </p:to>
                                    </p:set>
                                    <p:animEffect transition="in" filter="wipe(up)">
                                      <p:cBhvr>
                                        <p:cTn id="7" dur="1000"/>
                                        <p:tgtEl>
                                          <p:spTgt spid="739"/>
                                        </p:tgtEl>
                                      </p:cBhvr>
                                    </p:animEffect>
                                  </p:childTnLst>
                                </p:cTn>
                              </p:par>
                            </p:childTnLst>
                          </p:cTn>
                        </p:par>
                        <p:par>
                          <p:cTn id="8" fill="hold">
                            <p:stCondLst>
                              <p:cond delay="1000"/>
                            </p:stCondLst>
                            <p:childTnLst>
                              <p:par>
                                <p:cTn id="9" presetID="22" presetClass="entr" presetSubtype="1" fill="hold" grpId="2" nodeType="afterEffect">
                                  <p:stCondLst>
                                    <p:cond delay="0"/>
                                  </p:stCondLst>
                                  <p:iterate>
                                    <p:tmAbs val="0"/>
                                  </p:iterate>
                                  <p:childTnLst>
                                    <p:set>
                                      <p:cBhvr>
                                        <p:cTn id="10" fill="hold"/>
                                        <p:tgtEl>
                                          <p:spTgt spid="738"/>
                                        </p:tgtEl>
                                        <p:attrNameLst>
                                          <p:attrName>style.visibility</p:attrName>
                                        </p:attrNameLst>
                                      </p:cBhvr>
                                      <p:to>
                                        <p:strVal val="visible"/>
                                      </p:to>
                                    </p:set>
                                    <p:animEffect transition="in" filter="wipe(up)">
                                      <p:cBhvr>
                                        <p:cTn id="11" dur="1000"/>
                                        <p:tgtEl>
                                          <p:spTgt spid="73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3" nodeType="clickEffect">
                                  <p:stCondLst>
                                    <p:cond delay="0"/>
                                  </p:stCondLst>
                                  <p:iterate>
                                    <p:tmAbs val="0"/>
                                  </p:iterate>
                                  <p:childTnLst>
                                    <p:set>
                                      <p:cBhvr>
                                        <p:cTn id="15" fill="hold"/>
                                        <p:tgtEl>
                                          <p:spTgt spid="740"/>
                                        </p:tgtEl>
                                        <p:attrNameLst>
                                          <p:attrName>style.visibility</p:attrName>
                                        </p:attrNameLst>
                                      </p:cBhvr>
                                      <p:to>
                                        <p:strVal val="visible"/>
                                      </p:to>
                                    </p:set>
                                    <p:anim calcmode="lin" valueType="num">
                                      <p:cBhvr>
                                        <p:cTn id="16" dur="500" fill="hold"/>
                                        <p:tgtEl>
                                          <p:spTgt spid="740"/>
                                        </p:tgtEl>
                                        <p:attrNameLst>
                                          <p:attrName>ppt_w</p:attrName>
                                        </p:attrNameLst>
                                      </p:cBhvr>
                                      <p:tavLst>
                                        <p:tav tm="0">
                                          <p:val>
                                            <p:fltVal val="0"/>
                                          </p:val>
                                        </p:tav>
                                        <p:tav tm="100000">
                                          <p:val>
                                            <p:strVal val="#ppt_w"/>
                                          </p:val>
                                        </p:tav>
                                      </p:tavLst>
                                    </p:anim>
                                    <p:anim calcmode="lin" valueType="num">
                                      <p:cBhvr>
                                        <p:cTn id="17" dur="500" fill="hold"/>
                                        <p:tgtEl>
                                          <p:spTgt spid="74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4" nodeType="clickEffect">
                                  <p:stCondLst>
                                    <p:cond delay="0"/>
                                  </p:stCondLst>
                                  <p:iterate>
                                    <p:tmAbs val="0"/>
                                  </p:iterate>
                                  <p:childTnLst>
                                    <p:set>
                                      <p:cBhvr>
                                        <p:cTn id="21" fill="hold"/>
                                        <p:tgtEl>
                                          <p:spTgt spid="741"/>
                                        </p:tgtEl>
                                        <p:attrNameLst>
                                          <p:attrName>style.visibility</p:attrName>
                                        </p:attrNameLst>
                                      </p:cBhvr>
                                      <p:to>
                                        <p:strVal val="visible"/>
                                      </p:to>
                                    </p:set>
                                    <p:anim calcmode="lin" valueType="num">
                                      <p:cBhvr>
                                        <p:cTn id="22" dur="500" fill="hold"/>
                                        <p:tgtEl>
                                          <p:spTgt spid="741"/>
                                        </p:tgtEl>
                                        <p:attrNameLst>
                                          <p:attrName>ppt_w</p:attrName>
                                        </p:attrNameLst>
                                      </p:cBhvr>
                                      <p:tavLst>
                                        <p:tav tm="0">
                                          <p:val>
                                            <p:fltVal val="0"/>
                                          </p:val>
                                        </p:tav>
                                        <p:tav tm="100000">
                                          <p:val>
                                            <p:strVal val="#ppt_w"/>
                                          </p:val>
                                        </p:tav>
                                      </p:tavLst>
                                    </p:anim>
                                    <p:anim calcmode="lin" valueType="num">
                                      <p:cBhvr>
                                        <p:cTn id="23" dur="500" fill="hold"/>
                                        <p:tgtEl>
                                          <p:spTgt spid="74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5" nodeType="clickEffect">
                                  <p:stCondLst>
                                    <p:cond delay="0"/>
                                  </p:stCondLst>
                                  <p:iterate>
                                    <p:tmAbs val="0"/>
                                  </p:iterate>
                                  <p:childTnLst>
                                    <p:set>
                                      <p:cBhvr>
                                        <p:cTn id="27" fill="hold"/>
                                        <p:tgtEl>
                                          <p:spTgt spid="742"/>
                                        </p:tgtEl>
                                        <p:attrNameLst>
                                          <p:attrName>style.visibility</p:attrName>
                                        </p:attrNameLst>
                                      </p:cBhvr>
                                      <p:to>
                                        <p:strVal val="visible"/>
                                      </p:to>
                                    </p:set>
                                    <p:anim calcmode="lin" valueType="num">
                                      <p:cBhvr>
                                        <p:cTn id="28" dur="500" fill="hold"/>
                                        <p:tgtEl>
                                          <p:spTgt spid="742"/>
                                        </p:tgtEl>
                                        <p:attrNameLst>
                                          <p:attrName>ppt_w</p:attrName>
                                        </p:attrNameLst>
                                      </p:cBhvr>
                                      <p:tavLst>
                                        <p:tav tm="0">
                                          <p:val>
                                            <p:fltVal val="0"/>
                                          </p:val>
                                        </p:tav>
                                        <p:tav tm="100000">
                                          <p:val>
                                            <p:strVal val="#ppt_w"/>
                                          </p:val>
                                        </p:tav>
                                      </p:tavLst>
                                    </p:anim>
                                    <p:anim calcmode="lin" valueType="num">
                                      <p:cBhvr>
                                        <p:cTn id="29" dur="500" fill="hold"/>
                                        <p:tgtEl>
                                          <p:spTgt spid="7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 grpId="2" animBg="1" advAuto="0"/>
      <p:bldP spid="739" grpId="1" animBg="1" advAuto="0"/>
      <p:bldP spid="740" grpId="3" animBg="1" advAuto="0"/>
      <p:bldP spid="741" grpId="4" animBg="1" advAuto="0"/>
      <p:bldP spid="742" grpId="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p:nvPr/>
        </p:nvSpPr>
        <p:spPr>
          <a:xfrm>
            <a:off x="-1" y="-1"/>
            <a:ext cx="9156701" cy="685801"/>
          </a:xfrm>
          <a:prstGeom prst="rect">
            <a:avLst/>
          </a:prstGeom>
          <a:solidFill>
            <a:srgbClr val="80C495"/>
          </a:solidFill>
          <a:ln w="12700">
            <a:miter lim="400000"/>
          </a:ln>
        </p:spPr>
        <p:txBody>
          <a:bodyPr lIns="38100" tIns="38100" rIns="38100" bIns="38100" anchor="ctr"/>
          <a:lstStyle/>
          <a:p>
            <a:pPr defTabSz="914400">
              <a:buClr>
                <a:srgbClr val="000000"/>
              </a:buClr>
              <a:defRPr sz="2200">
                <a:uFill>
                  <a:solidFill>
                    <a:srgbClr val="000000"/>
                  </a:solidFill>
                </a:uFill>
                <a:latin typeface="Times"/>
                <a:ea typeface="Times"/>
                <a:cs typeface="Times"/>
                <a:sym typeface="Times"/>
              </a:defRPr>
            </a:pPr>
            <a:endParaRPr/>
          </a:p>
        </p:txBody>
      </p:sp>
      <p:sp>
        <p:nvSpPr>
          <p:cNvPr id="746" name="Shape 746"/>
          <p:cNvSpPr/>
          <p:nvPr/>
        </p:nvSpPr>
        <p:spPr>
          <a:xfrm>
            <a:off x="528297" y="678750"/>
            <a:ext cx="8087406"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sz="2000">
                <a:latin typeface="Verdana"/>
                <a:ea typeface="Verdana"/>
                <a:cs typeface="Verdana"/>
                <a:sym typeface="Verdana"/>
              </a:defRPr>
            </a:lvl1pPr>
          </a:lstStyle>
          <a:p>
            <a:r>
              <a:t>Skills Development Depends Upon Addressing the Whole Child</a:t>
            </a:r>
          </a:p>
        </p:txBody>
      </p:sp>
      <p:sp>
        <p:nvSpPr>
          <p:cNvPr id="747" name="Shape 747"/>
          <p:cNvSpPr/>
          <p:nvPr/>
        </p:nvSpPr>
        <p:spPr>
          <a:xfrm>
            <a:off x="2516237" y="76199"/>
            <a:ext cx="37784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21468">
              <a:defRPr sz="2200">
                <a:latin typeface="Verdana"/>
                <a:ea typeface="Verdana"/>
                <a:cs typeface="Verdana"/>
                <a:sym typeface="Verdana"/>
              </a:defRPr>
            </a:lvl1pPr>
          </a:lstStyle>
          <a:p>
            <a:r>
              <a:t>FRAMEWORKS INSTITUTE</a:t>
            </a:r>
          </a:p>
        </p:txBody>
      </p:sp>
      <p:pic>
        <p:nvPicPr>
          <p:cNvPr id="6" name="pasted-image.pdf"/>
          <p:cNvPicPr>
            <a:picLocks noChangeAspect="1"/>
          </p:cNvPicPr>
          <p:nvPr/>
        </p:nvPicPr>
        <p:blipFill>
          <a:blip r:embed="rId2">
            <a:extLst/>
          </a:blip>
          <a:stretch>
            <a:fillRect/>
          </a:stretch>
        </p:blipFill>
        <p:spPr>
          <a:xfrm>
            <a:off x="2647950" y="3086100"/>
            <a:ext cx="3848100" cy="6858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p:nvPr/>
        </p:nvSpPr>
        <p:spPr>
          <a:xfrm>
            <a:off x="1016000" y="2222500"/>
            <a:ext cx="7112000" cy="2413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ctr" defTabSz="914400">
              <a:buClr>
                <a:srgbClr val="000000"/>
              </a:buClr>
              <a:buFont typeface="Calibri"/>
              <a:defRPr sz="4000">
                <a:uFill>
                  <a:solidFill>
                    <a:srgbClr val="000000"/>
                  </a:solidFill>
                </a:uFill>
                <a:latin typeface="Verdana"/>
                <a:ea typeface="Verdana"/>
                <a:cs typeface="Verdana"/>
                <a:sym typeface="Verdana"/>
              </a:defRPr>
            </a:pPr>
            <a:r>
              <a:t>A Major Challenge:</a:t>
            </a:r>
          </a:p>
          <a:p>
            <a:pPr algn="ctr" defTabSz="914400">
              <a:buClr>
                <a:srgbClr val="000000"/>
              </a:buClr>
              <a:buFont typeface="Calibri"/>
              <a:defRPr sz="2800" b="1">
                <a:uFill>
                  <a:solidFill>
                    <a:srgbClr val="000000"/>
                  </a:solidFill>
                </a:uFill>
                <a:latin typeface="Verdana"/>
                <a:ea typeface="Verdana"/>
                <a:cs typeface="Verdana"/>
                <a:sym typeface="Verdana"/>
              </a:defRPr>
            </a:pPr>
            <a:endParaRPr/>
          </a:p>
          <a:p>
            <a:pPr algn="ctr" defTabSz="914400">
              <a:buClr>
                <a:srgbClr val="000000"/>
              </a:buClr>
              <a:buFont typeface="Calibri"/>
              <a:defRPr sz="3800">
                <a:uFill>
                  <a:solidFill>
                    <a:srgbClr val="000000"/>
                  </a:solidFill>
                </a:uFill>
                <a:latin typeface="Verdana"/>
                <a:ea typeface="Verdana"/>
                <a:cs typeface="Verdana"/>
                <a:sym typeface="Verdana"/>
              </a:defRPr>
            </a:pPr>
            <a:r>
              <a:t>ELS Can Have an Impact Across Generations</a:t>
            </a:r>
          </a:p>
        </p:txBody>
      </p:sp>
      <p:sp>
        <p:nvSpPr>
          <p:cNvPr id="750" name="Shape 750"/>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51" name="image.jpg"/>
          <p:cNvPicPr>
            <a:picLocks/>
          </p:cNvPicPr>
          <p:nvPr/>
        </p:nvPicPr>
        <p:blipFill>
          <a:blip r:embed="rId2">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p:nvPr/>
        </p:nvSpPr>
        <p:spPr>
          <a:xfrm>
            <a:off x="914400" y="4660900"/>
            <a:ext cx="7315200" cy="1259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indent="457200" algn="ctr" defTabSz="914400">
              <a:defRPr sz="2800">
                <a:latin typeface="Arial"/>
                <a:ea typeface="Arial"/>
                <a:cs typeface="Arial"/>
                <a:sym typeface="Arial"/>
              </a:defRPr>
            </a:pPr>
            <a:endParaRPr>
              <a:latin typeface="Verdana"/>
              <a:ea typeface="Verdana"/>
              <a:cs typeface="Verdana"/>
              <a:sym typeface="Verdana"/>
            </a:endParaRPr>
          </a:p>
          <a:p>
            <a:pPr lvl="1" indent="457200" algn="ctr" defTabSz="914400">
              <a:defRPr sz="2800" i="1">
                <a:latin typeface="Arial"/>
                <a:ea typeface="Arial"/>
                <a:cs typeface="Arial"/>
                <a:sym typeface="Arial"/>
              </a:defRPr>
            </a:pPr>
            <a:r>
              <a:rPr sz="2400">
                <a:latin typeface="Verdana"/>
                <a:ea typeface="Verdana"/>
                <a:cs typeface="Verdana"/>
                <a:sym typeface="Verdana"/>
              </a:rPr>
              <a:t>“If you always do what you always did, you will always get what you always got.”</a:t>
            </a:r>
          </a:p>
        </p:txBody>
      </p:sp>
      <p:pic>
        <p:nvPicPr>
          <p:cNvPr id="446" name="image30.jpg" descr="albert-einstein.jpg"/>
          <p:cNvPicPr>
            <a:picLocks noChangeAspect="1"/>
          </p:cNvPicPr>
          <p:nvPr/>
        </p:nvPicPr>
        <p:blipFill>
          <a:blip r:embed="rId2">
            <a:extLst/>
          </a:blip>
          <a:stretch>
            <a:fillRect/>
          </a:stretch>
        </p:blipFill>
        <p:spPr>
          <a:xfrm>
            <a:off x="3124200" y="1585912"/>
            <a:ext cx="2908300" cy="3033713"/>
          </a:xfrm>
          <a:prstGeom prst="rect">
            <a:avLst/>
          </a:prstGeom>
          <a:ln w="12700">
            <a:miter lim="400000"/>
          </a:ln>
        </p:spPr>
      </p:pic>
      <p:sp>
        <p:nvSpPr>
          <p:cNvPr id="447" name="Shape 447"/>
          <p:cNvSpPr/>
          <p:nvPr/>
        </p:nvSpPr>
        <p:spPr>
          <a:xfrm>
            <a:off x="190500" y="703897"/>
            <a:ext cx="8763000" cy="523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95000"/>
              </a:lnSpc>
              <a:defRPr sz="2800" b="1">
                <a:latin typeface="Verdana"/>
                <a:ea typeface="Verdana"/>
                <a:cs typeface="Verdana"/>
                <a:sym typeface="Verdana"/>
              </a:defRPr>
            </a:lvl1pPr>
          </a:lstStyle>
          <a:p>
            <a:pPr>
              <a:defRPr sz="3200" b="0">
                <a:latin typeface="Arial"/>
                <a:ea typeface="Arial"/>
                <a:cs typeface="Arial"/>
                <a:sym typeface="Arial"/>
              </a:defRPr>
            </a:pPr>
            <a:r>
              <a:rPr sz="2800" b="1">
                <a:latin typeface="Verdana"/>
                <a:ea typeface="Verdana"/>
                <a:cs typeface="Verdana"/>
                <a:sym typeface="Verdana"/>
              </a:rPr>
              <a:t>Albert Einstein Got It Right</a:t>
            </a:r>
          </a:p>
        </p:txBody>
      </p:sp>
      <p:sp>
        <p:nvSpPr>
          <p:cNvPr id="448" name="Shape 448"/>
          <p:cNvSpPr/>
          <p:nvPr/>
        </p:nvSpPr>
        <p:spPr>
          <a:xfrm>
            <a:off x="0" y="0"/>
            <a:ext cx="9156700"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449" name="image.jpg"/>
          <p:cNvPicPr>
            <a:picLocks noChangeAspect="1"/>
          </p:cNvPicPr>
          <p:nvPr/>
        </p:nvPicPr>
        <p:blipFill>
          <a:blip r:embed="rId3">
            <a:extLst/>
          </a:blip>
          <a:stretch>
            <a:fillRect/>
          </a:stretch>
        </p:blipFill>
        <p:spPr>
          <a:xfrm>
            <a:off x="869950" y="152399"/>
            <a:ext cx="7404100" cy="381002"/>
          </a:xfrm>
          <a:prstGeom prst="rect">
            <a:avLst/>
          </a:prstGeom>
          <a:ln w="12700">
            <a:miter lim="400000"/>
          </a:ln>
        </p:spPr>
      </p:pic>
      <p:sp>
        <p:nvSpPr>
          <p:cNvPr id="450" name="Shape 450"/>
          <p:cNvSpPr/>
          <p:nvPr/>
        </p:nvSpPr>
        <p:spPr>
          <a:xfrm>
            <a:off x="5466717" y="6534149"/>
            <a:ext cx="3417355"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atin typeface="Verdana"/>
                <a:ea typeface="Verdana"/>
                <a:cs typeface="Verdana"/>
                <a:sym typeface="Verdana"/>
              </a:defRPr>
            </a:lvl1pPr>
          </a:lstStyle>
          <a:p>
            <a:r>
              <a:t>Shonkoff, Center for the Developing Child, Harvard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46"/>
                                        </p:tgtEl>
                                        <p:attrNameLst>
                                          <p:attrName>style.visibility</p:attrName>
                                        </p:attrNameLst>
                                      </p:cBhvr>
                                      <p:to>
                                        <p:strVal val="visible"/>
                                      </p:to>
                                    </p:set>
                                    <p:animEffect transition="in" filter="dissolve">
                                      <p:cBhvr>
                                        <p:cTn id="7" dur="500"/>
                                        <p:tgtEl>
                                          <p:spTgt spid="44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45"/>
                                        </p:tgtEl>
                                        <p:attrNameLst>
                                          <p:attrName>style.visibility</p:attrName>
                                        </p:attrNameLst>
                                      </p:cBhvr>
                                      <p:to>
                                        <p:strVal val="visible"/>
                                      </p:to>
                                    </p:set>
                                    <p:animEffect transition="in" filter="dissolve">
                                      <p:cBhvr>
                                        <p:cTn id="11"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2" animBg="1" advAuto="0"/>
      <p:bldP spid="446"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 name="image18.png"/>
          <p:cNvPicPr>
            <a:picLocks noChangeAspect="1"/>
          </p:cNvPicPr>
          <p:nvPr/>
        </p:nvPicPr>
        <p:blipFill>
          <a:blip r:embed="rId2">
            <a:extLst/>
          </a:blip>
          <a:stretch>
            <a:fillRect/>
          </a:stretch>
        </p:blipFill>
        <p:spPr>
          <a:xfrm>
            <a:off x="2010330" y="2221901"/>
            <a:ext cx="1506971" cy="3331199"/>
          </a:xfrm>
          <a:prstGeom prst="rect">
            <a:avLst/>
          </a:prstGeom>
          <a:ln w="12700">
            <a:miter lim="400000"/>
          </a:ln>
        </p:spPr>
      </p:pic>
      <p:pic>
        <p:nvPicPr>
          <p:cNvPr id="754" name="image19.png"/>
          <p:cNvPicPr>
            <a:picLocks noChangeAspect="1"/>
          </p:cNvPicPr>
          <p:nvPr/>
        </p:nvPicPr>
        <p:blipFill>
          <a:blip r:embed="rId3">
            <a:extLst/>
          </a:blip>
          <a:stretch>
            <a:fillRect/>
          </a:stretch>
        </p:blipFill>
        <p:spPr>
          <a:xfrm>
            <a:off x="3990644" y="2220060"/>
            <a:ext cx="1458162" cy="3331198"/>
          </a:xfrm>
          <a:prstGeom prst="rect">
            <a:avLst/>
          </a:prstGeom>
          <a:ln w="12700">
            <a:miter lim="400000"/>
          </a:ln>
        </p:spPr>
      </p:pic>
      <p:pic>
        <p:nvPicPr>
          <p:cNvPr id="755" name="image20.png"/>
          <p:cNvPicPr>
            <a:picLocks noChangeAspect="1"/>
          </p:cNvPicPr>
          <p:nvPr/>
        </p:nvPicPr>
        <p:blipFill>
          <a:blip r:embed="rId4">
            <a:extLst/>
          </a:blip>
          <a:stretch>
            <a:fillRect/>
          </a:stretch>
        </p:blipFill>
        <p:spPr>
          <a:xfrm>
            <a:off x="5988866" y="2221901"/>
            <a:ext cx="1458163" cy="3331199"/>
          </a:xfrm>
          <a:prstGeom prst="rect">
            <a:avLst/>
          </a:prstGeom>
          <a:ln w="12700">
            <a:miter lim="400000"/>
          </a:ln>
        </p:spPr>
      </p:pic>
      <p:sp>
        <p:nvSpPr>
          <p:cNvPr id="756" name="Shape 756"/>
          <p:cNvSpPr>
            <a:spLocks noGrp="1"/>
          </p:cNvSpPr>
          <p:nvPr>
            <p:ph type="title"/>
          </p:nvPr>
        </p:nvSpPr>
        <p:spPr>
          <a:xfrm>
            <a:off x="623454" y="1079525"/>
            <a:ext cx="7886701" cy="994174"/>
          </a:xfrm>
          <a:prstGeom prst="rect">
            <a:avLst/>
          </a:prstGeom>
        </p:spPr>
        <p:txBody>
          <a:bodyPr/>
          <a:lstStyle>
            <a:lvl1pPr algn="ctr" defTabSz="896111">
              <a:defRPr sz="3136">
                <a:latin typeface="Chalkboard"/>
                <a:ea typeface="Chalkboard"/>
                <a:cs typeface="Chalkboard"/>
                <a:sym typeface="Chalkboard"/>
              </a:defRPr>
            </a:lvl1pPr>
          </a:lstStyle>
          <a:p>
            <a:r>
              <a:t>The Epigenome –  Regulating Gene Activity</a:t>
            </a:r>
          </a:p>
        </p:txBody>
      </p:sp>
      <p:sp>
        <p:nvSpPr>
          <p:cNvPr id="757" name="Shape 757"/>
          <p:cNvSpPr/>
          <p:nvPr/>
        </p:nvSpPr>
        <p:spPr>
          <a:xfrm>
            <a:off x="623454" y="1119060"/>
            <a:ext cx="8391700" cy="810120"/>
          </a:xfrm>
          <a:prstGeom prst="roundRect">
            <a:avLst>
              <a:gd name="adj" fmla="val 16667"/>
            </a:avLst>
          </a:prstGeom>
          <a:ln w="25400">
            <a:solidFill>
              <a:srgbClr val="32538F"/>
            </a:solidFill>
            <a:miter/>
          </a:ln>
        </p:spPr>
        <p:txBody>
          <a:bodyPr lIns="34289" tIns="34289" rIns="34289" bIns="34289" anchor="ctr"/>
          <a:lstStyle/>
          <a:p>
            <a:pPr algn="ctr" defTabSz="914400">
              <a:defRPr sz="1800">
                <a:solidFill>
                  <a:srgbClr val="FFFFFF"/>
                </a:solidFill>
                <a:latin typeface="Calibri"/>
                <a:ea typeface="Calibri"/>
                <a:cs typeface="Calibri"/>
                <a:sym typeface="Calibri"/>
              </a:defRPr>
            </a:pPr>
            <a:endParaRPr/>
          </a:p>
        </p:txBody>
      </p:sp>
      <p:sp>
        <p:nvSpPr>
          <p:cNvPr id="758" name="Shape 758"/>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59" name="image.jpg"/>
          <p:cNvPicPr>
            <a:picLocks/>
          </p:cNvPicPr>
          <p:nvPr/>
        </p:nvPicPr>
        <p:blipFill>
          <a:blip r:embed="rId5">
            <a:extLst/>
          </a:blip>
          <a:stretch>
            <a:fillRect/>
          </a:stretch>
        </p:blipFill>
        <p:spPr>
          <a:xfrm>
            <a:off x="609600" y="228600"/>
            <a:ext cx="7404100" cy="381001"/>
          </a:xfrm>
          <a:prstGeom prst="rect">
            <a:avLst/>
          </a:prstGeom>
          <a:ln w="12700"/>
        </p:spPr>
      </p:pic>
      <p:sp>
        <p:nvSpPr>
          <p:cNvPr id="760" name="Shape 760"/>
          <p:cNvSpPr/>
          <p:nvPr/>
        </p:nvSpPr>
        <p:spPr>
          <a:xfrm>
            <a:off x="6745767" y="6432549"/>
            <a:ext cx="2245743"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Slides from Michael Meaney</a:t>
            </a:r>
          </a:p>
        </p:txBody>
      </p:sp>
    </p:spTree>
  </p:cSld>
  <p:clrMapOvr>
    <a:masterClrMapping/>
  </p:clrMapOvr>
  <mc:AlternateContent xmlns:mc="http://schemas.openxmlformats.org/markup-compatibility/2006" xmlns:p14="http://schemas.microsoft.com/office/powerpoint/2010/main">
    <mc:Choice Requires="p14">
      <p:transition spd="slow" p14:dur="899">
        <p:fade thruBlk="1"/>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2" name="image21.png"/>
          <p:cNvPicPr>
            <a:picLocks noChangeAspect="1"/>
          </p:cNvPicPr>
          <p:nvPr/>
        </p:nvPicPr>
        <p:blipFill>
          <a:blip r:embed="rId2">
            <a:extLst/>
          </a:blip>
          <a:stretch>
            <a:fillRect/>
          </a:stretch>
        </p:blipFill>
        <p:spPr>
          <a:xfrm>
            <a:off x="1140619" y="3983831"/>
            <a:ext cx="6880624" cy="1682354"/>
          </a:xfrm>
          <a:prstGeom prst="rect">
            <a:avLst/>
          </a:prstGeom>
          <a:ln w="12700">
            <a:miter lim="400000"/>
          </a:ln>
        </p:spPr>
      </p:pic>
      <p:pic>
        <p:nvPicPr>
          <p:cNvPr id="763" name="image18.png"/>
          <p:cNvPicPr>
            <a:picLocks noChangeAspect="1"/>
          </p:cNvPicPr>
          <p:nvPr/>
        </p:nvPicPr>
        <p:blipFill>
          <a:blip r:embed="rId3">
            <a:extLst/>
          </a:blip>
          <a:stretch>
            <a:fillRect/>
          </a:stretch>
        </p:blipFill>
        <p:spPr>
          <a:xfrm>
            <a:off x="1925241" y="1788569"/>
            <a:ext cx="992983" cy="2195012"/>
          </a:xfrm>
          <a:prstGeom prst="rect">
            <a:avLst/>
          </a:prstGeom>
          <a:ln w="12700">
            <a:miter lim="400000"/>
          </a:ln>
          <a:effectLst>
            <a:outerShdw blurRad="38100" rotWithShape="0">
              <a:srgbClr val="000000">
                <a:alpha val="40000"/>
              </a:srgbClr>
            </a:outerShdw>
          </a:effectLst>
        </p:spPr>
      </p:pic>
      <p:pic>
        <p:nvPicPr>
          <p:cNvPr id="764" name="image20.png"/>
          <p:cNvPicPr>
            <a:picLocks noChangeAspect="1"/>
          </p:cNvPicPr>
          <p:nvPr/>
        </p:nvPicPr>
        <p:blipFill>
          <a:blip r:embed="rId4">
            <a:extLst/>
          </a:blip>
          <a:stretch>
            <a:fillRect/>
          </a:stretch>
        </p:blipFill>
        <p:spPr>
          <a:xfrm>
            <a:off x="5409010" y="1789913"/>
            <a:ext cx="959645" cy="2192324"/>
          </a:xfrm>
          <a:prstGeom prst="rect">
            <a:avLst/>
          </a:prstGeom>
          <a:ln w="12700">
            <a:miter lim="400000"/>
          </a:ln>
          <a:effectLst>
            <a:outerShdw blurRad="38100" rotWithShape="0">
              <a:srgbClr val="000000">
                <a:alpha val="40000"/>
              </a:srgbClr>
            </a:outerShdw>
          </a:effectLst>
        </p:spPr>
      </p:pic>
      <p:sp>
        <p:nvSpPr>
          <p:cNvPr id="765" name="Shape 765"/>
          <p:cNvSpPr/>
          <p:nvPr/>
        </p:nvSpPr>
        <p:spPr>
          <a:xfrm>
            <a:off x="6164877" y="4656316"/>
            <a:ext cx="241283" cy="2844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defTabSz="914400">
              <a:defRPr sz="1400" b="1">
                <a:latin typeface="Century Gothic"/>
                <a:ea typeface="Century Gothic"/>
                <a:cs typeface="Century Gothic"/>
                <a:sym typeface="Century Gothic"/>
              </a:defRPr>
            </a:lvl1pPr>
          </a:lstStyle>
          <a:p>
            <a:r>
              <a:t>M</a:t>
            </a:r>
          </a:p>
        </p:txBody>
      </p:sp>
      <p:sp>
        <p:nvSpPr>
          <p:cNvPr id="766" name="Shape 766"/>
          <p:cNvSpPr/>
          <p:nvPr/>
        </p:nvSpPr>
        <p:spPr>
          <a:xfrm>
            <a:off x="4022611" y="4656997"/>
            <a:ext cx="241284" cy="2844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defTabSz="914400">
              <a:defRPr sz="1400" b="1">
                <a:latin typeface="Century Gothic"/>
                <a:ea typeface="Century Gothic"/>
                <a:cs typeface="Century Gothic"/>
                <a:sym typeface="Century Gothic"/>
              </a:defRPr>
            </a:lvl1pPr>
          </a:lstStyle>
          <a:p>
            <a:r>
              <a:t>M</a:t>
            </a:r>
          </a:p>
        </p:txBody>
      </p:sp>
      <p:sp>
        <p:nvSpPr>
          <p:cNvPr id="767" name="Shape 767"/>
          <p:cNvSpPr>
            <a:spLocks noGrp="1"/>
          </p:cNvSpPr>
          <p:nvPr>
            <p:ph type="title"/>
          </p:nvPr>
        </p:nvSpPr>
        <p:spPr>
          <a:xfrm>
            <a:off x="628650" y="1131094"/>
            <a:ext cx="7392593" cy="552634"/>
          </a:xfrm>
          <a:prstGeom prst="rect">
            <a:avLst/>
          </a:prstGeom>
        </p:spPr>
        <p:txBody>
          <a:bodyPr/>
          <a:lstStyle>
            <a:lvl1pPr algn="ctr" defTabSz="886968">
              <a:defRPr sz="3104">
                <a:latin typeface="Chalkboard"/>
                <a:ea typeface="Chalkboard"/>
                <a:cs typeface="Chalkboard"/>
                <a:sym typeface="Chalkboard"/>
              </a:defRPr>
            </a:lvl1pPr>
          </a:lstStyle>
          <a:p>
            <a:r>
              <a:t>DNA Methylation</a:t>
            </a:r>
          </a:p>
        </p:txBody>
      </p:sp>
      <p:sp>
        <p:nvSpPr>
          <p:cNvPr id="768" name="Shape 768"/>
          <p:cNvSpPr/>
          <p:nvPr/>
        </p:nvSpPr>
        <p:spPr>
          <a:xfrm>
            <a:off x="2456412" y="1119060"/>
            <a:ext cx="3553691" cy="564668"/>
          </a:xfrm>
          <a:prstGeom prst="roundRect">
            <a:avLst>
              <a:gd name="adj" fmla="val 16667"/>
            </a:avLst>
          </a:prstGeom>
          <a:ln w="25400">
            <a:solidFill>
              <a:srgbClr val="32538F"/>
            </a:solidFill>
            <a:miter/>
          </a:ln>
        </p:spPr>
        <p:txBody>
          <a:bodyPr lIns="34289" tIns="34289" rIns="34289" bIns="34289" anchor="ctr"/>
          <a:lstStyle/>
          <a:p>
            <a:pPr algn="ctr" defTabSz="914400">
              <a:defRPr sz="1800">
                <a:solidFill>
                  <a:srgbClr val="FFFFFF"/>
                </a:solidFill>
                <a:latin typeface="Calibri"/>
                <a:ea typeface="Calibri"/>
                <a:cs typeface="Calibri"/>
                <a:sym typeface="Calibri"/>
              </a:defRPr>
            </a:pPr>
            <a:endParaRPr/>
          </a:p>
        </p:txBody>
      </p:sp>
      <p:sp>
        <p:nvSpPr>
          <p:cNvPr id="769" name="Shape 769"/>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70" name="image.jpg"/>
          <p:cNvPicPr>
            <a:picLocks/>
          </p:cNvPicPr>
          <p:nvPr/>
        </p:nvPicPr>
        <p:blipFill>
          <a:blip r:embed="rId5">
            <a:extLst/>
          </a:blip>
          <a:stretch>
            <a:fillRect/>
          </a:stretch>
        </p:blipFill>
        <p:spPr>
          <a:xfrm>
            <a:off x="609600" y="228600"/>
            <a:ext cx="7404100" cy="381001"/>
          </a:xfrm>
          <a:prstGeom prst="rect">
            <a:avLst/>
          </a:prstGeom>
          <a:ln w="12700"/>
        </p:spPr>
      </p:pic>
      <p:sp>
        <p:nvSpPr>
          <p:cNvPr id="771" name="Shape 771"/>
          <p:cNvSpPr/>
          <p:nvPr/>
        </p:nvSpPr>
        <p:spPr>
          <a:xfrm>
            <a:off x="6745767" y="6432549"/>
            <a:ext cx="2245743"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Slides from Michael Meaney</a:t>
            </a: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3" name="image29.png"/>
          <p:cNvPicPr>
            <a:picLocks noChangeAspect="1"/>
          </p:cNvPicPr>
          <p:nvPr/>
        </p:nvPicPr>
        <p:blipFill>
          <a:blip r:embed="rId2">
            <a:extLst/>
          </a:blip>
          <a:stretch>
            <a:fillRect/>
          </a:stretch>
        </p:blipFill>
        <p:spPr>
          <a:xfrm>
            <a:off x="1762521" y="1638300"/>
            <a:ext cx="5098258" cy="3339704"/>
          </a:xfrm>
          <a:prstGeom prst="rect">
            <a:avLst/>
          </a:prstGeom>
          <a:ln w="12700">
            <a:miter lim="400000"/>
          </a:ln>
        </p:spPr>
      </p:pic>
      <p:sp>
        <p:nvSpPr>
          <p:cNvPr id="774" name="Shape 774"/>
          <p:cNvSpPr/>
          <p:nvPr/>
        </p:nvSpPr>
        <p:spPr>
          <a:xfrm>
            <a:off x="242048" y="5238170"/>
            <a:ext cx="7730667" cy="3479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defTabSz="914400">
              <a:spcBef>
                <a:spcPts val="600"/>
              </a:spcBef>
              <a:defRPr sz="1800" b="1">
                <a:latin typeface="Verdana"/>
                <a:ea typeface="Verdana"/>
                <a:cs typeface="Verdana"/>
                <a:sym typeface="Verdana"/>
              </a:defRPr>
            </a:lvl1pPr>
          </a:lstStyle>
          <a:p>
            <a:r>
              <a:t>Every cell in your body has the same nuclear genes, but…?</a:t>
            </a:r>
          </a:p>
        </p:txBody>
      </p:sp>
      <p:sp>
        <p:nvSpPr>
          <p:cNvPr id="775" name="Shape 775"/>
          <p:cNvSpPr/>
          <p:nvPr/>
        </p:nvSpPr>
        <p:spPr>
          <a:xfrm>
            <a:off x="375210" y="773514"/>
            <a:ext cx="8406280" cy="500381"/>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defTabSz="914400">
              <a:defRPr sz="2800">
                <a:latin typeface="Verdana"/>
                <a:ea typeface="Verdana"/>
                <a:cs typeface="Verdana"/>
                <a:sym typeface="Verdana"/>
              </a:defRPr>
            </a:lvl1pPr>
          </a:lstStyle>
          <a:p>
            <a:r>
              <a:t>Multiple phenotypes from a common genotype</a:t>
            </a:r>
          </a:p>
        </p:txBody>
      </p:sp>
      <p:sp>
        <p:nvSpPr>
          <p:cNvPr id="776" name="Shape 776"/>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77" name="image.jpg"/>
          <p:cNvPicPr>
            <a:picLocks/>
          </p:cNvPicPr>
          <p:nvPr/>
        </p:nvPicPr>
        <p:blipFill>
          <a:blip r:embed="rId3">
            <a:extLst/>
          </a:blip>
          <a:stretch>
            <a:fillRect/>
          </a:stretch>
        </p:blipFill>
        <p:spPr>
          <a:xfrm>
            <a:off x="609600" y="228600"/>
            <a:ext cx="7404100" cy="381001"/>
          </a:xfrm>
          <a:prstGeom prst="rect">
            <a:avLst/>
          </a:prstGeom>
          <a:ln w="12700"/>
        </p:spPr>
      </p:pic>
      <p:sp>
        <p:nvSpPr>
          <p:cNvPr id="778" name="Shape 778"/>
          <p:cNvSpPr/>
          <p:nvPr/>
        </p:nvSpPr>
        <p:spPr>
          <a:xfrm>
            <a:off x="2732810" y="4444575"/>
            <a:ext cx="1488282"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914400">
              <a:defRPr sz="3000">
                <a:solidFill>
                  <a:srgbClr val="104170"/>
                </a:solidFill>
                <a:latin typeface="Chalkboard"/>
                <a:ea typeface="Chalkboard"/>
                <a:cs typeface="Chalkboard"/>
                <a:sym typeface="Chalkboard"/>
              </a:defRPr>
            </a:lvl1pPr>
          </a:lstStyle>
          <a:p>
            <a:r>
              <a:t>  Fred</a:t>
            </a:r>
          </a:p>
        </p:txBody>
      </p:sp>
      <p:sp>
        <p:nvSpPr>
          <p:cNvPr id="779" name="Shape 779"/>
          <p:cNvSpPr/>
          <p:nvPr/>
        </p:nvSpPr>
        <p:spPr>
          <a:xfrm>
            <a:off x="4554268" y="4444575"/>
            <a:ext cx="1688307"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914400">
              <a:defRPr sz="3000">
                <a:solidFill>
                  <a:schemeClr val="accent5"/>
                </a:solidFill>
                <a:latin typeface="Chalkboard"/>
                <a:ea typeface="Chalkboard"/>
                <a:cs typeface="Chalkboard"/>
                <a:sym typeface="Chalkboard"/>
              </a:defRPr>
            </a:lvl1pPr>
          </a:lstStyle>
          <a:p>
            <a:r>
              <a:t>    Phil</a:t>
            </a:r>
          </a:p>
        </p:txBody>
      </p:sp>
      <p:sp>
        <p:nvSpPr>
          <p:cNvPr id="780" name="Shape 780"/>
          <p:cNvSpPr/>
          <p:nvPr/>
        </p:nvSpPr>
        <p:spPr>
          <a:xfrm>
            <a:off x="6745767" y="6432549"/>
            <a:ext cx="2245743"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Slides from Michael Meaney</a:t>
            </a:r>
          </a:p>
        </p:txBody>
      </p:sp>
    </p:spTree>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 name="image23.png"/>
          <p:cNvPicPr>
            <a:picLocks noChangeAspect="1"/>
          </p:cNvPicPr>
          <p:nvPr/>
        </p:nvPicPr>
        <p:blipFill>
          <a:blip r:embed="rId2">
            <a:extLst/>
          </a:blip>
          <a:stretch>
            <a:fillRect/>
          </a:stretch>
        </p:blipFill>
        <p:spPr>
          <a:xfrm>
            <a:off x="1143000" y="823781"/>
            <a:ext cx="6858000" cy="5143501"/>
          </a:xfrm>
          <a:prstGeom prst="rect">
            <a:avLst/>
          </a:prstGeom>
          <a:ln w="12700">
            <a:miter lim="400000"/>
          </a:ln>
        </p:spPr>
      </p:pic>
      <p:pic>
        <p:nvPicPr>
          <p:cNvPr id="783" name="image24.png"/>
          <p:cNvPicPr>
            <a:picLocks noChangeAspect="1"/>
          </p:cNvPicPr>
          <p:nvPr/>
        </p:nvPicPr>
        <p:blipFill>
          <a:blip r:embed="rId3">
            <a:extLst/>
          </a:blip>
          <a:stretch>
            <a:fillRect/>
          </a:stretch>
        </p:blipFill>
        <p:spPr>
          <a:xfrm>
            <a:off x="2844403" y="1931064"/>
            <a:ext cx="1451372" cy="1160860"/>
          </a:xfrm>
          <a:prstGeom prst="rect">
            <a:avLst/>
          </a:prstGeom>
          <a:ln w="12700">
            <a:miter lim="400000"/>
          </a:ln>
        </p:spPr>
      </p:pic>
      <p:sp>
        <p:nvSpPr>
          <p:cNvPr id="784" name="Shape 784"/>
          <p:cNvSpPr/>
          <p:nvPr/>
        </p:nvSpPr>
        <p:spPr>
          <a:xfrm>
            <a:off x="2897814" y="1376771"/>
            <a:ext cx="1488282"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914400">
              <a:defRPr sz="3000">
                <a:latin typeface="Chalkboard"/>
                <a:ea typeface="Chalkboard"/>
                <a:cs typeface="Chalkboard"/>
                <a:sym typeface="Chalkboard"/>
              </a:defRPr>
            </a:lvl1pPr>
          </a:lstStyle>
          <a:p>
            <a:r>
              <a:t>  Fred</a:t>
            </a:r>
          </a:p>
        </p:txBody>
      </p:sp>
      <p:sp>
        <p:nvSpPr>
          <p:cNvPr id="785" name="Shape 785"/>
          <p:cNvSpPr/>
          <p:nvPr/>
        </p:nvSpPr>
        <p:spPr>
          <a:xfrm>
            <a:off x="4595519" y="1376771"/>
            <a:ext cx="1688307"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914400">
              <a:defRPr sz="3000">
                <a:latin typeface="Chalkboard"/>
                <a:ea typeface="Chalkboard"/>
                <a:cs typeface="Chalkboard"/>
                <a:sym typeface="Chalkboard"/>
              </a:defRPr>
            </a:lvl1pPr>
          </a:lstStyle>
          <a:p>
            <a:r>
              <a:t>    Phil</a:t>
            </a:r>
          </a:p>
        </p:txBody>
      </p:sp>
      <p:pic>
        <p:nvPicPr>
          <p:cNvPr id="786" name="image26.png"/>
          <p:cNvPicPr>
            <a:picLocks noChangeAspect="1"/>
          </p:cNvPicPr>
          <p:nvPr/>
        </p:nvPicPr>
        <p:blipFill>
          <a:blip r:embed="rId4">
            <a:extLst/>
          </a:blip>
          <a:stretch>
            <a:fillRect/>
          </a:stretch>
        </p:blipFill>
        <p:spPr>
          <a:xfrm>
            <a:off x="1691878" y="3626514"/>
            <a:ext cx="852489" cy="1102520"/>
          </a:xfrm>
          <a:prstGeom prst="rect">
            <a:avLst/>
          </a:prstGeom>
          <a:ln w="12700">
            <a:miter lim="400000"/>
          </a:ln>
        </p:spPr>
      </p:pic>
      <p:pic>
        <p:nvPicPr>
          <p:cNvPr id="787" name="image26.png"/>
          <p:cNvPicPr>
            <a:picLocks noChangeAspect="1"/>
          </p:cNvPicPr>
          <p:nvPr/>
        </p:nvPicPr>
        <p:blipFill>
          <a:blip r:embed="rId4">
            <a:extLst/>
          </a:blip>
          <a:stretch>
            <a:fillRect/>
          </a:stretch>
        </p:blipFill>
        <p:spPr>
          <a:xfrm>
            <a:off x="4606528" y="3621751"/>
            <a:ext cx="852489" cy="1102520"/>
          </a:xfrm>
          <a:prstGeom prst="rect">
            <a:avLst/>
          </a:prstGeom>
          <a:ln w="12700">
            <a:miter lim="400000"/>
          </a:ln>
        </p:spPr>
      </p:pic>
      <p:pic>
        <p:nvPicPr>
          <p:cNvPr id="788" name="image27.png"/>
          <p:cNvPicPr>
            <a:picLocks noChangeAspect="1"/>
          </p:cNvPicPr>
          <p:nvPr/>
        </p:nvPicPr>
        <p:blipFill>
          <a:blip r:embed="rId5">
            <a:extLst/>
          </a:blip>
          <a:stretch>
            <a:fillRect/>
          </a:stretch>
        </p:blipFill>
        <p:spPr>
          <a:xfrm>
            <a:off x="1691878" y="3621751"/>
            <a:ext cx="852489" cy="1102520"/>
          </a:xfrm>
          <a:prstGeom prst="rect">
            <a:avLst/>
          </a:prstGeom>
          <a:ln w="12700">
            <a:miter lim="400000"/>
          </a:ln>
        </p:spPr>
      </p:pic>
      <p:pic>
        <p:nvPicPr>
          <p:cNvPr id="789" name="image27.png"/>
          <p:cNvPicPr>
            <a:picLocks noChangeAspect="1"/>
          </p:cNvPicPr>
          <p:nvPr/>
        </p:nvPicPr>
        <p:blipFill>
          <a:blip r:embed="rId5">
            <a:extLst/>
          </a:blip>
          <a:stretch>
            <a:fillRect/>
          </a:stretch>
        </p:blipFill>
        <p:spPr>
          <a:xfrm>
            <a:off x="4606528" y="3621751"/>
            <a:ext cx="852489" cy="1102520"/>
          </a:xfrm>
          <a:prstGeom prst="rect">
            <a:avLst/>
          </a:prstGeom>
          <a:ln w="12700">
            <a:miter lim="400000"/>
          </a:ln>
        </p:spPr>
      </p:pic>
      <p:pic>
        <p:nvPicPr>
          <p:cNvPr id="790" name="image26.png"/>
          <p:cNvPicPr>
            <a:picLocks noChangeAspect="1"/>
          </p:cNvPicPr>
          <p:nvPr/>
        </p:nvPicPr>
        <p:blipFill>
          <a:blip r:embed="rId4">
            <a:extLst/>
          </a:blip>
          <a:stretch>
            <a:fillRect/>
          </a:stretch>
        </p:blipFill>
        <p:spPr>
          <a:xfrm>
            <a:off x="3221831" y="3621751"/>
            <a:ext cx="852488" cy="1102520"/>
          </a:xfrm>
          <a:prstGeom prst="rect">
            <a:avLst/>
          </a:prstGeom>
          <a:ln w="12700">
            <a:miter lim="400000"/>
          </a:ln>
        </p:spPr>
      </p:pic>
      <p:pic>
        <p:nvPicPr>
          <p:cNvPr id="791" name="image28.png"/>
          <p:cNvPicPr>
            <a:picLocks noChangeAspect="1"/>
          </p:cNvPicPr>
          <p:nvPr/>
        </p:nvPicPr>
        <p:blipFill>
          <a:blip r:embed="rId6">
            <a:extLst/>
          </a:blip>
          <a:stretch>
            <a:fillRect/>
          </a:stretch>
        </p:blipFill>
        <p:spPr>
          <a:xfrm>
            <a:off x="6136481" y="3621751"/>
            <a:ext cx="852488" cy="1102520"/>
          </a:xfrm>
          <a:prstGeom prst="rect">
            <a:avLst/>
          </a:prstGeom>
          <a:ln w="12700">
            <a:miter lim="400000"/>
          </a:ln>
        </p:spPr>
      </p:pic>
      <p:pic>
        <p:nvPicPr>
          <p:cNvPr id="792" name="image27.png"/>
          <p:cNvPicPr>
            <a:picLocks noChangeAspect="1"/>
          </p:cNvPicPr>
          <p:nvPr/>
        </p:nvPicPr>
        <p:blipFill>
          <a:blip r:embed="rId5">
            <a:extLst/>
          </a:blip>
          <a:stretch>
            <a:fillRect/>
          </a:stretch>
        </p:blipFill>
        <p:spPr>
          <a:xfrm>
            <a:off x="3221831" y="3621751"/>
            <a:ext cx="852488" cy="1102520"/>
          </a:xfrm>
          <a:prstGeom prst="rect">
            <a:avLst/>
          </a:prstGeom>
          <a:ln w="12700">
            <a:miter lim="400000"/>
          </a:ln>
        </p:spPr>
      </p:pic>
      <p:pic>
        <p:nvPicPr>
          <p:cNvPr id="793" name="image27.png"/>
          <p:cNvPicPr>
            <a:picLocks noChangeAspect="1"/>
          </p:cNvPicPr>
          <p:nvPr/>
        </p:nvPicPr>
        <p:blipFill>
          <a:blip r:embed="rId5">
            <a:extLst/>
          </a:blip>
          <a:stretch>
            <a:fillRect/>
          </a:stretch>
        </p:blipFill>
        <p:spPr>
          <a:xfrm>
            <a:off x="6136481" y="3621751"/>
            <a:ext cx="852488" cy="1102520"/>
          </a:xfrm>
          <a:prstGeom prst="rect">
            <a:avLst/>
          </a:prstGeom>
          <a:ln w="12700">
            <a:miter lim="400000"/>
          </a:ln>
        </p:spPr>
      </p:pic>
      <p:pic>
        <p:nvPicPr>
          <p:cNvPr id="794" name="image24.png"/>
          <p:cNvPicPr>
            <a:picLocks noChangeAspect="1"/>
          </p:cNvPicPr>
          <p:nvPr/>
        </p:nvPicPr>
        <p:blipFill>
          <a:blip r:embed="rId3">
            <a:extLst/>
          </a:blip>
          <a:stretch>
            <a:fillRect/>
          </a:stretch>
        </p:blipFill>
        <p:spPr>
          <a:xfrm>
            <a:off x="4842030" y="1916832"/>
            <a:ext cx="1451372" cy="1160861"/>
          </a:xfrm>
          <a:prstGeom prst="rect">
            <a:avLst/>
          </a:prstGeom>
          <a:ln w="12700">
            <a:miter lim="400000"/>
          </a:ln>
        </p:spPr>
      </p:pic>
      <p:sp>
        <p:nvSpPr>
          <p:cNvPr id="795" name="Shape 795"/>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796" name="image.jpg"/>
          <p:cNvPicPr>
            <a:picLocks/>
          </p:cNvPicPr>
          <p:nvPr/>
        </p:nvPicPr>
        <p:blipFill>
          <a:blip r:embed="rId7">
            <a:extLst/>
          </a:blip>
          <a:stretch>
            <a:fillRect/>
          </a:stretch>
        </p:blipFill>
        <p:spPr>
          <a:xfrm>
            <a:off x="609600" y="228600"/>
            <a:ext cx="7404100" cy="381001"/>
          </a:xfrm>
          <a:prstGeom prst="rect">
            <a:avLst/>
          </a:prstGeom>
          <a:ln w="12700"/>
        </p:spPr>
      </p:pic>
      <p:sp>
        <p:nvSpPr>
          <p:cNvPr id="797" name="Shape 797"/>
          <p:cNvSpPr/>
          <p:nvPr/>
        </p:nvSpPr>
        <p:spPr>
          <a:xfrm>
            <a:off x="6745767" y="6432549"/>
            <a:ext cx="2245743"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Slides from Michael Meaney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500" fill="hold"/>
                                        <p:tgtEl>
                                          <p:spTgt spid="788"/>
                                        </p:tgtEl>
                                      </p:cBhvr>
                                      <p:by x="129999" y="129999"/>
                                    </p:animScale>
                                  </p:childTnLst>
                                </p:cTn>
                              </p:par>
                            </p:childTnLst>
                          </p:cTn>
                        </p:par>
                        <p:par>
                          <p:cTn id="7" fill="hold">
                            <p:stCondLst>
                              <p:cond delay="0"/>
                            </p:stCondLst>
                            <p:childTnLst>
                              <p:par>
                                <p:cTn id="8" presetID="6" presetClass="emph" presetSubtype="0" fill="hold" grpId="2" nodeType="withEffect">
                                  <p:stCondLst>
                                    <p:cond delay="0"/>
                                  </p:stCondLst>
                                  <p:childTnLst>
                                    <p:animScale>
                                      <p:cBhvr>
                                        <p:cTn id="9" dur="500" fill="hold"/>
                                        <p:tgtEl>
                                          <p:spTgt spid="789"/>
                                        </p:tgtEl>
                                      </p:cBhvr>
                                      <p:by x="129999" y="129999"/>
                                    </p:animScale>
                                  </p:childTnLst>
                                </p:cTn>
                              </p:par>
                            </p:childTnLst>
                          </p:cTn>
                        </p:par>
                        <p:par>
                          <p:cTn id="10" fill="hold">
                            <p:stCondLst>
                              <p:cond delay="0"/>
                            </p:stCondLst>
                            <p:childTnLst>
                              <p:par>
                                <p:cTn id="11" presetID="6" presetClass="emph" presetSubtype="0" fill="hold" grpId="3" nodeType="withEffect">
                                  <p:stCondLst>
                                    <p:cond delay="0"/>
                                  </p:stCondLst>
                                  <p:childTnLst>
                                    <p:animScale>
                                      <p:cBhvr>
                                        <p:cTn id="12" dur="500" fill="hold"/>
                                        <p:tgtEl>
                                          <p:spTgt spid="786"/>
                                        </p:tgtEl>
                                      </p:cBhvr>
                                      <p:by x="129999" y="129999"/>
                                    </p:animScale>
                                  </p:childTnLst>
                                </p:cTn>
                              </p:par>
                            </p:childTnLst>
                          </p:cTn>
                        </p:par>
                        <p:par>
                          <p:cTn id="13" fill="hold">
                            <p:stCondLst>
                              <p:cond delay="0"/>
                            </p:stCondLst>
                            <p:childTnLst>
                              <p:par>
                                <p:cTn id="14" presetID="6" presetClass="emph" presetSubtype="0" fill="hold" grpId="4" nodeType="withEffect">
                                  <p:stCondLst>
                                    <p:cond delay="0"/>
                                  </p:stCondLst>
                                  <p:childTnLst>
                                    <p:animScale>
                                      <p:cBhvr>
                                        <p:cTn id="15" dur="500" fill="hold"/>
                                        <p:tgtEl>
                                          <p:spTgt spid="787"/>
                                        </p:tgtEl>
                                      </p:cBhvr>
                                      <p:by x="129999" y="129999"/>
                                    </p:animScale>
                                  </p:childTnLst>
                                </p:cTn>
                              </p:par>
                            </p:childTnLst>
                          </p:cTn>
                        </p:par>
                        <p:par>
                          <p:cTn id="16" fill="hold">
                            <p:stCondLst>
                              <p:cond delay="500"/>
                            </p:stCondLst>
                            <p:childTnLst>
                              <p:par>
                                <p:cTn id="17" presetID="9" presetClass="exit" fill="hold" grpId="5" nodeType="afterEffect">
                                  <p:stCondLst>
                                    <p:cond delay="0"/>
                                  </p:stCondLst>
                                  <p:iterate>
                                    <p:tmAbs val="0"/>
                                  </p:iterate>
                                  <p:childTnLst>
                                    <p:animEffect transition="out" filter="dissolve">
                                      <p:cBhvr>
                                        <p:cTn id="18" dur="500" fill="hold"/>
                                        <p:tgtEl>
                                          <p:spTgt spid="788"/>
                                        </p:tgtEl>
                                      </p:cBhvr>
                                    </p:animEffect>
                                    <p:set>
                                      <p:cBhvr>
                                        <p:cTn id="19" fill="hold">
                                          <p:stCondLst>
                                            <p:cond delay="499"/>
                                          </p:stCondLst>
                                        </p:cTn>
                                        <p:tgtEl>
                                          <p:spTgt spid="788"/>
                                        </p:tgtEl>
                                        <p:attrNameLst>
                                          <p:attrName>style.visibility</p:attrName>
                                        </p:attrNameLst>
                                      </p:cBhvr>
                                      <p:to>
                                        <p:strVal val="hidden"/>
                                      </p:to>
                                    </p:set>
                                  </p:childTnLst>
                                </p:cTn>
                              </p:par>
                            </p:childTnLst>
                          </p:cTn>
                        </p:par>
                        <p:par>
                          <p:cTn id="20" fill="hold">
                            <p:stCondLst>
                              <p:cond delay="1000"/>
                            </p:stCondLst>
                            <p:childTnLst>
                              <p:par>
                                <p:cTn id="21" presetID="9" presetClass="exit" fill="hold" grpId="6" nodeType="afterEffect">
                                  <p:stCondLst>
                                    <p:cond delay="0"/>
                                  </p:stCondLst>
                                  <p:iterate>
                                    <p:tmAbs val="0"/>
                                  </p:iterate>
                                  <p:childTnLst>
                                    <p:animEffect transition="out" filter="dissolve">
                                      <p:cBhvr>
                                        <p:cTn id="22" dur="500" fill="hold"/>
                                        <p:tgtEl>
                                          <p:spTgt spid="789"/>
                                        </p:tgtEl>
                                      </p:cBhvr>
                                    </p:animEffect>
                                    <p:set>
                                      <p:cBhvr>
                                        <p:cTn id="23" fill="hold">
                                          <p:stCondLst>
                                            <p:cond delay="499"/>
                                          </p:stCondLst>
                                        </p:cTn>
                                        <p:tgtEl>
                                          <p:spTgt spid="78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7" nodeType="clickEffect">
                                  <p:stCondLst>
                                    <p:cond delay="0"/>
                                  </p:stCondLst>
                                  <p:childTnLst>
                                    <p:animScale>
                                      <p:cBhvr>
                                        <p:cTn id="27" dur="500" fill="hold"/>
                                        <p:tgtEl>
                                          <p:spTgt spid="786"/>
                                        </p:tgtEl>
                                      </p:cBhvr>
                                      <p:by x="57692" y="57692"/>
                                    </p:animScale>
                                  </p:childTnLst>
                                </p:cTn>
                              </p:par>
                            </p:childTnLst>
                          </p:cTn>
                        </p:par>
                        <p:par>
                          <p:cTn id="28" fill="hold">
                            <p:stCondLst>
                              <p:cond delay="0"/>
                            </p:stCondLst>
                            <p:childTnLst>
                              <p:par>
                                <p:cTn id="29" presetID="6" presetClass="emph" presetSubtype="0" fill="hold" grpId="8" nodeType="afterEffect">
                                  <p:stCondLst>
                                    <p:cond delay="0"/>
                                  </p:stCondLst>
                                  <p:childTnLst>
                                    <p:animScale>
                                      <p:cBhvr>
                                        <p:cTn id="30" dur="500" fill="hold"/>
                                        <p:tgtEl>
                                          <p:spTgt spid="787"/>
                                        </p:tgtEl>
                                      </p:cBhvr>
                                      <p:by x="57692" y="57692"/>
                                    </p:animScale>
                                  </p:childTnLst>
                                </p:cTn>
                              </p:par>
                            </p:childTnLst>
                          </p:cTn>
                        </p:par>
                        <p:par>
                          <p:cTn id="31" fill="hold">
                            <p:stCondLst>
                              <p:cond delay="0"/>
                            </p:stCondLst>
                            <p:childTnLst>
                              <p:par>
                                <p:cTn id="32" presetID="6" presetClass="emph" presetSubtype="0" fill="hold" grpId="9" nodeType="afterEffect">
                                  <p:stCondLst>
                                    <p:cond delay="0"/>
                                  </p:stCondLst>
                                  <p:childTnLst>
                                    <p:animScale>
                                      <p:cBhvr>
                                        <p:cTn id="33" dur="500" fill="hold"/>
                                        <p:tgtEl>
                                          <p:spTgt spid="792"/>
                                        </p:tgtEl>
                                      </p:cBhvr>
                                      <p:by x="129999" y="129999"/>
                                    </p:animScale>
                                  </p:childTnLst>
                                </p:cTn>
                              </p:par>
                            </p:childTnLst>
                          </p:cTn>
                        </p:par>
                        <p:par>
                          <p:cTn id="34" fill="hold">
                            <p:stCondLst>
                              <p:cond delay="0"/>
                            </p:stCondLst>
                            <p:childTnLst>
                              <p:par>
                                <p:cTn id="35" presetID="6" presetClass="emph" presetSubtype="0" fill="hold" grpId="10" nodeType="withEffect">
                                  <p:stCondLst>
                                    <p:cond delay="0"/>
                                  </p:stCondLst>
                                  <p:childTnLst>
                                    <p:animScale>
                                      <p:cBhvr>
                                        <p:cTn id="36" dur="500" fill="hold"/>
                                        <p:tgtEl>
                                          <p:spTgt spid="793"/>
                                        </p:tgtEl>
                                      </p:cBhvr>
                                      <p:by x="129999" y="129999"/>
                                    </p:animScale>
                                  </p:childTnLst>
                                </p:cTn>
                              </p:par>
                            </p:childTnLst>
                          </p:cTn>
                        </p:par>
                        <p:par>
                          <p:cTn id="37" fill="hold">
                            <p:stCondLst>
                              <p:cond delay="0"/>
                            </p:stCondLst>
                            <p:childTnLst>
                              <p:par>
                                <p:cTn id="38" presetID="6" presetClass="emph" presetSubtype="0" fill="hold" grpId="11" nodeType="withEffect">
                                  <p:stCondLst>
                                    <p:cond delay="0"/>
                                  </p:stCondLst>
                                  <p:childTnLst>
                                    <p:animScale>
                                      <p:cBhvr>
                                        <p:cTn id="39" dur="500" fill="hold"/>
                                        <p:tgtEl>
                                          <p:spTgt spid="790"/>
                                        </p:tgtEl>
                                      </p:cBhvr>
                                      <p:by x="129999" y="129999"/>
                                    </p:animScale>
                                  </p:childTnLst>
                                </p:cTn>
                              </p:par>
                            </p:childTnLst>
                          </p:cTn>
                        </p:par>
                        <p:par>
                          <p:cTn id="40" fill="hold">
                            <p:stCondLst>
                              <p:cond delay="0"/>
                            </p:stCondLst>
                            <p:childTnLst>
                              <p:par>
                                <p:cTn id="41" presetID="6" presetClass="emph" presetSubtype="0" fill="hold" grpId="12" nodeType="withEffect">
                                  <p:stCondLst>
                                    <p:cond delay="0"/>
                                  </p:stCondLst>
                                  <p:childTnLst>
                                    <p:animScale>
                                      <p:cBhvr>
                                        <p:cTn id="42" dur="500" fill="hold"/>
                                        <p:tgtEl>
                                          <p:spTgt spid="791"/>
                                        </p:tgtEl>
                                      </p:cBhvr>
                                      <p:by x="129999" y="129999"/>
                                    </p:animScale>
                                  </p:childTnLst>
                                </p:cTn>
                              </p:par>
                            </p:childTnLst>
                          </p:cTn>
                        </p:par>
                        <p:par>
                          <p:cTn id="43" fill="hold">
                            <p:stCondLst>
                              <p:cond delay="500"/>
                            </p:stCondLst>
                            <p:childTnLst>
                              <p:par>
                                <p:cTn id="44" presetID="9" presetClass="exit" fill="hold" grpId="13" nodeType="afterEffect">
                                  <p:stCondLst>
                                    <p:cond delay="0"/>
                                  </p:stCondLst>
                                  <p:iterate>
                                    <p:tmAbs val="0"/>
                                  </p:iterate>
                                  <p:childTnLst>
                                    <p:animEffect transition="out" filter="dissolve">
                                      <p:cBhvr>
                                        <p:cTn id="45" dur="500" fill="hold"/>
                                        <p:tgtEl>
                                          <p:spTgt spid="792"/>
                                        </p:tgtEl>
                                      </p:cBhvr>
                                    </p:animEffect>
                                    <p:set>
                                      <p:cBhvr>
                                        <p:cTn id="46" fill="hold">
                                          <p:stCondLst>
                                            <p:cond delay="499"/>
                                          </p:stCondLst>
                                        </p:cTn>
                                        <p:tgtEl>
                                          <p:spTgt spid="792"/>
                                        </p:tgtEl>
                                        <p:attrNameLst>
                                          <p:attrName>style.visibility</p:attrName>
                                        </p:attrNameLst>
                                      </p:cBhvr>
                                      <p:to>
                                        <p:strVal val="hidden"/>
                                      </p:to>
                                    </p:set>
                                  </p:childTnLst>
                                </p:cTn>
                              </p:par>
                            </p:childTnLst>
                          </p:cTn>
                        </p:par>
                        <p:par>
                          <p:cTn id="47" fill="hold">
                            <p:stCondLst>
                              <p:cond delay="1000"/>
                            </p:stCondLst>
                            <p:childTnLst>
                              <p:par>
                                <p:cTn id="48" presetID="9" presetClass="exit" fill="hold" grpId="14" nodeType="afterEffect">
                                  <p:stCondLst>
                                    <p:cond delay="0"/>
                                  </p:stCondLst>
                                  <p:iterate>
                                    <p:tmAbs val="0"/>
                                  </p:iterate>
                                  <p:childTnLst>
                                    <p:animEffect transition="out" filter="dissolve">
                                      <p:cBhvr>
                                        <p:cTn id="49" dur="500" fill="hold"/>
                                        <p:tgtEl>
                                          <p:spTgt spid="793"/>
                                        </p:tgtEl>
                                      </p:cBhvr>
                                    </p:animEffect>
                                    <p:set>
                                      <p:cBhvr>
                                        <p:cTn id="50" fill="hold">
                                          <p:stCondLst>
                                            <p:cond delay="499"/>
                                          </p:stCondLst>
                                        </p:cTn>
                                        <p:tgtEl>
                                          <p:spTgt spid="79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5" nodeType="clickEffect">
                                  <p:stCondLst>
                                    <p:cond delay="0"/>
                                  </p:stCondLst>
                                  <p:childTnLst>
                                    <p:animScale>
                                      <p:cBhvr>
                                        <p:cTn id="54" dur="500" fill="hold"/>
                                        <p:tgtEl>
                                          <p:spTgt spid="790"/>
                                        </p:tgtEl>
                                      </p:cBhvr>
                                      <p:by x="57692" y="57692"/>
                                    </p:animScale>
                                  </p:childTnLst>
                                </p:cTn>
                              </p:par>
                            </p:childTnLst>
                          </p:cTn>
                        </p:par>
                        <p:par>
                          <p:cTn id="55" fill="hold">
                            <p:stCondLst>
                              <p:cond delay="0"/>
                            </p:stCondLst>
                            <p:childTnLst>
                              <p:par>
                                <p:cTn id="56" presetID="6" presetClass="emph" presetSubtype="0" fill="hold" grpId="16" nodeType="afterEffect">
                                  <p:stCondLst>
                                    <p:cond delay="0"/>
                                  </p:stCondLst>
                                  <p:childTnLst>
                                    <p:animScale>
                                      <p:cBhvr>
                                        <p:cTn id="57" dur="500" fill="hold"/>
                                        <p:tgtEl>
                                          <p:spTgt spid="791"/>
                                        </p:tgtEl>
                                      </p:cBhvr>
                                      <p:by x="57692" y="57692"/>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3" animBg="1" advAuto="0"/>
      <p:bldP spid="786" grpId="7" animBg="1" advAuto="0"/>
      <p:bldP spid="787" grpId="4" animBg="1" advAuto="0"/>
      <p:bldP spid="787" grpId="8" animBg="1" advAuto="0"/>
      <p:bldP spid="788" grpId="1" animBg="1" advAuto="0"/>
      <p:bldP spid="788" grpId="5" animBg="1" advAuto="0"/>
      <p:bldP spid="789" grpId="2" animBg="1" advAuto="0"/>
      <p:bldP spid="789" grpId="6" animBg="1" advAuto="0"/>
      <p:bldP spid="790" grpId="11" animBg="1" advAuto="0"/>
      <p:bldP spid="790" grpId="15" animBg="1" advAuto="0"/>
      <p:bldP spid="791" grpId="12" animBg="1" advAuto="0"/>
      <p:bldP spid="791" grpId="16" animBg="1" advAuto="0"/>
      <p:bldP spid="792" grpId="9" animBg="1" advAuto="0"/>
      <p:bldP spid="792" grpId="13" animBg="1" advAuto="0"/>
      <p:bldP spid="793" grpId="10" animBg="1" advAuto="0"/>
      <p:bldP spid="793" grpId="14"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 name="image23.png"/>
          <p:cNvPicPr>
            <a:picLocks noChangeAspect="1"/>
          </p:cNvPicPr>
          <p:nvPr/>
        </p:nvPicPr>
        <p:blipFill>
          <a:blip r:embed="rId2">
            <a:extLst/>
          </a:blip>
          <a:stretch>
            <a:fillRect/>
          </a:stretch>
        </p:blipFill>
        <p:spPr>
          <a:xfrm>
            <a:off x="1143000" y="823781"/>
            <a:ext cx="6858000" cy="5143501"/>
          </a:xfrm>
          <a:prstGeom prst="rect">
            <a:avLst/>
          </a:prstGeom>
          <a:ln w="12700">
            <a:miter lim="400000"/>
          </a:ln>
        </p:spPr>
      </p:pic>
      <p:pic>
        <p:nvPicPr>
          <p:cNvPr id="800" name="image24.png"/>
          <p:cNvPicPr>
            <a:picLocks noChangeAspect="1"/>
          </p:cNvPicPr>
          <p:nvPr/>
        </p:nvPicPr>
        <p:blipFill>
          <a:blip r:embed="rId3">
            <a:extLst/>
          </a:blip>
          <a:stretch>
            <a:fillRect/>
          </a:stretch>
        </p:blipFill>
        <p:spPr>
          <a:xfrm>
            <a:off x="2844403" y="1931064"/>
            <a:ext cx="1451372" cy="1160860"/>
          </a:xfrm>
          <a:prstGeom prst="rect">
            <a:avLst/>
          </a:prstGeom>
          <a:ln w="12700">
            <a:miter lim="400000"/>
          </a:ln>
        </p:spPr>
      </p:pic>
      <p:sp>
        <p:nvSpPr>
          <p:cNvPr id="801" name="Shape 801"/>
          <p:cNvSpPr/>
          <p:nvPr/>
        </p:nvSpPr>
        <p:spPr>
          <a:xfrm>
            <a:off x="2689863" y="1376771"/>
            <a:ext cx="1916424"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914400">
              <a:defRPr sz="3000">
                <a:latin typeface="Chalkboard"/>
                <a:ea typeface="Chalkboard"/>
                <a:cs typeface="Chalkboard"/>
                <a:sym typeface="Chalkboard"/>
              </a:defRPr>
            </a:lvl1pPr>
          </a:lstStyle>
          <a:p>
            <a:r>
              <a:t>Adversity</a:t>
            </a:r>
          </a:p>
        </p:txBody>
      </p:sp>
      <p:sp>
        <p:nvSpPr>
          <p:cNvPr id="802" name="Shape 802"/>
          <p:cNvSpPr/>
          <p:nvPr/>
        </p:nvSpPr>
        <p:spPr>
          <a:xfrm>
            <a:off x="4609269" y="1376771"/>
            <a:ext cx="1688308" cy="53342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defTabSz="914400">
              <a:defRPr sz="3000">
                <a:solidFill>
                  <a:srgbClr val="FFFFFF"/>
                </a:solidFill>
                <a:latin typeface="Chalkboard"/>
                <a:ea typeface="Chalkboard"/>
                <a:cs typeface="Chalkboard"/>
                <a:sym typeface="Chalkboard"/>
              </a:defRPr>
            </a:pPr>
            <a:r>
              <a:t>  </a:t>
            </a:r>
            <a:r>
              <a:rPr>
                <a:solidFill>
                  <a:srgbClr val="000000"/>
                </a:solidFill>
              </a:rPr>
              <a:t>Typical</a:t>
            </a:r>
          </a:p>
        </p:txBody>
      </p:sp>
      <p:pic>
        <p:nvPicPr>
          <p:cNvPr id="803" name="image26.png"/>
          <p:cNvPicPr>
            <a:picLocks noChangeAspect="1"/>
          </p:cNvPicPr>
          <p:nvPr/>
        </p:nvPicPr>
        <p:blipFill>
          <a:blip r:embed="rId4">
            <a:extLst/>
          </a:blip>
          <a:stretch>
            <a:fillRect/>
          </a:stretch>
        </p:blipFill>
        <p:spPr>
          <a:xfrm>
            <a:off x="1691878" y="3626514"/>
            <a:ext cx="852489" cy="1102520"/>
          </a:xfrm>
          <a:prstGeom prst="rect">
            <a:avLst/>
          </a:prstGeom>
          <a:ln w="12700">
            <a:miter lim="400000"/>
          </a:ln>
        </p:spPr>
      </p:pic>
      <p:pic>
        <p:nvPicPr>
          <p:cNvPr id="804" name="image26.png"/>
          <p:cNvPicPr>
            <a:picLocks noChangeAspect="1"/>
          </p:cNvPicPr>
          <p:nvPr/>
        </p:nvPicPr>
        <p:blipFill>
          <a:blip r:embed="rId4">
            <a:extLst/>
          </a:blip>
          <a:stretch>
            <a:fillRect/>
          </a:stretch>
        </p:blipFill>
        <p:spPr>
          <a:xfrm>
            <a:off x="4606528" y="3621751"/>
            <a:ext cx="852489" cy="1102520"/>
          </a:xfrm>
          <a:prstGeom prst="rect">
            <a:avLst/>
          </a:prstGeom>
          <a:ln w="12700">
            <a:miter lim="400000"/>
          </a:ln>
        </p:spPr>
      </p:pic>
      <p:pic>
        <p:nvPicPr>
          <p:cNvPr id="805" name="image27.png"/>
          <p:cNvPicPr>
            <a:picLocks noChangeAspect="1"/>
          </p:cNvPicPr>
          <p:nvPr/>
        </p:nvPicPr>
        <p:blipFill>
          <a:blip r:embed="rId5">
            <a:extLst/>
          </a:blip>
          <a:stretch>
            <a:fillRect/>
          </a:stretch>
        </p:blipFill>
        <p:spPr>
          <a:xfrm>
            <a:off x="1691878" y="3621751"/>
            <a:ext cx="852489" cy="1102520"/>
          </a:xfrm>
          <a:prstGeom prst="rect">
            <a:avLst/>
          </a:prstGeom>
          <a:ln w="12700">
            <a:miter lim="400000"/>
          </a:ln>
        </p:spPr>
      </p:pic>
      <p:pic>
        <p:nvPicPr>
          <p:cNvPr id="806" name="image27.png"/>
          <p:cNvPicPr>
            <a:picLocks noChangeAspect="1"/>
          </p:cNvPicPr>
          <p:nvPr/>
        </p:nvPicPr>
        <p:blipFill>
          <a:blip r:embed="rId5">
            <a:extLst/>
          </a:blip>
          <a:stretch>
            <a:fillRect/>
          </a:stretch>
        </p:blipFill>
        <p:spPr>
          <a:xfrm>
            <a:off x="4606528" y="3621751"/>
            <a:ext cx="852489" cy="1102520"/>
          </a:xfrm>
          <a:prstGeom prst="rect">
            <a:avLst/>
          </a:prstGeom>
          <a:ln w="12700">
            <a:miter lim="400000"/>
          </a:ln>
        </p:spPr>
      </p:pic>
      <p:pic>
        <p:nvPicPr>
          <p:cNvPr id="807" name="image26.png"/>
          <p:cNvPicPr>
            <a:picLocks noChangeAspect="1"/>
          </p:cNvPicPr>
          <p:nvPr/>
        </p:nvPicPr>
        <p:blipFill>
          <a:blip r:embed="rId4">
            <a:extLst/>
          </a:blip>
          <a:stretch>
            <a:fillRect/>
          </a:stretch>
        </p:blipFill>
        <p:spPr>
          <a:xfrm>
            <a:off x="3221831" y="3621751"/>
            <a:ext cx="852488" cy="1102520"/>
          </a:xfrm>
          <a:prstGeom prst="rect">
            <a:avLst/>
          </a:prstGeom>
          <a:ln w="12700">
            <a:miter lim="400000"/>
          </a:ln>
        </p:spPr>
      </p:pic>
      <p:pic>
        <p:nvPicPr>
          <p:cNvPr id="808" name="image28.png"/>
          <p:cNvPicPr>
            <a:picLocks noChangeAspect="1"/>
          </p:cNvPicPr>
          <p:nvPr/>
        </p:nvPicPr>
        <p:blipFill>
          <a:blip r:embed="rId6">
            <a:extLst/>
          </a:blip>
          <a:stretch>
            <a:fillRect/>
          </a:stretch>
        </p:blipFill>
        <p:spPr>
          <a:xfrm>
            <a:off x="6136481" y="3621751"/>
            <a:ext cx="852488" cy="1102520"/>
          </a:xfrm>
          <a:prstGeom prst="rect">
            <a:avLst/>
          </a:prstGeom>
          <a:ln w="12700">
            <a:miter lim="400000"/>
          </a:ln>
        </p:spPr>
      </p:pic>
      <p:pic>
        <p:nvPicPr>
          <p:cNvPr id="809" name="image27.png"/>
          <p:cNvPicPr>
            <a:picLocks noChangeAspect="1"/>
          </p:cNvPicPr>
          <p:nvPr/>
        </p:nvPicPr>
        <p:blipFill>
          <a:blip r:embed="rId5">
            <a:extLst/>
          </a:blip>
          <a:stretch>
            <a:fillRect/>
          </a:stretch>
        </p:blipFill>
        <p:spPr>
          <a:xfrm>
            <a:off x="3221831" y="3621751"/>
            <a:ext cx="852488" cy="1102520"/>
          </a:xfrm>
          <a:prstGeom prst="rect">
            <a:avLst/>
          </a:prstGeom>
          <a:ln w="12700">
            <a:miter lim="400000"/>
          </a:ln>
        </p:spPr>
      </p:pic>
      <p:pic>
        <p:nvPicPr>
          <p:cNvPr id="810" name="image27.png"/>
          <p:cNvPicPr>
            <a:picLocks noChangeAspect="1"/>
          </p:cNvPicPr>
          <p:nvPr/>
        </p:nvPicPr>
        <p:blipFill>
          <a:blip r:embed="rId5">
            <a:extLst/>
          </a:blip>
          <a:stretch>
            <a:fillRect/>
          </a:stretch>
        </p:blipFill>
        <p:spPr>
          <a:xfrm>
            <a:off x="6136481" y="3621751"/>
            <a:ext cx="852488" cy="1102520"/>
          </a:xfrm>
          <a:prstGeom prst="rect">
            <a:avLst/>
          </a:prstGeom>
          <a:ln w="12700">
            <a:miter lim="400000"/>
          </a:ln>
        </p:spPr>
      </p:pic>
      <p:pic>
        <p:nvPicPr>
          <p:cNvPr id="811" name="image24.png"/>
          <p:cNvPicPr>
            <a:picLocks noChangeAspect="1"/>
          </p:cNvPicPr>
          <p:nvPr/>
        </p:nvPicPr>
        <p:blipFill>
          <a:blip r:embed="rId3">
            <a:extLst/>
          </a:blip>
          <a:stretch>
            <a:fillRect/>
          </a:stretch>
        </p:blipFill>
        <p:spPr>
          <a:xfrm>
            <a:off x="4842030" y="1916832"/>
            <a:ext cx="1451372" cy="1160861"/>
          </a:xfrm>
          <a:prstGeom prst="rect">
            <a:avLst/>
          </a:prstGeom>
          <a:ln w="12700">
            <a:miter lim="400000"/>
          </a:ln>
        </p:spPr>
      </p:pic>
      <p:sp>
        <p:nvSpPr>
          <p:cNvPr id="812" name="Shape 812"/>
          <p:cNvSpPr/>
          <p:nvPr/>
        </p:nvSpPr>
        <p:spPr>
          <a:xfrm>
            <a:off x="2072457" y="4907143"/>
            <a:ext cx="4999086" cy="357650"/>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defTabSz="914400">
              <a:defRPr sz="1800">
                <a:latin typeface="Chalkboard"/>
                <a:ea typeface="Chalkboard"/>
                <a:cs typeface="Chalkboard"/>
                <a:sym typeface="Chalkboard"/>
              </a:defRPr>
            </a:lvl1pPr>
          </a:lstStyle>
          <a:p>
            <a:r>
              <a:t>Genes involved in activation of stress responses</a:t>
            </a:r>
          </a:p>
        </p:txBody>
      </p:sp>
      <p:sp>
        <p:nvSpPr>
          <p:cNvPr id="813" name="Shape 813"/>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814" name="image.jpg"/>
          <p:cNvPicPr>
            <a:picLocks/>
          </p:cNvPicPr>
          <p:nvPr/>
        </p:nvPicPr>
        <p:blipFill>
          <a:blip r:embed="rId7">
            <a:extLst/>
          </a:blip>
          <a:stretch>
            <a:fillRect/>
          </a:stretch>
        </p:blipFill>
        <p:spPr>
          <a:xfrm>
            <a:off x="609600" y="228600"/>
            <a:ext cx="7404100" cy="381001"/>
          </a:xfrm>
          <a:prstGeom prst="rect">
            <a:avLst/>
          </a:prstGeom>
          <a:ln w="12700"/>
        </p:spPr>
      </p:pic>
      <p:sp>
        <p:nvSpPr>
          <p:cNvPr id="815" name="Shape 815"/>
          <p:cNvSpPr/>
          <p:nvPr/>
        </p:nvSpPr>
        <p:spPr>
          <a:xfrm>
            <a:off x="6745767" y="6432549"/>
            <a:ext cx="2245743"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Slides from Michael Meaney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500" fill="hold"/>
                                        <p:tgtEl>
                                          <p:spTgt spid="805"/>
                                        </p:tgtEl>
                                      </p:cBhvr>
                                      <p:by x="129999" y="129999"/>
                                    </p:animScale>
                                  </p:childTnLst>
                                </p:cTn>
                              </p:par>
                            </p:childTnLst>
                          </p:cTn>
                        </p:par>
                        <p:par>
                          <p:cTn id="7" fill="hold">
                            <p:stCondLst>
                              <p:cond delay="0"/>
                            </p:stCondLst>
                            <p:childTnLst>
                              <p:par>
                                <p:cTn id="8" presetID="6" presetClass="emph" presetSubtype="0" fill="hold" grpId="2" nodeType="withEffect">
                                  <p:stCondLst>
                                    <p:cond delay="0"/>
                                  </p:stCondLst>
                                  <p:childTnLst>
                                    <p:animScale>
                                      <p:cBhvr>
                                        <p:cTn id="9" dur="500" fill="hold"/>
                                        <p:tgtEl>
                                          <p:spTgt spid="806"/>
                                        </p:tgtEl>
                                      </p:cBhvr>
                                      <p:by x="129999" y="129999"/>
                                    </p:animScale>
                                  </p:childTnLst>
                                </p:cTn>
                              </p:par>
                            </p:childTnLst>
                          </p:cTn>
                        </p:par>
                        <p:par>
                          <p:cTn id="10" fill="hold">
                            <p:stCondLst>
                              <p:cond delay="0"/>
                            </p:stCondLst>
                            <p:childTnLst>
                              <p:par>
                                <p:cTn id="11" presetID="6" presetClass="emph" presetSubtype="0" fill="hold" grpId="3" nodeType="withEffect">
                                  <p:stCondLst>
                                    <p:cond delay="0"/>
                                  </p:stCondLst>
                                  <p:childTnLst>
                                    <p:animScale>
                                      <p:cBhvr>
                                        <p:cTn id="12" dur="500" fill="hold"/>
                                        <p:tgtEl>
                                          <p:spTgt spid="803"/>
                                        </p:tgtEl>
                                      </p:cBhvr>
                                      <p:by x="129999" y="129999"/>
                                    </p:animScale>
                                  </p:childTnLst>
                                </p:cTn>
                              </p:par>
                            </p:childTnLst>
                          </p:cTn>
                        </p:par>
                        <p:par>
                          <p:cTn id="13" fill="hold">
                            <p:stCondLst>
                              <p:cond delay="0"/>
                            </p:stCondLst>
                            <p:childTnLst>
                              <p:par>
                                <p:cTn id="14" presetID="6" presetClass="emph" presetSubtype="0" fill="hold" grpId="4" nodeType="withEffect">
                                  <p:stCondLst>
                                    <p:cond delay="0"/>
                                  </p:stCondLst>
                                  <p:childTnLst>
                                    <p:animScale>
                                      <p:cBhvr>
                                        <p:cTn id="15" dur="500" fill="hold"/>
                                        <p:tgtEl>
                                          <p:spTgt spid="804"/>
                                        </p:tgtEl>
                                      </p:cBhvr>
                                      <p:by x="129999" y="129999"/>
                                    </p:animScale>
                                  </p:childTnLst>
                                </p:cTn>
                              </p:par>
                            </p:childTnLst>
                          </p:cTn>
                        </p:par>
                        <p:par>
                          <p:cTn id="16" fill="hold">
                            <p:stCondLst>
                              <p:cond delay="500"/>
                            </p:stCondLst>
                            <p:childTnLst>
                              <p:par>
                                <p:cTn id="17" presetID="9" presetClass="exit" fill="hold" grpId="5" nodeType="afterEffect">
                                  <p:stCondLst>
                                    <p:cond delay="0"/>
                                  </p:stCondLst>
                                  <p:iterate>
                                    <p:tmAbs val="0"/>
                                  </p:iterate>
                                  <p:childTnLst>
                                    <p:animEffect transition="out" filter="dissolve">
                                      <p:cBhvr>
                                        <p:cTn id="18" dur="500" fill="hold"/>
                                        <p:tgtEl>
                                          <p:spTgt spid="805"/>
                                        </p:tgtEl>
                                      </p:cBhvr>
                                    </p:animEffect>
                                    <p:set>
                                      <p:cBhvr>
                                        <p:cTn id="19" fill="hold">
                                          <p:stCondLst>
                                            <p:cond delay="499"/>
                                          </p:stCondLst>
                                        </p:cTn>
                                        <p:tgtEl>
                                          <p:spTgt spid="805"/>
                                        </p:tgtEl>
                                        <p:attrNameLst>
                                          <p:attrName>style.visibility</p:attrName>
                                        </p:attrNameLst>
                                      </p:cBhvr>
                                      <p:to>
                                        <p:strVal val="hidden"/>
                                      </p:to>
                                    </p:set>
                                  </p:childTnLst>
                                </p:cTn>
                              </p:par>
                            </p:childTnLst>
                          </p:cTn>
                        </p:par>
                        <p:par>
                          <p:cTn id="20" fill="hold">
                            <p:stCondLst>
                              <p:cond delay="1000"/>
                            </p:stCondLst>
                            <p:childTnLst>
                              <p:par>
                                <p:cTn id="21" presetID="9" presetClass="exit" fill="hold" grpId="6" nodeType="afterEffect">
                                  <p:stCondLst>
                                    <p:cond delay="0"/>
                                  </p:stCondLst>
                                  <p:iterate>
                                    <p:tmAbs val="0"/>
                                  </p:iterate>
                                  <p:childTnLst>
                                    <p:animEffect transition="out" filter="dissolve">
                                      <p:cBhvr>
                                        <p:cTn id="22" dur="500" fill="hold"/>
                                        <p:tgtEl>
                                          <p:spTgt spid="806"/>
                                        </p:tgtEl>
                                      </p:cBhvr>
                                    </p:animEffect>
                                    <p:set>
                                      <p:cBhvr>
                                        <p:cTn id="23" fill="hold">
                                          <p:stCondLst>
                                            <p:cond delay="499"/>
                                          </p:stCondLst>
                                        </p:cTn>
                                        <p:tgtEl>
                                          <p:spTgt spid="80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7" nodeType="clickEffect">
                                  <p:stCondLst>
                                    <p:cond delay="0"/>
                                  </p:stCondLst>
                                  <p:childTnLst>
                                    <p:animScale>
                                      <p:cBhvr>
                                        <p:cTn id="27" dur="500" fill="hold"/>
                                        <p:tgtEl>
                                          <p:spTgt spid="803"/>
                                        </p:tgtEl>
                                      </p:cBhvr>
                                      <p:by x="57692" y="57692"/>
                                    </p:animScale>
                                  </p:childTnLst>
                                </p:cTn>
                              </p:par>
                            </p:childTnLst>
                          </p:cTn>
                        </p:par>
                        <p:par>
                          <p:cTn id="28" fill="hold">
                            <p:stCondLst>
                              <p:cond delay="0"/>
                            </p:stCondLst>
                            <p:childTnLst>
                              <p:par>
                                <p:cTn id="29" presetID="6" presetClass="emph" presetSubtype="0" fill="hold" grpId="8" nodeType="afterEffect">
                                  <p:stCondLst>
                                    <p:cond delay="0"/>
                                  </p:stCondLst>
                                  <p:childTnLst>
                                    <p:animScale>
                                      <p:cBhvr>
                                        <p:cTn id="30" dur="500" fill="hold"/>
                                        <p:tgtEl>
                                          <p:spTgt spid="804"/>
                                        </p:tgtEl>
                                      </p:cBhvr>
                                      <p:by x="57692" y="57692"/>
                                    </p:animScale>
                                  </p:childTnLst>
                                </p:cTn>
                              </p:par>
                            </p:childTnLst>
                          </p:cTn>
                        </p:par>
                        <p:par>
                          <p:cTn id="31" fill="hold">
                            <p:stCondLst>
                              <p:cond delay="0"/>
                            </p:stCondLst>
                            <p:childTnLst>
                              <p:par>
                                <p:cTn id="32" presetID="6" presetClass="emph" presetSubtype="0" fill="hold" grpId="9" nodeType="afterEffect">
                                  <p:stCondLst>
                                    <p:cond delay="0"/>
                                  </p:stCondLst>
                                  <p:childTnLst>
                                    <p:animScale>
                                      <p:cBhvr>
                                        <p:cTn id="33" dur="500" fill="hold"/>
                                        <p:tgtEl>
                                          <p:spTgt spid="809"/>
                                        </p:tgtEl>
                                      </p:cBhvr>
                                      <p:by x="129999" y="129999"/>
                                    </p:animScale>
                                  </p:childTnLst>
                                </p:cTn>
                              </p:par>
                            </p:childTnLst>
                          </p:cTn>
                        </p:par>
                        <p:par>
                          <p:cTn id="34" fill="hold">
                            <p:stCondLst>
                              <p:cond delay="0"/>
                            </p:stCondLst>
                            <p:childTnLst>
                              <p:par>
                                <p:cTn id="35" presetID="6" presetClass="emph" presetSubtype="0" fill="hold" grpId="10" nodeType="withEffect">
                                  <p:stCondLst>
                                    <p:cond delay="0"/>
                                  </p:stCondLst>
                                  <p:childTnLst>
                                    <p:animScale>
                                      <p:cBhvr>
                                        <p:cTn id="36" dur="500" fill="hold"/>
                                        <p:tgtEl>
                                          <p:spTgt spid="810"/>
                                        </p:tgtEl>
                                      </p:cBhvr>
                                      <p:by x="129999" y="129999"/>
                                    </p:animScale>
                                  </p:childTnLst>
                                </p:cTn>
                              </p:par>
                            </p:childTnLst>
                          </p:cTn>
                        </p:par>
                        <p:par>
                          <p:cTn id="37" fill="hold">
                            <p:stCondLst>
                              <p:cond delay="0"/>
                            </p:stCondLst>
                            <p:childTnLst>
                              <p:par>
                                <p:cTn id="38" presetID="6" presetClass="emph" presetSubtype="0" fill="hold" grpId="11" nodeType="withEffect">
                                  <p:stCondLst>
                                    <p:cond delay="0"/>
                                  </p:stCondLst>
                                  <p:childTnLst>
                                    <p:animScale>
                                      <p:cBhvr>
                                        <p:cTn id="39" dur="500" fill="hold"/>
                                        <p:tgtEl>
                                          <p:spTgt spid="807"/>
                                        </p:tgtEl>
                                      </p:cBhvr>
                                      <p:by x="129999" y="129999"/>
                                    </p:animScale>
                                  </p:childTnLst>
                                </p:cTn>
                              </p:par>
                            </p:childTnLst>
                          </p:cTn>
                        </p:par>
                        <p:par>
                          <p:cTn id="40" fill="hold">
                            <p:stCondLst>
                              <p:cond delay="0"/>
                            </p:stCondLst>
                            <p:childTnLst>
                              <p:par>
                                <p:cTn id="41" presetID="6" presetClass="emph" presetSubtype="0" fill="hold" grpId="12" nodeType="withEffect">
                                  <p:stCondLst>
                                    <p:cond delay="0"/>
                                  </p:stCondLst>
                                  <p:childTnLst>
                                    <p:animScale>
                                      <p:cBhvr>
                                        <p:cTn id="42" dur="500" fill="hold"/>
                                        <p:tgtEl>
                                          <p:spTgt spid="808"/>
                                        </p:tgtEl>
                                      </p:cBhvr>
                                      <p:by x="129999" y="129999"/>
                                    </p:animScale>
                                  </p:childTnLst>
                                </p:cTn>
                              </p:par>
                            </p:childTnLst>
                          </p:cTn>
                        </p:par>
                        <p:par>
                          <p:cTn id="43" fill="hold">
                            <p:stCondLst>
                              <p:cond delay="500"/>
                            </p:stCondLst>
                            <p:childTnLst>
                              <p:par>
                                <p:cTn id="44" presetID="9" presetClass="exit" fill="hold" grpId="13" nodeType="afterEffect">
                                  <p:stCondLst>
                                    <p:cond delay="0"/>
                                  </p:stCondLst>
                                  <p:iterate>
                                    <p:tmAbs val="0"/>
                                  </p:iterate>
                                  <p:childTnLst>
                                    <p:animEffect transition="out" filter="dissolve">
                                      <p:cBhvr>
                                        <p:cTn id="45" dur="500" fill="hold"/>
                                        <p:tgtEl>
                                          <p:spTgt spid="809"/>
                                        </p:tgtEl>
                                      </p:cBhvr>
                                    </p:animEffect>
                                    <p:set>
                                      <p:cBhvr>
                                        <p:cTn id="46" fill="hold">
                                          <p:stCondLst>
                                            <p:cond delay="499"/>
                                          </p:stCondLst>
                                        </p:cTn>
                                        <p:tgtEl>
                                          <p:spTgt spid="809"/>
                                        </p:tgtEl>
                                        <p:attrNameLst>
                                          <p:attrName>style.visibility</p:attrName>
                                        </p:attrNameLst>
                                      </p:cBhvr>
                                      <p:to>
                                        <p:strVal val="hidden"/>
                                      </p:to>
                                    </p:set>
                                  </p:childTnLst>
                                </p:cTn>
                              </p:par>
                            </p:childTnLst>
                          </p:cTn>
                        </p:par>
                        <p:par>
                          <p:cTn id="47" fill="hold">
                            <p:stCondLst>
                              <p:cond delay="1000"/>
                            </p:stCondLst>
                            <p:childTnLst>
                              <p:par>
                                <p:cTn id="48" presetID="9" presetClass="exit" fill="hold" grpId="14" nodeType="afterEffect">
                                  <p:stCondLst>
                                    <p:cond delay="0"/>
                                  </p:stCondLst>
                                  <p:iterate>
                                    <p:tmAbs val="0"/>
                                  </p:iterate>
                                  <p:childTnLst>
                                    <p:animEffect transition="out" filter="dissolve">
                                      <p:cBhvr>
                                        <p:cTn id="49" dur="500" fill="hold"/>
                                        <p:tgtEl>
                                          <p:spTgt spid="810"/>
                                        </p:tgtEl>
                                      </p:cBhvr>
                                    </p:animEffect>
                                    <p:set>
                                      <p:cBhvr>
                                        <p:cTn id="50" fill="hold">
                                          <p:stCondLst>
                                            <p:cond delay="499"/>
                                          </p:stCondLst>
                                        </p:cTn>
                                        <p:tgtEl>
                                          <p:spTgt spid="8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5" nodeType="clickEffect">
                                  <p:stCondLst>
                                    <p:cond delay="0"/>
                                  </p:stCondLst>
                                  <p:childTnLst>
                                    <p:animScale>
                                      <p:cBhvr>
                                        <p:cTn id="54" dur="500" fill="hold"/>
                                        <p:tgtEl>
                                          <p:spTgt spid="807"/>
                                        </p:tgtEl>
                                      </p:cBhvr>
                                      <p:by x="57692" y="57692"/>
                                    </p:animScale>
                                  </p:childTnLst>
                                </p:cTn>
                              </p:par>
                            </p:childTnLst>
                          </p:cTn>
                        </p:par>
                        <p:par>
                          <p:cTn id="55" fill="hold">
                            <p:stCondLst>
                              <p:cond delay="0"/>
                            </p:stCondLst>
                            <p:childTnLst>
                              <p:par>
                                <p:cTn id="56" presetID="6" presetClass="emph" presetSubtype="0" fill="hold" grpId="16" nodeType="afterEffect">
                                  <p:stCondLst>
                                    <p:cond delay="0"/>
                                  </p:stCondLst>
                                  <p:childTnLst>
                                    <p:animScale>
                                      <p:cBhvr>
                                        <p:cTn id="57" dur="500" fill="hold"/>
                                        <p:tgtEl>
                                          <p:spTgt spid="808"/>
                                        </p:tgtEl>
                                      </p:cBhvr>
                                      <p:by x="57692" y="57692"/>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3" animBg="1" advAuto="0"/>
      <p:bldP spid="803" grpId="7" animBg="1" advAuto="0"/>
      <p:bldP spid="804" grpId="4" animBg="1" advAuto="0"/>
      <p:bldP spid="804" grpId="8" animBg="1" advAuto="0"/>
      <p:bldP spid="805" grpId="1" animBg="1" advAuto="0"/>
      <p:bldP spid="805" grpId="5" animBg="1" advAuto="0"/>
      <p:bldP spid="806" grpId="2" animBg="1" advAuto="0"/>
      <p:bldP spid="806" grpId="6" animBg="1" advAuto="0"/>
      <p:bldP spid="807" grpId="11" animBg="1" advAuto="0"/>
      <p:bldP spid="807" grpId="15" animBg="1" advAuto="0"/>
      <p:bldP spid="808" grpId="12" animBg="1" advAuto="0"/>
      <p:bldP spid="808" grpId="16" animBg="1" advAuto="0"/>
      <p:bldP spid="809" grpId="9" animBg="1" advAuto="0"/>
      <p:bldP spid="809" grpId="13" animBg="1" advAuto="0"/>
      <p:bldP spid="810" grpId="10" animBg="1" advAuto="0"/>
      <p:bldP spid="810" grpId="14"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 name="image12.png"/>
          <p:cNvPicPr>
            <a:picLocks noChangeAspect="1"/>
          </p:cNvPicPr>
          <p:nvPr/>
        </p:nvPicPr>
        <p:blipFill>
          <a:blip r:embed="rId2">
            <a:extLst/>
          </a:blip>
          <a:stretch>
            <a:fillRect/>
          </a:stretch>
        </p:blipFill>
        <p:spPr>
          <a:xfrm>
            <a:off x="0" y="1681413"/>
            <a:ext cx="9144000" cy="3495174"/>
          </a:xfrm>
          <a:prstGeom prst="rect">
            <a:avLst/>
          </a:prstGeom>
          <a:ln w="12700">
            <a:miter lim="400000"/>
          </a:ln>
        </p:spPr>
      </p:pic>
      <p:sp>
        <p:nvSpPr>
          <p:cNvPr id="818" name="Shape 818"/>
          <p:cNvSpPr/>
          <p:nvPr/>
        </p:nvSpPr>
        <p:spPr>
          <a:xfrm>
            <a:off x="518667" y="165607"/>
            <a:ext cx="810666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a:latin typeface="Verdana"/>
                <a:ea typeface="Verdana"/>
                <a:cs typeface="Verdana"/>
                <a:sym typeface="Verdana"/>
              </a:defRPr>
            </a:lvl1pPr>
          </a:lstStyle>
          <a:p>
            <a:r>
              <a:t>Preconception and Prenatal Origins of Health Disturbances – Generational Implications Due to Impact on Germ Cells</a:t>
            </a:r>
          </a:p>
        </p:txBody>
      </p:sp>
    </p:spTree>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p:nvPr/>
        </p:nvSpPr>
        <p:spPr>
          <a:xfrm>
            <a:off x="129936" y="1024489"/>
            <a:ext cx="8896828" cy="42214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914400">
              <a:defRPr sz="3000" b="1">
                <a:latin typeface="Calibri"/>
                <a:ea typeface="Calibri"/>
                <a:cs typeface="Calibri"/>
                <a:sym typeface="Calibri"/>
              </a:defRPr>
            </a:pPr>
            <a:r>
              <a:t>Factors that alter DNA methylation signals in children</a:t>
            </a:r>
          </a:p>
          <a:p>
            <a:pPr algn="ctr" defTabSz="914400">
              <a:defRPr sz="2400">
                <a:latin typeface="Calibri"/>
                <a:ea typeface="Calibri"/>
                <a:cs typeface="Calibri"/>
                <a:sym typeface="Calibri"/>
              </a:defRPr>
            </a:pPr>
            <a:endParaRPr/>
          </a:p>
          <a:p>
            <a:pPr algn="ctr" defTabSz="914400">
              <a:defRPr sz="2400">
                <a:latin typeface="Calibri"/>
                <a:ea typeface="Calibri"/>
                <a:cs typeface="Calibri"/>
                <a:sym typeface="Calibri"/>
              </a:defRPr>
            </a:pPr>
            <a:endParaRPr/>
          </a:p>
          <a:p>
            <a:pPr marL="228600" indent="-228600" defTabSz="914400">
              <a:buSzPct val="100000"/>
              <a:buChar char="•"/>
              <a:defRPr sz="2400">
                <a:latin typeface="Calibri"/>
                <a:ea typeface="Calibri"/>
                <a:cs typeface="Calibri"/>
                <a:sym typeface="Calibri"/>
              </a:defRPr>
            </a:pPr>
            <a:r>
              <a:t>Resource access (e.g. maternal prenatal/child postnatal nutrition) - What else????</a:t>
            </a:r>
          </a:p>
          <a:p>
            <a:pPr marL="228600" indent="-228600" defTabSz="914400">
              <a:buSzPct val="100000"/>
              <a:buChar char="•"/>
              <a:defRPr sz="2400">
                <a:latin typeface="Calibri"/>
                <a:ea typeface="Calibri"/>
                <a:cs typeface="Calibri"/>
                <a:sym typeface="Calibri"/>
              </a:defRPr>
            </a:pPr>
            <a:r>
              <a:t>Prematurity</a:t>
            </a:r>
          </a:p>
          <a:p>
            <a:pPr marL="228600" indent="-228600" defTabSz="914400">
              <a:buSzPct val="100000"/>
              <a:buChar char="•"/>
              <a:defRPr sz="2400">
                <a:latin typeface="Calibri"/>
                <a:ea typeface="Calibri"/>
                <a:cs typeface="Calibri"/>
                <a:sym typeface="Calibri"/>
              </a:defRPr>
            </a:pPr>
            <a:r>
              <a:t>Maternal emotional status (depression/anxiety)</a:t>
            </a:r>
          </a:p>
          <a:p>
            <a:pPr marL="228600" indent="-228600" defTabSz="914400">
              <a:buSzPct val="100000"/>
              <a:buChar char="•"/>
              <a:defRPr sz="2400">
                <a:latin typeface="Calibri"/>
                <a:ea typeface="Calibri"/>
                <a:cs typeface="Calibri"/>
                <a:sym typeface="Calibri"/>
              </a:defRPr>
            </a:pPr>
            <a:r>
              <a:t>Paternal stress</a:t>
            </a:r>
          </a:p>
          <a:p>
            <a:pPr marL="228600" indent="-228600" defTabSz="914400">
              <a:buSzPct val="100000"/>
              <a:buChar char="•"/>
              <a:defRPr sz="2400">
                <a:latin typeface="Calibri"/>
                <a:ea typeface="Calibri"/>
                <a:cs typeface="Calibri"/>
                <a:sym typeface="Calibri"/>
              </a:defRPr>
            </a:pPr>
            <a:r>
              <a:t>Preconception paternal and maternal environmental/drug exposures</a:t>
            </a:r>
          </a:p>
          <a:p>
            <a:pPr marL="228600" indent="-228600" defTabSz="914400">
              <a:buSzPct val="100000"/>
              <a:buChar char="•"/>
              <a:defRPr sz="2400">
                <a:latin typeface="Calibri"/>
                <a:ea typeface="Calibri"/>
                <a:cs typeface="Calibri"/>
                <a:sym typeface="Calibri"/>
              </a:defRPr>
            </a:pPr>
            <a:r>
              <a:t>Metabolism, oxidative stress</a:t>
            </a:r>
          </a:p>
          <a:p>
            <a:pPr marL="228600" indent="-228600" defTabSz="914400">
              <a:buSzPct val="100000"/>
              <a:buChar char="•"/>
              <a:defRPr sz="2400">
                <a:latin typeface="Calibri"/>
                <a:ea typeface="Calibri"/>
                <a:cs typeface="Calibri"/>
                <a:sym typeface="Calibri"/>
              </a:defRPr>
            </a:pPr>
            <a:r>
              <a:t># of early life stress events (ACES)</a:t>
            </a:r>
          </a:p>
        </p:txBody>
      </p:sp>
      <p:sp>
        <p:nvSpPr>
          <p:cNvPr id="821" name="Shape 821"/>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822" name="image.jpg"/>
          <p:cNvPicPr>
            <a:picLocks/>
          </p:cNvPicPr>
          <p:nvPr/>
        </p:nvPicPr>
        <p:blipFill>
          <a:blip r:embed="rId2">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20">
                                            <p:bg/>
                                          </p:spTgt>
                                        </p:tgtEl>
                                        <p:attrNameLst>
                                          <p:attrName>style.visibility</p:attrName>
                                        </p:attrNameLst>
                                      </p:cBhvr>
                                      <p:to>
                                        <p:strVal val="visible"/>
                                      </p:to>
                                    </p:set>
                                    <p:animEffect transition="in" filter="wipe(left)">
                                      <p:cBhvr>
                                        <p:cTn id="7" dur="1000"/>
                                        <p:tgtEl>
                                          <p:spTgt spid="820">
                                            <p:bg/>
                                          </p:spTgt>
                                        </p:tgtEl>
                                      </p:cBhvr>
                                    </p:animEffect>
                                  </p:childTnLst>
                                </p:cTn>
                              </p:par>
                              <p:par>
                                <p:cTn id="8" presetID="22" presetClass="entr" presetSubtype="8" fill="hold" grpId="1" nodeType="withEffect">
                                  <p:stCondLst>
                                    <p:cond delay="0"/>
                                  </p:stCondLst>
                                  <p:iterate>
                                    <p:tmAbs val="0"/>
                                  </p:iterate>
                                  <p:childTnLst>
                                    <p:set>
                                      <p:cBhvr>
                                        <p:cTn id="9" fill="hold"/>
                                        <p:tgtEl>
                                          <p:spTgt spid="820">
                                            <p:txEl>
                                              <p:pRg st="0" end="0"/>
                                            </p:txEl>
                                          </p:spTgt>
                                        </p:tgtEl>
                                        <p:attrNameLst>
                                          <p:attrName>style.visibility</p:attrName>
                                        </p:attrNameLst>
                                      </p:cBhvr>
                                      <p:to>
                                        <p:strVal val="visible"/>
                                      </p:to>
                                    </p:set>
                                    <p:animEffect transition="in" filter="wipe(left)">
                                      <p:cBhvr>
                                        <p:cTn id="10" dur="1000"/>
                                        <p:tgtEl>
                                          <p:spTgt spid="8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820">
                                            <p:txEl>
                                              <p:pRg st="1" end="1"/>
                                            </p:txEl>
                                          </p:spTgt>
                                        </p:tgtEl>
                                        <p:attrNameLst>
                                          <p:attrName>style.visibility</p:attrName>
                                        </p:attrNameLst>
                                      </p:cBhvr>
                                      <p:to>
                                        <p:strVal val="visible"/>
                                      </p:to>
                                    </p:set>
                                    <p:animEffect transition="in" filter="wipe(left)">
                                      <p:cBhvr>
                                        <p:cTn id="15" dur="1000"/>
                                        <p:tgtEl>
                                          <p:spTgt spid="8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820">
                                            <p:txEl>
                                              <p:pRg st="2" end="2"/>
                                            </p:txEl>
                                          </p:spTgt>
                                        </p:tgtEl>
                                        <p:attrNameLst>
                                          <p:attrName>style.visibility</p:attrName>
                                        </p:attrNameLst>
                                      </p:cBhvr>
                                      <p:to>
                                        <p:strVal val="visible"/>
                                      </p:to>
                                    </p:set>
                                    <p:animEffect transition="in" filter="wipe(left)">
                                      <p:cBhvr>
                                        <p:cTn id="20" dur="1000"/>
                                        <p:tgtEl>
                                          <p:spTgt spid="8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820">
                                            <p:txEl>
                                              <p:pRg st="3" end="3"/>
                                            </p:txEl>
                                          </p:spTgt>
                                        </p:tgtEl>
                                        <p:attrNameLst>
                                          <p:attrName>style.visibility</p:attrName>
                                        </p:attrNameLst>
                                      </p:cBhvr>
                                      <p:to>
                                        <p:strVal val="visible"/>
                                      </p:to>
                                    </p:set>
                                    <p:animEffect transition="in" filter="wipe(left)">
                                      <p:cBhvr>
                                        <p:cTn id="25" dur="1000"/>
                                        <p:tgtEl>
                                          <p:spTgt spid="8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820">
                                            <p:txEl>
                                              <p:pRg st="4" end="4"/>
                                            </p:txEl>
                                          </p:spTgt>
                                        </p:tgtEl>
                                        <p:attrNameLst>
                                          <p:attrName>style.visibility</p:attrName>
                                        </p:attrNameLst>
                                      </p:cBhvr>
                                      <p:to>
                                        <p:strVal val="visible"/>
                                      </p:to>
                                    </p:set>
                                    <p:animEffect transition="in" filter="wipe(left)">
                                      <p:cBhvr>
                                        <p:cTn id="30" dur="1000"/>
                                        <p:tgtEl>
                                          <p:spTgt spid="8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820">
                                            <p:txEl>
                                              <p:pRg st="5" end="5"/>
                                            </p:txEl>
                                          </p:spTgt>
                                        </p:tgtEl>
                                        <p:attrNameLst>
                                          <p:attrName>style.visibility</p:attrName>
                                        </p:attrNameLst>
                                      </p:cBhvr>
                                      <p:to>
                                        <p:strVal val="visible"/>
                                      </p:to>
                                    </p:set>
                                    <p:animEffect transition="in" filter="wipe(left)">
                                      <p:cBhvr>
                                        <p:cTn id="35" dur="1000"/>
                                        <p:tgtEl>
                                          <p:spTgt spid="82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p:tmAbs val="0"/>
                                  </p:iterate>
                                  <p:childTnLst>
                                    <p:set>
                                      <p:cBhvr>
                                        <p:cTn id="39" fill="hold"/>
                                        <p:tgtEl>
                                          <p:spTgt spid="820">
                                            <p:txEl>
                                              <p:pRg st="6" end="6"/>
                                            </p:txEl>
                                          </p:spTgt>
                                        </p:tgtEl>
                                        <p:attrNameLst>
                                          <p:attrName>style.visibility</p:attrName>
                                        </p:attrNameLst>
                                      </p:cBhvr>
                                      <p:to>
                                        <p:strVal val="visible"/>
                                      </p:to>
                                    </p:set>
                                    <p:animEffect transition="in" filter="wipe(left)">
                                      <p:cBhvr>
                                        <p:cTn id="40" dur="1000"/>
                                        <p:tgtEl>
                                          <p:spTgt spid="82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1" nodeType="clickEffect">
                                  <p:stCondLst>
                                    <p:cond delay="0"/>
                                  </p:stCondLst>
                                  <p:iterate>
                                    <p:tmAbs val="0"/>
                                  </p:iterate>
                                  <p:childTnLst>
                                    <p:set>
                                      <p:cBhvr>
                                        <p:cTn id="44" fill="hold"/>
                                        <p:tgtEl>
                                          <p:spTgt spid="820">
                                            <p:txEl>
                                              <p:pRg st="7" end="7"/>
                                            </p:txEl>
                                          </p:spTgt>
                                        </p:tgtEl>
                                        <p:attrNameLst>
                                          <p:attrName>style.visibility</p:attrName>
                                        </p:attrNameLst>
                                      </p:cBhvr>
                                      <p:to>
                                        <p:strVal val="visible"/>
                                      </p:to>
                                    </p:set>
                                    <p:animEffect transition="in" filter="wipe(left)">
                                      <p:cBhvr>
                                        <p:cTn id="45" dur="1000"/>
                                        <p:tgtEl>
                                          <p:spTgt spid="82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1" nodeType="clickEffect">
                                  <p:stCondLst>
                                    <p:cond delay="0"/>
                                  </p:stCondLst>
                                  <p:iterate>
                                    <p:tmAbs val="0"/>
                                  </p:iterate>
                                  <p:childTnLst>
                                    <p:set>
                                      <p:cBhvr>
                                        <p:cTn id="49" fill="hold"/>
                                        <p:tgtEl>
                                          <p:spTgt spid="820">
                                            <p:txEl>
                                              <p:pRg st="8" end="8"/>
                                            </p:txEl>
                                          </p:spTgt>
                                        </p:tgtEl>
                                        <p:attrNameLst>
                                          <p:attrName>style.visibility</p:attrName>
                                        </p:attrNameLst>
                                      </p:cBhvr>
                                      <p:to>
                                        <p:strVal val="visible"/>
                                      </p:to>
                                    </p:set>
                                    <p:animEffect transition="in" filter="wipe(left)">
                                      <p:cBhvr>
                                        <p:cTn id="50" dur="1000"/>
                                        <p:tgtEl>
                                          <p:spTgt spid="820">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1" nodeType="clickEffect">
                                  <p:stCondLst>
                                    <p:cond delay="0"/>
                                  </p:stCondLst>
                                  <p:iterate>
                                    <p:tmAbs val="0"/>
                                  </p:iterate>
                                  <p:childTnLst>
                                    <p:set>
                                      <p:cBhvr>
                                        <p:cTn id="54" fill="hold"/>
                                        <p:tgtEl>
                                          <p:spTgt spid="820">
                                            <p:txEl>
                                              <p:pRg st="9" end="9"/>
                                            </p:txEl>
                                          </p:spTgt>
                                        </p:tgtEl>
                                        <p:attrNameLst>
                                          <p:attrName>style.visibility</p:attrName>
                                        </p:attrNameLst>
                                      </p:cBhvr>
                                      <p:to>
                                        <p:strVal val="visible"/>
                                      </p:to>
                                    </p:set>
                                    <p:animEffect transition="in" filter="wipe(left)">
                                      <p:cBhvr>
                                        <p:cTn id="55" dur="1000"/>
                                        <p:tgtEl>
                                          <p:spTgt spid="8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p:nvPr/>
        </p:nvSpPr>
        <p:spPr>
          <a:xfrm>
            <a:off x="50513" y="2862579"/>
            <a:ext cx="9042974" cy="165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14400">
              <a:defRPr sz="3400" b="1">
                <a:latin typeface="Calibri"/>
                <a:ea typeface="Calibri"/>
                <a:cs typeface="Calibri"/>
                <a:sym typeface="Calibri"/>
              </a:defRPr>
            </a:lvl1pPr>
          </a:lstStyle>
          <a:p>
            <a:r>
              <a:t>Yet, even with early adversity, there is a neural system that is key to social-emotional and cognitive resilience…….</a:t>
            </a:r>
          </a:p>
        </p:txBody>
      </p:sp>
      <p:sp>
        <p:nvSpPr>
          <p:cNvPr id="825" name="Shape 825"/>
          <p:cNvSpPr/>
          <p:nvPr/>
        </p:nvSpPr>
        <p:spPr>
          <a:xfrm>
            <a:off x="0" y="0"/>
            <a:ext cx="9156700" cy="685800"/>
          </a:xfrm>
          <a:prstGeom prst="rect">
            <a:avLst/>
          </a:prstGeom>
          <a:solidFill>
            <a:srgbClr val="729AC7"/>
          </a:solidFill>
          <a:ln w="12700">
            <a:miter lim="400000"/>
          </a:ln>
        </p:spPr>
        <p:txBody>
          <a:bodyPr lIns="45719" rIns="45719"/>
          <a:lstStyle/>
          <a:p>
            <a:pPr>
              <a:defRPr sz="1800">
                <a:latin typeface="Calibri"/>
                <a:ea typeface="Calibri"/>
                <a:cs typeface="Calibri"/>
                <a:sym typeface="Calibri"/>
              </a:defRPr>
            </a:pPr>
            <a:endParaRPr/>
          </a:p>
        </p:txBody>
      </p:sp>
      <p:pic>
        <p:nvPicPr>
          <p:cNvPr id="826" name="image.jpg"/>
          <p:cNvPicPr>
            <a:picLocks noChangeAspect="1"/>
          </p:cNvPicPr>
          <p:nvPr/>
        </p:nvPicPr>
        <p:blipFill>
          <a:blip r:embed="rId2">
            <a:extLst/>
          </a:blip>
          <a:stretch>
            <a:fillRect/>
          </a:stretch>
        </p:blipFill>
        <p:spPr>
          <a:xfrm>
            <a:off x="609600" y="228600"/>
            <a:ext cx="7404100" cy="381000"/>
          </a:xfrm>
          <a:prstGeom prst="rect">
            <a:avLst/>
          </a:prstGeom>
          <a:ln w="12700">
            <a:miter lim="400000"/>
          </a:ln>
        </p:spPr>
      </p:pic>
    </p:spTree>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p:nvPr/>
        </p:nvSpPr>
        <p:spPr>
          <a:xfrm>
            <a:off x="1493093" y="1013122"/>
            <a:ext cx="6157814" cy="532806"/>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defTabSz="914400">
              <a:buClr>
                <a:srgbClr val="000000"/>
              </a:buClr>
              <a:buFont typeface="Arial"/>
              <a:defRPr sz="3200" b="1">
                <a:uFill>
                  <a:solidFill>
                    <a:srgbClr val="000000"/>
                  </a:solidFill>
                </a:uFill>
                <a:latin typeface="Arial"/>
                <a:ea typeface="Arial"/>
                <a:cs typeface="Arial"/>
                <a:sym typeface="Arial"/>
              </a:defRPr>
            </a:lvl1pPr>
          </a:lstStyle>
          <a:p>
            <a:pPr>
              <a:defRPr sz="2400" b="0">
                <a:latin typeface="Times"/>
                <a:ea typeface="Times"/>
                <a:cs typeface="Times"/>
                <a:sym typeface="Times"/>
              </a:defRPr>
            </a:pPr>
            <a:r>
              <a:rPr sz="3200" b="1">
                <a:latin typeface="Arial"/>
                <a:ea typeface="Arial"/>
                <a:cs typeface="Arial"/>
                <a:sym typeface="Arial"/>
              </a:rPr>
              <a:t>Executive Function: What is it?</a:t>
            </a:r>
          </a:p>
        </p:txBody>
      </p:sp>
      <p:pic>
        <p:nvPicPr>
          <p:cNvPr id="829" name="pasted-image.pdf"/>
          <p:cNvPicPr>
            <a:picLocks noChangeAspect="1"/>
          </p:cNvPicPr>
          <p:nvPr/>
        </p:nvPicPr>
        <p:blipFill>
          <a:blip r:embed="rId2">
            <a:extLst/>
          </a:blip>
          <a:stretch>
            <a:fillRect/>
          </a:stretch>
        </p:blipFill>
        <p:spPr>
          <a:xfrm>
            <a:off x="2128157" y="3307443"/>
            <a:ext cx="6172200" cy="1028700"/>
          </a:xfrm>
          <a:prstGeom prst="rect">
            <a:avLst/>
          </a:prstGeom>
          <a:ln w="12700">
            <a:miter lim="400000"/>
          </a:ln>
        </p:spPr>
      </p:pic>
      <p:sp>
        <p:nvSpPr>
          <p:cNvPr id="831" name="Shape 831"/>
          <p:cNvSpPr/>
          <p:nvPr/>
        </p:nvSpPr>
        <p:spPr>
          <a:xfrm>
            <a:off x="0" y="0"/>
            <a:ext cx="9156700" cy="685800"/>
          </a:xfrm>
          <a:prstGeom prst="rect">
            <a:avLst/>
          </a:prstGeom>
          <a:solidFill>
            <a:srgbClr val="84ABD2"/>
          </a:solidFill>
          <a:ln>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832" name="image.jpg"/>
          <p:cNvPicPr>
            <a:picLocks/>
          </p:cNvPicPr>
          <p:nvPr/>
        </p:nvPicPr>
        <p:blipFill>
          <a:blip r:embed="rId3">
            <a:extLst/>
          </a:blip>
          <a:stretch>
            <a:fillRect/>
          </a:stretch>
        </p:blipFill>
        <p:spPr>
          <a:xfrm>
            <a:off x="609600" y="228600"/>
            <a:ext cx="7404100" cy="381001"/>
          </a:xfrm>
          <a:prstGeom prst="rect">
            <a:avLst/>
          </a:prstGeom>
          <a:ln w="12700"/>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p:nvPr/>
        </p:nvSpPr>
        <p:spPr>
          <a:xfrm>
            <a:off x="1028700" y="1549400"/>
            <a:ext cx="7073900" cy="5334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Arial"/>
              <a:defRPr sz="3200" b="1">
                <a:uFill>
                  <a:solidFill>
                    <a:srgbClr val="000000"/>
                  </a:solidFill>
                </a:uFill>
                <a:latin typeface="Arial"/>
                <a:ea typeface="Arial"/>
                <a:cs typeface="Arial"/>
                <a:sym typeface="Arial"/>
              </a:defRPr>
            </a:lvl1pPr>
          </a:lstStyle>
          <a:p>
            <a:pPr>
              <a:defRPr sz="2400" b="0">
                <a:latin typeface="Times"/>
                <a:ea typeface="Times"/>
                <a:cs typeface="Times"/>
                <a:sym typeface="Times"/>
              </a:defRPr>
            </a:pPr>
            <a:r>
              <a:rPr sz="3200" b="1">
                <a:latin typeface="Arial"/>
                <a:ea typeface="Arial"/>
                <a:cs typeface="Arial"/>
                <a:sym typeface="Arial"/>
              </a:rPr>
              <a:t>How Do We Test Executive Function</a:t>
            </a:r>
          </a:p>
        </p:txBody>
      </p:sp>
      <p:sp>
        <p:nvSpPr>
          <p:cNvPr id="835" name="Shape 835"/>
          <p:cNvSpPr/>
          <p:nvPr/>
        </p:nvSpPr>
        <p:spPr>
          <a:xfrm>
            <a:off x="825500" y="3213100"/>
            <a:ext cx="7912944" cy="421829"/>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Arial"/>
              <a:defRPr sz="2400" b="1" i="1">
                <a:uFill>
                  <a:solidFill>
                    <a:srgbClr val="000000"/>
                  </a:solidFill>
                </a:uFill>
                <a:latin typeface="Arial"/>
                <a:ea typeface="Arial"/>
                <a:cs typeface="Arial"/>
                <a:sym typeface="Arial"/>
              </a:defRPr>
            </a:lvl1pPr>
          </a:lstStyle>
          <a:p>
            <a:pPr>
              <a:defRPr i="0">
                <a:latin typeface="Times"/>
                <a:ea typeface="Times"/>
                <a:cs typeface="Times"/>
                <a:sym typeface="Times"/>
              </a:defRPr>
            </a:pPr>
            <a:r>
              <a:rPr i="1">
                <a:latin typeface="Arial"/>
                <a:ea typeface="Arial"/>
                <a:cs typeface="Arial"/>
                <a:sym typeface="Arial"/>
              </a:rPr>
              <a:t>“Say the name of the color that the word is printed in”</a:t>
            </a:r>
          </a:p>
        </p:txBody>
      </p:sp>
      <p:sp>
        <p:nvSpPr>
          <p:cNvPr id="836" name="Shape 836"/>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837" name="image.jpg"/>
          <p:cNvPicPr>
            <a:picLocks/>
          </p:cNvPicPr>
          <p:nvPr/>
        </p:nvPicPr>
        <p:blipFill>
          <a:blip r:embed="rId2">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p:nvPr/>
        </p:nvSpPr>
        <p:spPr>
          <a:xfrm>
            <a:off x="0" y="0"/>
            <a:ext cx="9144000" cy="685800"/>
          </a:xfrm>
          <a:prstGeom prst="rect">
            <a:avLst/>
          </a:prstGeom>
          <a:solidFill>
            <a:srgbClr val="84ABD2"/>
          </a:solidFill>
          <a:ln>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453" name="image.jpg"/>
          <p:cNvPicPr>
            <a:picLocks/>
          </p:cNvPicPr>
          <p:nvPr/>
        </p:nvPicPr>
        <p:blipFill>
          <a:blip r:embed="rId3">
            <a:extLst/>
          </a:blip>
          <a:stretch>
            <a:fillRect/>
          </a:stretch>
        </p:blipFill>
        <p:spPr>
          <a:xfrm>
            <a:off x="1231503" y="139700"/>
            <a:ext cx="7404497" cy="292100"/>
          </a:xfrm>
          <a:prstGeom prst="rect">
            <a:avLst/>
          </a:prstGeom>
          <a:ln w="12700">
            <a:miter lim="400000"/>
          </a:ln>
        </p:spPr>
      </p:pic>
      <p:sp>
        <p:nvSpPr>
          <p:cNvPr id="454" name="Shape 454"/>
          <p:cNvSpPr/>
          <p:nvPr/>
        </p:nvSpPr>
        <p:spPr>
          <a:xfrm>
            <a:off x="1445914" y="2311400"/>
            <a:ext cx="1447504" cy="2382"/>
          </a:xfrm>
          <a:prstGeom prst="line">
            <a:avLst/>
          </a:prstGeom>
          <a:ln w="28575">
            <a:solidFill>
              <a:srgbClr val="000000"/>
            </a:solidFill>
            <a:tailEnd type="triangle"/>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sp>
        <p:nvSpPr>
          <p:cNvPr id="455" name="Shape 455"/>
          <p:cNvSpPr/>
          <p:nvPr/>
        </p:nvSpPr>
        <p:spPr>
          <a:xfrm>
            <a:off x="976014" y="3149600"/>
            <a:ext cx="5486401" cy="2382"/>
          </a:xfrm>
          <a:prstGeom prst="line">
            <a:avLst/>
          </a:prstGeom>
          <a:ln w="28575">
            <a:solidFill>
              <a:srgbClr val="000000"/>
            </a:solidFill>
            <a:tailEnd type="triangle"/>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sp>
        <p:nvSpPr>
          <p:cNvPr id="456" name="Shape 456"/>
          <p:cNvSpPr/>
          <p:nvPr/>
        </p:nvSpPr>
        <p:spPr>
          <a:xfrm>
            <a:off x="-2183" y="2568178"/>
            <a:ext cx="2357180" cy="584201"/>
          </a:xfrm>
          <a:prstGeom prst="rect">
            <a:avLst/>
          </a:prstGeom>
          <a:ln w="12700">
            <a:miter lim="400000"/>
          </a:ln>
          <a:extLst>
            <a:ext uri="{C572A759-6A51-4108-AA02-DFA0A04FC94B}">
              <ma14:wrappingTextBoxFlag xmlns:ma14="http://schemas.microsoft.com/office/mac/drawingml/2011/main" val="1"/>
            </a:ext>
          </a:extLst>
        </p:spPr>
        <p:txBody>
          <a:bodyPr wrap="none" lIns="76200" tIns="76200" rIns="76200" bIns="76200">
            <a:spAutoFit/>
          </a:bodyPr>
          <a:lstStyle>
            <a:lvl1pPr marL="51707" marR="51707" defTabSz="685800">
              <a:buClr>
                <a:srgbClr val="941100"/>
              </a:buClr>
              <a:buFont typeface="Helvetica"/>
              <a:defRPr sz="2800" b="1">
                <a:solidFill>
                  <a:srgbClr val="941100"/>
                </a:solidFill>
                <a:uFill>
                  <a:solidFill>
                    <a:srgbClr val="941100"/>
                  </a:solidFill>
                </a:uFill>
              </a:defRPr>
            </a:lvl1pPr>
          </a:lstStyle>
          <a:p>
            <a:r>
              <a:t>Invest Early</a:t>
            </a:r>
          </a:p>
        </p:txBody>
      </p:sp>
      <p:sp>
        <p:nvSpPr>
          <p:cNvPr id="457" name="Shape 457"/>
          <p:cNvSpPr/>
          <p:nvPr/>
        </p:nvSpPr>
        <p:spPr>
          <a:xfrm>
            <a:off x="1293514" y="1308100"/>
            <a:ext cx="5638801" cy="9906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marL="51707" marR="51707" defTabSz="685800">
              <a:buClr>
                <a:srgbClr val="4349AA"/>
              </a:buClr>
              <a:buFont typeface="Helvetica"/>
              <a:defRPr sz="1800" b="1">
                <a:solidFill>
                  <a:srgbClr val="4349AA"/>
                </a:solidFill>
                <a:uFill>
                  <a:solidFill>
                    <a:srgbClr val="4349AA"/>
                  </a:solidFill>
                </a:uFill>
              </a:defRPr>
            </a:pPr>
            <a:r>
              <a:t>Reduce special needs populations; increase emotionally sound, learning-ready children with sound </a:t>
            </a:r>
            <a:r>
              <a:rPr i="1"/>
              <a:t>Executive</a:t>
            </a:r>
            <a:r>
              <a:t> </a:t>
            </a:r>
            <a:r>
              <a:rPr i="1"/>
              <a:t>Function</a:t>
            </a:r>
          </a:p>
        </p:txBody>
      </p:sp>
      <p:sp>
        <p:nvSpPr>
          <p:cNvPr id="458" name="Shape 458"/>
          <p:cNvSpPr/>
          <p:nvPr/>
        </p:nvSpPr>
        <p:spPr>
          <a:xfrm>
            <a:off x="4252317" y="3302000"/>
            <a:ext cx="4889501" cy="7112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marL="51707" marR="51707" defTabSz="685800">
              <a:buClr>
                <a:srgbClr val="4349AA"/>
              </a:buClr>
              <a:buFont typeface="Helvetica"/>
              <a:defRPr sz="1800" b="1">
                <a:solidFill>
                  <a:srgbClr val="4349AA"/>
                </a:solidFill>
                <a:uFill>
                  <a:solidFill>
                    <a:srgbClr val="4349AA"/>
                  </a:solidFill>
                </a:uFill>
              </a:defRPr>
            </a:lvl1pPr>
          </a:lstStyle>
          <a:p>
            <a:r>
              <a:t>Major increase in human capital via ready workforce</a:t>
            </a:r>
          </a:p>
        </p:txBody>
      </p:sp>
      <p:sp>
        <p:nvSpPr>
          <p:cNvPr id="459" name="Shape 459"/>
          <p:cNvSpPr/>
          <p:nvPr/>
        </p:nvSpPr>
        <p:spPr>
          <a:xfrm>
            <a:off x="850602" y="647700"/>
            <a:ext cx="8166101" cy="6096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marL="51707" marR="51707" defTabSz="685800">
              <a:buClr>
                <a:srgbClr val="000000"/>
              </a:buClr>
              <a:buFont typeface="Helvetica"/>
              <a:defRPr sz="3000" b="1">
                <a:uFill>
                  <a:solidFill>
                    <a:srgbClr val="000000"/>
                  </a:solidFill>
                </a:uFill>
              </a:defRPr>
            </a:lvl1pPr>
          </a:lstStyle>
          <a:p>
            <a:r>
              <a:t>Policy Changes - What Can They Mean?</a:t>
            </a:r>
          </a:p>
        </p:txBody>
      </p:sp>
      <p:pic>
        <p:nvPicPr>
          <p:cNvPr id="460" name="image.png"/>
          <p:cNvPicPr>
            <a:picLocks/>
          </p:cNvPicPr>
          <p:nvPr/>
        </p:nvPicPr>
        <p:blipFill>
          <a:blip r:embed="rId4">
            <a:extLst/>
          </a:blip>
          <a:stretch>
            <a:fillRect/>
          </a:stretch>
        </p:blipFill>
        <p:spPr>
          <a:xfrm>
            <a:off x="3581400" y="3930947"/>
            <a:ext cx="1673424" cy="2057401"/>
          </a:xfrm>
          <a:prstGeom prst="rect">
            <a:avLst/>
          </a:prstGeom>
          <a:ln w="12700">
            <a:miter lim="400000"/>
          </a:ln>
        </p:spPr>
      </p:pic>
      <p:sp>
        <p:nvSpPr>
          <p:cNvPr id="461" name="Shape 461"/>
          <p:cNvSpPr/>
          <p:nvPr/>
        </p:nvSpPr>
        <p:spPr>
          <a:xfrm>
            <a:off x="2031717" y="4686300"/>
            <a:ext cx="951479" cy="53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buClr>
                <a:srgbClr val="000000"/>
              </a:buClr>
              <a:buFont typeface="Verdana"/>
              <a:defRPr sz="2800" b="1">
                <a:uFill>
                  <a:solidFill>
                    <a:srgbClr val="000000"/>
                  </a:solidFill>
                </a:uFill>
                <a:latin typeface="Verdana"/>
                <a:ea typeface="Verdana"/>
                <a:cs typeface="Verdana"/>
                <a:sym typeface="Verdana"/>
              </a:defRPr>
            </a:lvl1pPr>
          </a:lstStyle>
          <a:p>
            <a:r>
              <a:t>It’s </a:t>
            </a:r>
          </a:p>
        </p:txBody>
      </p:sp>
      <p:sp>
        <p:nvSpPr>
          <p:cNvPr id="462" name="Shape 462"/>
          <p:cNvSpPr/>
          <p:nvPr/>
        </p:nvSpPr>
        <p:spPr>
          <a:xfrm>
            <a:off x="5277137" y="6057900"/>
            <a:ext cx="1840132" cy="53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buClr>
                <a:srgbClr val="000000"/>
              </a:buClr>
              <a:buFont typeface="Verdana"/>
              <a:defRPr sz="2800" b="1">
                <a:uFill>
                  <a:solidFill>
                    <a:srgbClr val="000000"/>
                  </a:solidFill>
                </a:uFill>
                <a:latin typeface="Verdana"/>
                <a:ea typeface="Verdana"/>
                <a:cs typeface="Verdana"/>
                <a:sym typeface="Verdana"/>
              </a:defRPr>
            </a:lvl1pPr>
          </a:lstStyle>
          <a:p>
            <a:r>
              <a:t>Patriotic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56"/>
                                        </p:tgtEl>
                                        <p:attrNameLst>
                                          <p:attrName>style.visibility</p:attrName>
                                        </p:attrNameLst>
                                      </p:cBhvr>
                                      <p:to>
                                        <p:strVal val="visible"/>
                                      </p:to>
                                    </p:set>
                                    <p:animEffect transition="in" filter="wipe(left)">
                                      <p:cBhvr>
                                        <p:cTn id="7" dur="7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57"/>
                                        </p:tgtEl>
                                        <p:attrNameLst>
                                          <p:attrName>style.visibility</p:attrName>
                                        </p:attrNameLst>
                                      </p:cBhvr>
                                      <p:to>
                                        <p:strVal val="visible"/>
                                      </p:to>
                                    </p:set>
                                    <p:animEffect transition="in" filter="wipe(left)">
                                      <p:cBhvr>
                                        <p:cTn id="12" dur="1000"/>
                                        <p:tgtEl>
                                          <p:spTgt spid="457"/>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454"/>
                                        </p:tgtEl>
                                        <p:attrNameLst>
                                          <p:attrName>style.visibility</p:attrName>
                                        </p:attrNameLst>
                                      </p:cBhvr>
                                      <p:to>
                                        <p:strVal val="visible"/>
                                      </p:to>
                                    </p:set>
                                    <p:animEffect transition="in" filter="wipe(left)">
                                      <p:cBhvr>
                                        <p:cTn id="16" dur="1000"/>
                                        <p:tgtEl>
                                          <p:spTgt spid="4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458"/>
                                        </p:tgtEl>
                                        <p:attrNameLst>
                                          <p:attrName>style.visibility</p:attrName>
                                        </p:attrNameLst>
                                      </p:cBhvr>
                                      <p:to>
                                        <p:strVal val="visible"/>
                                      </p:to>
                                    </p:set>
                                    <p:animEffect transition="in" filter="wipe(left)">
                                      <p:cBhvr>
                                        <p:cTn id="21" dur="1000"/>
                                        <p:tgtEl>
                                          <p:spTgt spid="458"/>
                                        </p:tgtEl>
                                      </p:cBhvr>
                                    </p:animEffect>
                                  </p:childTnLst>
                                </p:cTn>
                              </p:par>
                            </p:childTnLst>
                          </p:cTn>
                        </p:par>
                        <p:par>
                          <p:cTn id="22" fill="hold">
                            <p:stCondLst>
                              <p:cond delay="1000"/>
                            </p:stCondLst>
                            <p:childTnLst>
                              <p:par>
                                <p:cTn id="23" presetID="22" presetClass="entr" presetSubtype="8" fill="hold" grpId="5" nodeType="afterEffect">
                                  <p:stCondLst>
                                    <p:cond delay="0"/>
                                  </p:stCondLst>
                                  <p:iterate>
                                    <p:tmAbs val="0"/>
                                  </p:iterate>
                                  <p:childTnLst>
                                    <p:set>
                                      <p:cBhvr>
                                        <p:cTn id="24" fill="hold"/>
                                        <p:tgtEl>
                                          <p:spTgt spid="455"/>
                                        </p:tgtEl>
                                        <p:attrNameLst>
                                          <p:attrName>style.visibility</p:attrName>
                                        </p:attrNameLst>
                                      </p:cBhvr>
                                      <p:to>
                                        <p:strVal val="visible"/>
                                      </p:to>
                                    </p:set>
                                    <p:animEffect transition="in" filter="wipe(left)">
                                      <p:cBhvr>
                                        <p:cTn id="25" dur="1000"/>
                                        <p:tgtEl>
                                          <p:spTgt spid="4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6" nodeType="clickEffect">
                                  <p:stCondLst>
                                    <p:cond delay="0"/>
                                  </p:stCondLst>
                                  <p:iterate>
                                    <p:tmAbs val="0"/>
                                  </p:iterate>
                                  <p:childTnLst>
                                    <p:set>
                                      <p:cBhvr>
                                        <p:cTn id="29" fill="hold"/>
                                        <p:tgtEl>
                                          <p:spTgt spid="460"/>
                                        </p:tgtEl>
                                        <p:attrNameLst>
                                          <p:attrName>style.visibility</p:attrName>
                                        </p:attrNameLst>
                                      </p:cBhvr>
                                      <p:to>
                                        <p:strVal val="visible"/>
                                      </p:to>
                                    </p:set>
                                    <p:animEffect transition="in" filter="wipe(up)">
                                      <p:cBhvr>
                                        <p:cTn id="30" dur="700"/>
                                        <p:tgtEl>
                                          <p:spTgt spid="4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7" nodeType="clickEffect">
                                  <p:stCondLst>
                                    <p:cond delay="0"/>
                                  </p:stCondLst>
                                  <p:iterate>
                                    <p:tmAbs val="0"/>
                                  </p:iterate>
                                  <p:childTnLst>
                                    <p:set>
                                      <p:cBhvr>
                                        <p:cTn id="34" fill="hold"/>
                                        <p:tgtEl>
                                          <p:spTgt spid="461"/>
                                        </p:tgtEl>
                                        <p:attrNameLst>
                                          <p:attrName>style.visibility</p:attrName>
                                        </p:attrNameLst>
                                      </p:cBhvr>
                                      <p:to>
                                        <p:strVal val="visible"/>
                                      </p:to>
                                    </p:set>
                                    <p:animEffect transition="in" filter="wipe(left)">
                                      <p:cBhvr>
                                        <p:cTn id="35" dur="500"/>
                                        <p:tgtEl>
                                          <p:spTgt spid="461"/>
                                        </p:tgtEl>
                                      </p:cBhvr>
                                    </p:animEffect>
                                  </p:childTnLst>
                                </p:cTn>
                              </p:par>
                            </p:childTnLst>
                          </p:cTn>
                        </p:par>
                        <p:par>
                          <p:cTn id="36" fill="hold">
                            <p:stCondLst>
                              <p:cond delay="500"/>
                            </p:stCondLst>
                            <p:childTnLst>
                              <p:par>
                                <p:cTn id="37" presetID="22" presetClass="entr" presetSubtype="8" fill="hold" grpId="8" nodeType="afterEffect">
                                  <p:stCondLst>
                                    <p:cond delay="0"/>
                                  </p:stCondLst>
                                  <p:iterate>
                                    <p:tmAbs val="0"/>
                                  </p:iterate>
                                  <p:childTnLst>
                                    <p:set>
                                      <p:cBhvr>
                                        <p:cTn id="38" fill="hold"/>
                                        <p:tgtEl>
                                          <p:spTgt spid="462"/>
                                        </p:tgtEl>
                                        <p:attrNameLst>
                                          <p:attrName>style.visibility</p:attrName>
                                        </p:attrNameLst>
                                      </p:cBhvr>
                                      <p:to>
                                        <p:strVal val="visible"/>
                                      </p:to>
                                    </p:set>
                                    <p:animEffect transition="in" filter="wipe(left)">
                                      <p:cBhvr>
                                        <p:cTn id="39"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3" animBg="1" advAuto="0"/>
      <p:bldP spid="455" grpId="5" animBg="1" advAuto="0"/>
      <p:bldP spid="456" grpId="1" animBg="1" advAuto="0"/>
      <p:bldP spid="457" grpId="2" animBg="1" advAuto="0"/>
      <p:bldP spid="458" grpId="4" animBg="1" advAuto="0"/>
      <p:bldP spid="460" grpId="6" animBg="1" advAuto="0"/>
      <p:bldP spid="461" grpId="7" animBg="1" advAuto="0"/>
      <p:bldP spid="462" grpId="8"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839"/>
          <p:cNvSpPr/>
          <p:nvPr/>
        </p:nvSpPr>
        <p:spPr>
          <a:xfrm>
            <a:off x="3962400" y="2743200"/>
            <a:ext cx="1624410" cy="9906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FF2600"/>
              </a:buClr>
              <a:buFont typeface="Arial"/>
              <a:defRPr sz="6400" b="1">
                <a:solidFill>
                  <a:srgbClr val="FF2600"/>
                </a:solidFill>
                <a:uFill>
                  <a:solidFill>
                    <a:srgbClr val="FF2600"/>
                  </a:solidFill>
                </a:uFill>
                <a:latin typeface="Arial"/>
                <a:ea typeface="Arial"/>
                <a:cs typeface="Arial"/>
                <a:sym typeface="Arial"/>
              </a:defRPr>
            </a:lvl1pPr>
          </a:lstStyle>
          <a:p>
            <a:pPr>
              <a:defRPr b="0">
                <a:solidFill>
                  <a:srgbClr val="000000"/>
                </a:solidFill>
                <a:uFill>
                  <a:solidFill>
                    <a:srgbClr val="000000"/>
                  </a:solidFill>
                </a:uFill>
                <a:latin typeface="Times"/>
                <a:ea typeface="Times"/>
                <a:cs typeface="Times"/>
                <a:sym typeface="Times"/>
              </a:defRPr>
            </a:pPr>
            <a:r>
              <a:rPr b="1">
                <a:solidFill>
                  <a:srgbClr val="FF2600"/>
                </a:solidFill>
                <a:uFill>
                  <a:solidFill>
                    <a:srgbClr val="FF2600"/>
                  </a:solidFill>
                </a:uFill>
                <a:latin typeface="Arial"/>
                <a:ea typeface="Arial"/>
                <a:cs typeface="Arial"/>
                <a:sym typeface="Arial"/>
              </a:rPr>
              <a:t>Red</a:t>
            </a:r>
          </a:p>
        </p:txBody>
      </p:sp>
    </p:spTree>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Shape 841"/>
          <p:cNvSpPr/>
          <p:nvPr/>
        </p:nvSpPr>
        <p:spPr>
          <a:xfrm>
            <a:off x="3810000" y="2743200"/>
            <a:ext cx="2438004" cy="9906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8F00"/>
              </a:buClr>
              <a:buFont typeface="Arial"/>
              <a:defRPr sz="6400" b="1">
                <a:solidFill>
                  <a:srgbClr val="008F00"/>
                </a:solidFill>
                <a:uFill>
                  <a:solidFill>
                    <a:srgbClr val="008F00"/>
                  </a:solidFill>
                </a:uFill>
                <a:latin typeface="Arial"/>
                <a:ea typeface="Arial"/>
                <a:cs typeface="Arial"/>
                <a:sym typeface="Arial"/>
              </a:defRPr>
            </a:lvl1pPr>
          </a:lstStyle>
          <a:p>
            <a:pPr>
              <a:defRPr b="0">
                <a:solidFill>
                  <a:srgbClr val="000000"/>
                </a:solidFill>
                <a:uFill>
                  <a:solidFill>
                    <a:srgbClr val="000000"/>
                  </a:solidFill>
                </a:uFill>
                <a:latin typeface="Times"/>
                <a:ea typeface="Times"/>
                <a:cs typeface="Times"/>
                <a:sym typeface="Times"/>
              </a:defRPr>
            </a:pPr>
            <a:r>
              <a:rPr b="1">
                <a:solidFill>
                  <a:srgbClr val="008F00"/>
                </a:solidFill>
                <a:uFill>
                  <a:solidFill>
                    <a:srgbClr val="008F00"/>
                  </a:solidFill>
                </a:uFill>
                <a:latin typeface="Arial"/>
                <a:ea typeface="Arial"/>
                <a:cs typeface="Arial"/>
                <a:sym typeface="Arial"/>
              </a:rPr>
              <a:t>Green</a:t>
            </a:r>
          </a:p>
        </p:txBody>
      </p:sp>
    </p:spTree>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p:nvPr/>
        </p:nvSpPr>
        <p:spPr>
          <a:xfrm>
            <a:off x="3810000" y="2743200"/>
            <a:ext cx="2257822" cy="9906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Arial"/>
              <a:defRPr sz="6400" b="1">
                <a:uFill>
                  <a:solidFill>
                    <a:srgbClr val="000000"/>
                  </a:solidFill>
                </a:uFill>
                <a:latin typeface="Arial"/>
                <a:ea typeface="Arial"/>
                <a:cs typeface="Arial"/>
                <a:sym typeface="Arial"/>
              </a:defRPr>
            </a:lvl1pPr>
          </a:lstStyle>
          <a:p>
            <a:pPr>
              <a:defRPr b="0">
                <a:latin typeface="Times"/>
                <a:ea typeface="Times"/>
                <a:cs typeface="Times"/>
                <a:sym typeface="Times"/>
              </a:defRPr>
            </a:pPr>
            <a:r>
              <a:rPr b="1">
                <a:latin typeface="Arial"/>
                <a:ea typeface="Arial"/>
                <a:cs typeface="Arial"/>
                <a:sym typeface="Arial"/>
              </a:rPr>
              <a:t>Black</a:t>
            </a:r>
          </a:p>
        </p:txBody>
      </p:sp>
    </p:spTree>
  </p:cSld>
  <p:clrMapOvr>
    <a:masterClrMapping/>
  </p:clrMapOvr>
  <p:transition xmlns:p14="http://schemas.microsoft.com/office/powerpoint/2010/mai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Shape 845"/>
          <p:cNvSpPr/>
          <p:nvPr/>
        </p:nvSpPr>
        <p:spPr>
          <a:xfrm>
            <a:off x="3810000" y="2743200"/>
            <a:ext cx="1850232" cy="9906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FF7C00"/>
              </a:buClr>
              <a:buFont typeface="Arial"/>
              <a:defRPr sz="6400" b="1">
                <a:solidFill>
                  <a:srgbClr val="FF7C00"/>
                </a:solidFill>
                <a:uFill>
                  <a:solidFill>
                    <a:srgbClr val="FF7C00"/>
                  </a:solidFill>
                </a:uFill>
                <a:latin typeface="Arial"/>
                <a:ea typeface="Arial"/>
                <a:cs typeface="Arial"/>
                <a:sym typeface="Arial"/>
              </a:defRPr>
            </a:lvl1pPr>
          </a:lstStyle>
          <a:p>
            <a:pPr>
              <a:defRPr b="0">
                <a:solidFill>
                  <a:srgbClr val="000000"/>
                </a:solidFill>
                <a:uFill>
                  <a:solidFill>
                    <a:srgbClr val="000000"/>
                  </a:solidFill>
                </a:uFill>
                <a:latin typeface="Times"/>
                <a:ea typeface="Times"/>
                <a:cs typeface="Times"/>
                <a:sym typeface="Times"/>
              </a:defRPr>
            </a:pPr>
            <a:r>
              <a:rPr b="1">
                <a:solidFill>
                  <a:srgbClr val="FF7C00"/>
                </a:solidFill>
                <a:uFill>
                  <a:solidFill>
                    <a:srgbClr val="FF7C00"/>
                  </a:solidFill>
                </a:uFill>
                <a:latin typeface="Arial"/>
                <a:ea typeface="Arial"/>
                <a:cs typeface="Arial"/>
                <a:sym typeface="Arial"/>
              </a:rPr>
              <a:t>Blue</a:t>
            </a:r>
          </a:p>
        </p:txBody>
      </p:sp>
    </p:spTree>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p:nvPr/>
        </p:nvSpPr>
        <p:spPr>
          <a:xfrm>
            <a:off x="1473200" y="381000"/>
            <a:ext cx="6149182" cy="5334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Arial"/>
              <a:defRPr sz="3200" b="1">
                <a:uFill>
                  <a:solidFill>
                    <a:srgbClr val="000000"/>
                  </a:solidFill>
                </a:uFill>
                <a:latin typeface="Arial"/>
                <a:ea typeface="Arial"/>
                <a:cs typeface="Arial"/>
                <a:sym typeface="Arial"/>
              </a:defRPr>
            </a:lvl1pPr>
          </a:lstStyle>
          <a:p>
            <a:pPr>
              <a:defRPr sz="2400" b="0">
                <a:latin typeface="Times"/>
                <a:ea typeface="Times"/>
                <a:cs typeface="Times"/>
                <a:sym typeface="Times"/>
              </a:defRPr>
            </a:pPr>
            <a:r>
              <a:rPr sz="3200" b="1">
                <a:latin typeface="Arial"/>
                <a:ea typeface="Arial"/>
                <a:cs typeface="Arial"/>
                <a:sym typeface="Arial"/>
              </a:rPr>
              <a:t>You do EF Tasks Everyday…….</a:t>
            </a:r>
          </a:p>
        </p:txBody>
      </p:sp>
      <p:pic>
        <p:nvPicPr>
          <p:cNvPr id="848" name="image34.png"/>
          <p:cNvPicPr>
            <a:picLocks noChangeAspect="1"/>
          </p:cNvPicPr>
          <p:nvPr/>
        </p:nvPicPr>
        <p:blipFill>
          <a:blip r:embed="rId2">
            <a:extLst/>
          </a:blip>
          <a:stretch>
            <a:fillRect/>
          </a:stretch>
        </p:blipFill>
        <p:spPr>
          <a:xfrm>
            <a:off x="1510383" y="1663700"/>
            <a:ext cx="6127424" cy="4572000"/>
          </a:xfrm>
          <a:prstGeom prst="rect">
            <a:avLst/>
          </a:prstGeom>
          <a:ln w="12700"/>
        </p:spPr>
      </p:pic>
    </p:spTree>
  </p:cSld>
  <p:clrMapOvr>
    <a:masterClrMapping/>
  </p:clrMapOvr>
  <p:transition xmlns:p14="http://schemas.microsoft.com/office/powerpoint/2010/mai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684311" y="3162300"/>
            <a:ext cx="7775378" cy="5334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914400">
              <a:buClr>
                <a:srgbClr val="000000"/>
              </a:buClr>
              <a:buFont typeface="Arial"/>
              <a:defRPr sz="3200" b="1">
                <a:uFill>
                  <a:solidFill>
                    <a:srgbClr val="000000"/>
                  </a:solidFill>
                </a:uFill>
                <a:latin typeface="Arial"/>
                <a:ea typeface="Arial"/>
                <a:cs typeface="Arial"/>
                <a:sym typeface="Arial"/>
              </a:defRPr>
            </a:lvl1pPr>
          </a:lstStyle>
          <a:p>
            <a:pPr>
              <a:defRPr sz="2400" b="0">
                <a:latin typeface="Times"/>
                <a:ea typeface="Times"/>
                <a:cs typeface="Times"/>
                <a:sym typeface="Times"/>
              </a:defRPr>
            </a:pPr>
            <a:r>
              <a:rPr sz="3200" b="1">
                <a:latin typeface="Arial"/>
                <a:ea typeface="Arial"/>
                <a:cs typeface="Arial"/>
                <a:sym typeface="Arial"/>
              </a:rPr>
              <a:t>A remarkable example of developing EF</a:t>
            </a:r>
          </a:p>
        </p:txBody>
      </p:sp>
      <p:sp>
        <p:nvSpPr>
          <p:cNvPr id="3" name="Shape 855"/>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4" name="image.jpg"/>
          <p:cNvPicPr>
            <a:picLocks/>
          </p:cNvPicPr>
          <p:nvPr/>
        </p:nvPicPr>
        <p:blipFill>
          <a:blip r:embed="rId2">
            <a:extLst/>
          </a:blip>
          <a:stretch>
            <a:fillRect/>
          </a:stretch>
        </p:blipFill>
        <p:spPr>
          <a:xfrm>
            <a:off x="863600" y="152400"/>
            <a:ext cx="7404100" cy="381001"/>
          </a:xfrm>
          <a:prstGeom prst="rect">
            <a:avLst/>
          </a:prstGeom>
          <a:ln w="12700"/>
        </p:spPr>
      </p:pic>
    </p:spTree>
  </p:cSld>
  <p:clrMapOvr>
    <a:masterClrMapping/>
  </p:clrMapOvr>
  <p:transition xmlns:p14="http://schemas.microsoft.com/office/powerpoint/2010/mai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pdf"/>
          <p:cNvPicPr>
            <a:picLocks noChangeAspect="1"/>
          </p:cNvPicPr>
          <p:nvPr/>
        </p:nvPicPr>
        <p:blipFill>
          <a:blip r:embed="rId2">
            <a:extLst/>
          </a:blip>
          <a:stretch>
            <a:fillRect/>
          </a:stretch>
        </p:blipFill>
        <p:spPr>
          <a:xfrm>
            <a:off x="1974850" y="3086100"/>
            <a:ext cx="5194300" cy="685800"/>
          </a:xfrm>
          <a:prstGeom prst="rect">
            <a:avLst/>
          </a:prstGeom>
          <a:ln w="12700">
            <a:miter lim="400000"/>
          </a:ln>
        </p:spPr>
      </p:pic>
      <p:sp>
        <p:nvSpPr>
          <p:cNvPr id="4" name="Shape 450"/>
          <p:cNvSpPr/>
          <p:nvPr/>
        </p:nvSpPr>
        <p:spPr>
          <a:xfrm>
            <a:off x="457200" y="1207045"/>
            <a:ext cx="8229600" cy="46166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r>
              <a:rPr sz="2400">
                <a:latin typeface="Verdana" charset="0"/>
                <a:ea typeface="Verdana" charset="0"/>
                <a:cs typeface="Verdana" charset="0"/>
              </a:rPr>
              <a:t>Pink Tower - Great Example of Executive Function</a:t>
            </a:r>
          </a:p>
        </p:txBody>
      </p:sp>
      <p:sp>
        <p:nvSpPr>
          <p:cNvPr id="5" name="Shape 855"/>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6" name="image.jpg"/>
          <p:cNvPicPr>
            <a:picLocks/>
          </p:cNvPicPr>
          <p:nvPr/>
        </p:nvPicPr>
        <p:blipFill>
          <a:blip r:embed="rId3">
            <a:extLst/>
          </a:blip>
          <a:stretch>
            <a:fillRect/>
          </a:stretch>
        </p:blipFill>
        <p:spPr>
          <a:xfrm>
            <a:off x="863600" y="1524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Shape 854"/>
          <p:cNvSpPr/>
          <p:nvPr/>
        </p:nvSpPr>
        <p:spPr>
          <a:xfrm>
            <a:off x="2392" y="1993900"/>
            <a:ext cx="9144001" cy="313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defRPr sz="4200">
                <a:uFill>
                  <a:solidFill>
                    <a:srgbClr val="000000"/>
                  </a:solidFill>
                </a:uFill>
                <a:latin typeface="Arial"/>
                <a:ea typeface="Arial"/>
                <a:cs typeface="Arial"/>
                <a:sym typeface="Arial"/>
              </a:defRPr>
            </a:pPr>
            <a:r>
              <a:rPr b="1"/>
              <a:t>REMINDER</a:t>
            </a:r>
            <a:r>
              <a:t>: Part of Executive Function Skill Development Is Building Capacity for Emotional Regulation and Sound Early Mental Health………</a:t>
            </a:r>
          </a:p>
        </p:txBody>
      </p:sp>
      <p:sp>
        <p:nvSpPr>
          <p:cNvPr id="855" name="Shape 855"/>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856" name="image.jpg"/>
          <p:cNvPicPr>
            <a:picLocks/>
          </p:cNvPicPr>
          <p:nvPr/>
        </p:nvPicPr>
        <p:blipFill>
          <a:blip r:embed="rId2">
            <a:extLst/>
          </a:blip>
          <a:stretch>
            <a:fillRect/>
          </a:stretch>
        </p:blipFill>
        <p:spPr>
          <a:xfrm>
            <a:off x="863600" y="152400"/>
            <a:ext cx="7404100" cy="381001"/>
          </a:xfrm>
          <a:prstGeom prst="rect">
            <a:avLst/>
          </a:prstGeom>
          <a:ln w="12700"/>
        </p:spPr>
      </p:pic>
    </p:spTree>
  </p:cSld>
  <p:clrMapOvr>
    <a:masterClrMapping/>
  </p:clrMapOvr>
  <p:transition xmlns:p14="http://schemas.microsoft.com/office/powerpoint/2010/mai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Shape 858"/>
          <p:cNvSpPr/>
          <p:nvPr/>
        </p:nvSpPr>
        <p:spPr>
          <a:xfrm>
            <a:off x="370780" y="2832100"/>
            <a:ext cx="8402440" cy="1193800"/>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algn="ctr" defTabSz="914400">
              <a:buClr>
                <a:srgbClr val="000000"/>
              </a:buClr>
              <a:buFont typeface="Arial"/>
              <a:defRPr sz="3600">
                <a:uFill>
                  <a:solidFill>
                    <a:srgbClr val="000000"/>
                  </a:solidFill>
                </a:uFill>
                <a:latin typeface="Verdana"/>
                <a:ea typeface="Verdana"/>
                <a:cs typeface="Verdana"/>
                <a:sym typeface="Verdana"/>
              </a:defRPr>
            </a:lvl1pPr>
          </a:lstStyle>
          <a:p>
            <a:r>
              <a:t>The early markers of EF that reveal later problems</a:t>
            </a:r>
          </a:p>
        </p:txBody>
      </p:sp>
      <p:sp>
        <p:nvSpPr>
          <p:cNvPr id="859" name="Shape 859"/>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860" name="image.jpg"/>
          <p:cNvPicPr>
            <a:picLocks/>
          </p:cNvPicPr>
          <p:nvPr/>
        </p:nvPicPr>
        <p:blipFill>
          <a:blip r:embed="rId2">
            <a:extLst/>
          </a:blip>
          <a:stretch>
            <a:fillRect/>
          </a:stretch>
        </p:blipFill>
        <p:spPr>
          <a:xfrm>
            <a:off x="863600" y="152400"/>
            <a:ext cx="7404100" cy="381001"/>
          </a:xfrm>
          <a:prstGeom prst="rect">
            <a:avLst/>
          </a:prstGeom>
          <a:ln w="12700"/>
        </p:spPr>
      </p:pic>
    </p:spTree>
  </p:cSld>
  <p:clrMapOvr>
    <a:masterClrMapping/>
  </p:clrMapOvr>
  <p:transition xmlns:p14="http://schemas.microsoft.com/office/powerpoint/2010/mai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4" name="Group 864"/>
          <p:cNvGrpSpPr/>
          <p:nvPr/>
        </p:nvGrpSpPr>
        <p:grpSpPr>
          <a:xfrm>
            <a:off x="2726266" y="2726266"/>
            <a:ext cx="1981201" cy="1828801"/>
            <a:chOff x="0" y="0"/>
            <a:chExt cx="1981200" cy="1828800"/>
          </a:xfrm>
        </p:grpSpPr>
        <p:sp>
          <p:nvSpPr>
            <p:cNvPr id="862" name="Shape 862"/>
            <p:cNvSpPr/>
            <p:nvPr/>
          </p:nvSpPr>
          <p:spPr>
            <a:xfrm>
              <a:off x="0" y="0"/>
              <a:ext cx="1981200" cy="1828801"/>
            </a:xfrm>
            <a:prstGeom prst="ellipse">
              <a:avLst/>
            </a:prstGeom>
            <a:gradFill flip="none" rotWithShape="1">
              <a:gsLst>
                <a:gs pos="0">
                  <a:srgbClr val="FF5B4F">
                    <a:alpha val="48995"/>
                  </a:srgbClr>
                </a:gs>
                <a:gs pos="100000">
                  <a:srgbClr val="FFFFFF"/>
                </a:gs>
              </a:gsLst>
              <a:lin ang="0" scaled="0"/>
            </a:gradFill>
            <a:ln w="25400" cap="flat">
              <a:solidFill>
                <a:srgbClr val="000000"/>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63" name="Shape 863"/>
            <p:cNvSpPr/>
            <p:nvPr/>
          </p:nvSpPr>
          <p:spPr>
            <a:xfrm>
              <a:off x="292100" y="267800"/>
              <a:ext cx="1397001" cy="9984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Liability to behavioral disinhibition</a:t>
              </a:r>
            </a:p>
          </p:txBody>
        </p:sp>
      </p:grpSp>
      <p:grpSp>
        <p:nvGrpSpPr>
          <p:cNvPr id="867" name="Group 867"/>
          <p:cNvGrpSpPr/>
          <p:nvPr/>
        </p:nvGrpSpPr>
        <p:grpSpPr>
          <a:xfrm>
            <a:off x="-19050" y="1047750"/>
            <a:ext cx="2019300" cy="720725"/>
            <a:chOff x="0" y="0"/>
            <a:chExt cx="2019300" cy="720725"/>
          </a:xfrm>
        </p:grpSpPr>
        <p:pic>
          <p:nvPicPr>
            <p:cNvPr id="865" name="image.png"/>
            <p:cNvPicPr>
              <a:picLocks/>
            </p:cNvPicPr>
            <p:nvPr/>
          </p:nvPicPr>
          <p:blipFill>
            <a:blip r:embed="rId2">
              <a:extLst/>
            </a:blip>
            <a:stretch>
              <a:fillRect/>
            </a:stretch>
          </p:blipFill>
          <p:spPr>
            <a:xfrm>
              <a:off x="0" y="0"/>
              <a:ext cx="2019300" cy="720725"/>
            </a:xfrm>
            <a:prstGeom prst="rect">
              <a:avLst/>
            </a:prstGeom>
            <a:ln w="12700" cap="flat">
              <a:noFill/>
              <a:miter lim="400000"/>
            </a:ln>
            <a:effectLst/>
          </p:spPr>
        </p:pic>
        <p:sp>
          <p:nvSpPr>
            <p:cNvPr id="866" name="Shape 866"/>
            <p:cNvSpPr/>
            <p:nvPr/>
          </p:nvSpPr>
          <p:spPr>
            <a:xfrm>
              <a:off x="19050" y="19050"/>
              <a:ext cx="1993900" cy="692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Undercontrolled behavior</a:t>
              </a:r>
            </a:p>
          </p:txBody>
        </p:sp>
      </p:grpSp>
      <p:grpSp>
        <p:nvGrpSpPr>
          <p:cNvPr id="870" name="Group 870"/>
          <p:cNvGrpSpPr/>
          <p:nvPr/>
        </p:nvGrpSpPr>
        <p:grpSpPr>
          <a:xfrm>
            <a:off x="0" y="2266950"/>
            <a:ext cx="2011363" cy="720725"/>
            <a:chOff x="0" y="0"/>
            <a:chExt cx="2011362" cy="720725"/>
          </a:xfrm>
        </p:grpSpPr>
        <p:pic>
          <p:nvPicPr>
            <p:cNvPr id="868" name="image.png"/>
            <p:cNvPicPr>
              <a:picLocks/>
            </p:cNvPicPr>
            <p:nvPr/>
          </p:nvPicPr>
          <p:blipFill>
            <a:blip r:embed="rId3">
              <a:extLst/>
            </a:blip>
            <a:stretch>
              <a:fillRect/>
            </a:stretch>
          </p:blipFill>
          <p:spPr>
            <a:xfrm>
              <a:off x="0" y="0"/>
              <a:ext cx="2011363" cy="720725"/>
            </a:xfrm>
            <a:prstGeom prst="rect">
              <a:avLst/>
            </a:prstGeom>
            <a:ln w="12700" cap="flat">
              <a:noFill/>
              <a:miter lim="400000"/>
            </a:ln>
            <a:effectLst/>
          </p:spPr>
        </p:pic>
        <p:sp>
          <p:nvSpPr>
            <p:cNvPr id="869" name="Shape 869"/>
            <p:cNvSpPr/>
            <p:nvPr/>
          </p:nvSpPr>
          <p:spPr>
            <a:xfrm>
              <a:off x="12700" y="19050"/>
              <a:ext cx="199390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Low persistence</a:t>
              </a:r>
            </a:p>
          </p:txBody>
        </p:sp>
      </p:grpSp>
      <p:grpSp>
        <p:nvGrpSpPr>
          <p:cNvPr id="873" name="Group 873"/>
          <p:cNvGrpSpPr/>
          <p:nvPr/>
        </p:nvGrpSpPr>
        <p:grpSpPr>
          <a:xfrm>
            <a:off x="-19050" y="3413125"/>
            <a:ext cx="2019300" cy="720725"/>
            <a:chOff x="0" y="0"/>
            <a:chExt cx="2019300" cy="720725"/>
          </a:xfrm>
        </p:grpSpPr>
        <p:pic>
          <p:nvPicPr>
            <p:cNvPr id="871" name="image.png"/>
            <p:cNvPicPr>
              <a:picLocks/>
            </p:cNvPicPr>
            <p:nvPr/>
          </p:nvPicPr>
          <p:blipFill>
            <a:blip r:embed="rId4">
              <a:extLst/>
            </a:blip>
            <a:stretch>
              <a:fillRect/>
            </a:stretch>
          </p:blipFill>
          <p:spPr>
            <a:xfrm>
              <a:off x="0" y="0"/>
              <a:ext cx="2019300" cy="720725"/>
            </a:xfrm>
            <a:prstGeom prst="rect">
              <a:avLst/>
            </a:prstGeom>
            <a:ln w="12700" cap="flat">
              <a:noFill/>
              <a:miter lim="400000"/>
            </a:ln>
            <a:effectLst/>
          </p:spPr>
        </p:pic>
        <p:sp>
          <p:nvSpPr>
            <p:cNvPr id="872" name="Shape 872"/>
            <p:cNvSpPr/>
            <p:nvPr/>
          </p:nvSpPr>
          <p:spPr>
            <a:xfrm>
              <a:off x="19050" y="15875"/>
              <a:ext cx="199390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Aggressive</a:t>
              </a:r>
            </a:p>
          </p:txBody>
        </p:sp>
      </p:grpSp>
      <p:grpSp>
        <p:nvGrpSpPr>
          <p:cNvPr id="876" name="Group 876"/>
          <p:cNvGrpSpPr/>
          <p:nvPr/>
        </p:nvGrpSpPr>
        <p:grpSpPr>
          <a:xfrm>
            <a:off x="-19050" y="4552950"/>
            <a:ext cx="2019300" cy="720725"/>
            <a:chOff x="0" y="0"/>
            <a:chExt cx="2019300" cy="720725"/>
          </a:xfrm>
        </p:grpSpPr>
        <p:pic>
          <p:nvPicPr>
            <p:cNvPr id="874" name="image.png"/>
            <p:cNvPicPr>
              <a:picLocks/>
            </p:cNvPicPr>
            <p:nvPr/>
          </p:nvPicPr>
          <p:blipFill>
            <a:blip r:embed="rId2">
              <a:extLst/>
            </a:blip>
            <a:stretch>
              <a:fillRect/>
            </a:stretch>
          </p:blipFill>
          <p:spPr>
            <a:xfrm>
              <a:off x="0" y="0"/>
              <a:ext cx="2019300" cy="720725"/>
            </a:xfrm>
            <a:prstGeom prst="rect">
              <a:avLst/>
            </a:prstGeom>
            <a:ln w="12700" cap="flat">
              <a:noFill/>
              <a:miter lim="400000"/>
            </a:ln>
            <a:effectLst/>
          </p:spPr>
        </p:pic>
        <p:sp>
          <p:nvSpPr>
            <p:cNvPr id="875" name="Shape 875"/>
            <p:cNvSpPr/>
            <p:nvPr/>
          </p:nvSpPr>
          <p:spPr>
            <a:xfrm>
              <a:off x="19050" y="19050"/>
              <a:ext cx="199390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Impulsive</a:t>
              </a:r>
            </a:p>
          </p:txBody>
        </p:sp>
      </p:grpSp>
      <p:grpSp>
        <p:nvGrpSpPr>
          <p:cNvPr id="879" name="Group 879"/>
          <p:cNvGrpSpPr/>
          <p:nvPr/>
        </p:nvGrpSpPr>
        <p:grpSpPr>
          <a:xfrm>
            <a:off x="-19050" y="5924550"/>
            <a:ext cx="2019300" cy="720725"/>
            <a:chOff x="0" y="0"/>
            <a:chExt cx="2019300" cy="720725"/>
          </a:xfrm>
        </p:grpSpPr>
        <p:pic>
          <p:nvPicPr>
            <p:cNvPr id="877" name="image.png"/>
            <p:cNvPicPr>
              <a:picLocks/>
            </p:cNvPicPr>
            <p:nvPr/>
          </p:nvPicPr>
          <p:blipFill>
            <a:blip r:embed="rId2">
              <a:extLst/>
            </a:blip>
            <a:stretch>
              <a:fillRect/>
            </a:stretch>
          </p:blipFill>
          <p:spPr>
            <a:xfrm>
              <a:off x="0" y="0"/>
              <a:ext cx="2019300" cy="720725"/>
            </a:xfrm>
            <a:prstGeom prst="rect">
              <a:avLst/>
            </a:prstGeom>
            <a:ln w="12700" cap="flat">
              <a:noFill/>
              <a:miter lim="400000"/>
            </a:ln>
            <a:effectLst/>
          </p:spPr>
        </p:pic>
        <p:sp>
          <p:nvSpPr>
            <p:cNvPr id="878" name="Shape 878"/>
            <p:cNvSpPr/>
            <p:nvPr/>
          </p:nvSpPr>
          <p:spPr>
            <a:xfrm>
              <a:off x="19050" y="19050"/>
              <a:ext cx="199390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lvl1pPr>
            </a:lstStyle>
            <a:p>
              <a:r>
                <a:t>inattention</a:t>
              </a:r>
            </a:p>
          </p:txBody>
        </p:sp>
      </p:grpSp>
      <p:sp>
        <p:nvSpPr>
          <p:cNvPr id="880" name="Shape 880"/>
          <p:cNvSpPr/>
          <p:nvPr/>
        </p:nvSpPr>
        <p:spPr>
          <a:xfrm>
            <a:off x="1981200" y="1390650"/>
            <a:ext cx="1752600" cy="1333500"/>
          </a:xfrm>
          <a:prstGeom prst="line">
            <a:avLst/>
          </a:prstGeom>
          <a:ln w="25400">
            <a:solidFill>
              <a:srgbClr val="000000"/>
            </a:solidFill>
          </a:ln>
        </p:spPr>
        <p:txBody>
          <a:bodyPr lIns="0" tIns="0" rIns="0" bIns="0"/>
          <a:lstStyle/>
          <a:p>
            <a:endParaRPr/>
          </a:p>
        </p:txBody>
      </p:sp>
      <p:sp>
        <p:nvSpPr>
          <p:cNvPr id="881" name="Shape 881"/>
          <p:cNvSpPr/>
          <p:nvPr/>
        </p:nvSpPr>
        <p:spPr>
          <a:xfrm>
            <a:off x="1993900" y="2628900"/>
            <a:ext cx="1039813" cy="382588"/>
          </a:xfrm>
          <a:prstGeom prst="line">
            <a:avLst/>
          </a:prstGeom>
          <a:ln w="25400">
            <a:solidFill>
              <a:srgbClr val="000000"/>
            </a:solidFill>
          </a:ln>
        </p:spPr>
        <p:txBody>
          <a:bodyPr lIns="0" tIns="0" rIns="0" bIns="0"/>
          <a:lstStyle/>
          <a:p>
            <a:endParaRPr/>
          </a:p>
        </p:txBody>
      </p:sp>
      <p:sp>
        <p:nvSpPr>
          <p:cNvPr id="882" name="Shape 882"/>
          <p:cNvSpPr/>
          <p:nvPr/>
        </p:nvSpPr>
        <p:spPr>
          <a:xfrm flipV="1">
            <a:off x="1981200" y="3657600"/>
            <a:ext cx="762000" cy="114300"/>
          </a:xfrm>
          <a:prstGeom prst="line">
            <a:avLst/>
          </a:prstGeom>
          <a:ln w="25400">
            <a:solidFill>
              <a:srgbClr val="000000"/>
            </a:solidFill>
          </a:ln>
        </p:spPr>
        <p:txBody>
          <a:bodyPr lIns="0" tIns="0" rIns="0" bIns="0"/>
          <a:lstStyle/>
          <a:p>
            <a:endParaRPr/>
          </a:p>
        </p:txBody>
      </p:sp>
      <p:sp>
        <p:nvSpPr>
          <p:cNvPr id="883" name="Shape 883"/>
          <p:cNvSpPr/>
          <p:nvPr/>
        </p:nvSpPr>
        <p:spPr>
          <a:xfrm flipV="1">
            <a:off x="1981200" y="4303712"/>
            <a:ext cx="1052513" cy="611188"/>
          </a:xfrm>
          <a:prstGeom prst="line">
            <a:avLst/>
          </a:prstGeom>
          <a:ln w="25400">
            <a:solidFill>
              <a:srgbClr val="000000"/>
            </a:solidFill>
          </a:ln>
        </p:spPr>
        <p:txBody>
          <a:bodyPr lIns="0" tIns="0" rIns="0" bIns="0"/>
          <a:lstStyle/>
          <a:p>
            <a:endParaRPr/>
          </a:p>
        </p:txBody>
      </p:sp>
      <p:sp>
        <p:nvSpPr>
          <p:cNvPr id="884" name="Shape 884"/>
          <p:cNvSpPr/>
          <p:nvPr/>
        </p:nvSpPr>
        <p:spPr>
          <a:xfrm flipV="1">
            <a:off x="1981200" y="4572000"/>
            <a:ext cx="1752600" cy="1714500"/>
          </a:xfrm>
          <a:prstGeom prst="line">
            <a:avLst/>
          </a:prstGeom>
          <a:ln w="25400">
            <a:solidFill>
              <a:srgbClr val="000000"/>
            </a:solidFill>
          </a:ln>
        </p:spPr>
        <p:txBody>
          <a:bodyPr lIns="0" tIns="0" rIns="0" bIns="0"/>
          <a:lstStyle/>
          <a:p>
            <a:endParaRPr/>
          </a:p>
        </p:txBody>
      </p:sp>
      <p:grpSp>
        <p:nvGrpSpPr>
          <p:cNvPr id="887" name="Group 887"/>
          <p:cNvGrpSpPr/>
          <p:nvPr/>
        </p:nvGrpSpPr>
        <p:grpSpPr>
          <a:xfrm>
            <a:off x="4838700" y="2743200"/>
            <a:ext cx="1981200" cy="1828801"/>
            <a:chOff x="0" y="0"/>
            <a:chExt cx="1981200" cy="1828800"/>
          </a:xfrm>
        </p:grpSpPr>
        <p:sp>
          <p:nvSpPr>
            <p:cNvPr id="885" name="Shape 885"/>
            <p:cNvSpPr/>
            <p:nvPr/>
          </p:nvSpPr>
          <p:spPr>
            <a:xfrm>
              <a:off x="0" y="0"/>
              <a:ext cx="1981200" cy="1828801"/>
            </a:xfrm>
            <a:prstGeom prst="ellipse">
              <a:avLst/>
            </a:prstGeom>
            <a:gradFill flip="none" rotWithShape="1">
              <a:gsLst>
                <a:gs pos="0">
                  <a:srgbClr val="FF5B4F">
                    <a:alpha val="75000"/>
                  </a:srgbClr>
                </a:gs>
                <a:gs pos="100000">
                  <a:srgbClr val="FFFFFF"/>
                </a:gs>
              </a:gsLst>
              <a:lin ang="0" scaled="0"/>
            </a:gradFill>
            <a:ln w="25400" cap="flat">
              <a:solidFill>
                <a:srgbClr val="000000"/>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86" name="Shape 886"/>
            <p:cNvSpPr/>
            <p:nvPr/>
          </p:nvSpPr>
          <p:spPr>
            <a:xfrm>
              <a:off x="292100" y="267800"/>
              <a:ext cx="1397000" cy="11889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pPr>
              <a:r>
                <a:t>Chidhood</a:t>
              </a:r>
            </a:p>
            <a:p>
              <a: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pPr>
              <a:r>
                <a:t>Disruptive </a:t>
              </a:r>
            </a:p>
            <a:p>
              <a: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pPr>
              <a:r>
                <a:t>Disorders</a:t>
              </a:r>
            </a:p>
          </p:txBody>
        </p:sp>
      </p:grpSp>
      <p:grpSp>
        <p:nvGrpSpPr>
          <p:cNvPr id="890" name="Group 890"/>
          <p:cNvGrpSpPr/>
          <p:nvPr/>
        </p:nvGrpSpPr>
        <p:grpSpPr>
          <a:xfrm>
            <a:off x="7010400" y="2743200"/>
            <a:ext cx="2133600" cy="1828801"/>
            <a:chOff x="0" y="0"/>
            <a:chExt cx="2133600" cy="1828800"/>
          </a:xfrm>
        </p:grpSpPr>
        <p:sp>
          <p:nvSpPr>
            <p:cNvPr id="888" name="Shape 888"/>
            <p:cNvSpPr/>
            <p:nvPr/>
          </p:nvSpPr>
          <p:spPr>
            <a:xfrm>
              <a:off x="0" y="0"/>
              <a:ext cx="2133600" cy="1828801"/>
            </a:xfrm>
            <a:prstGeom prst="ellipse">
              <a:avLst/>
            </a:prstGeom>
            <a:gradFill flip="none" rotWithShape="1">
              <a:gsLst>
                <a:gs pos="0">
                  <a:srgbClr val="FF5B4F"/>
                </a:gs>
                <a:gs pos="100000">
                  <a:srgbClr val="FFFFFF"/>
                </a:gs>
              </a:gsLst>
              <a:lin ang="0" scaled="0"/>
            </a:gradFill>
            <a:ln w="25400" cap="flat">
              <a:solidFill>
                <a:srgbClr val="000000"/>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89" name="Shape 889"/>
            <p:cNvSpPr/>
            <p:nvPr/>
          </p:nvSpPr>
          <p:spPr>
            <a:xfrm>
              <a:off x="311150" y="267800"/>
              <a:ext cx="1511300" cy="10936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pPr>
              <a:endParaRPr/>
            </a:p>
            <a:p>
              <a:pPr marL="39949" marR="39949" algn="ctr" defTabSz="1828800">
                <a:lnSpc>
                  <a:spcPct val="125000"/>
                </a:lnSpc>
                <a:spcBef>
                  <a:spcPts val="700"/>
                </a:spcBef>
                <a:buClr>
                  <a:srgbClr val="000000"/>
                </a:buClr>
                <a:buFont typeface="Arial"/>
                <a:defRPr sz="1800">
                  <a:uFill>
                    <a:solidFill>
                      <a:srgbClr val="000000"/>
                    </a:solidFill>
                  </a:uFill>
                  <a:latin typeface="Arial"/>
                  <a:ea typeface="Arial"/>
                  <a:cs typeface="Arial"/>
                  <a:sym typeface="Arial"/>
                </a:defRPr>
              </a:pPr>
              <a:r>
                <a:t>Externalizing Behaviors</a:t>
              </a:r>
            </a:p>
          </p:txBody>
        </p:sp>
      </p:grpSp>
      <p:grpSp>
        <p:nvGrpSpPr>
          <p:cNvPr id="893" name="Group 893"/>
          <p:cNvGrpSpPr/>
          <p:nvPr/>
        </p:nvGrpSpPr>
        <p:grpSpPr>
          <a:xfrm>
            <a:off x="4724400" y="609600"/>
            <a:ext cx="2438400" cy="1524000"/>
            <a:chOff x="0" y="0"/>
            <a:chExt cx="2438400" cy="1524000"/>
          </a:xfrm>
        </p:grpSpPr>
        <p:sp>
          <p:nvSpPr>
            <p:cNvPr id="891" name="Shape 891"/>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92" name="Shape 892"/>
            <p:cNvSpPr/>
            <p:nvPr/>
          </p:nvSpPr>
          <p:spPr>
            <a:xfrm>
              <a:off x="524453" y="445911"/>
              <a:ext cx="1358901" cy="5716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p>
              <a: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pPr>
              <a:r>
                <a:t>Nicotine</a:t>
              </a:r>
            </a:p>
            <a:p>
              <a: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pPr>
              <a:r>
                <a:t>dependence</a:t>
              </a:r>
            </a:p>
          </p:txBody>
        </p:sp>
      </p:grpSp>
      <p:grpSp>
        <p:nvGrpSpPr>
          <p:cNvPr id="896" name="Group 896"/>
          <p:cNvGrpSpPr/>
          <p:nvPr/>
        </p:nvGrpSpPr>
        <p:grpSpPr>
          <a:xfrm>
            <a:off x="4648200" y="5334000"/>
            <a:ext cx="2438400" cy="1524000"/>
            <a:chOff x="0" y="0"/>
            <a:chExt cx="2438400" cy="1524000"/>
          </a:xfrm>
        </p:grpSpPr>
        <p:sp>
          <p:nvSpPr>
            <p:cNvPr id="894" name="Shape 894"/>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95" name="Shape 895"/>
            <p:cNvSpPr/>
            <p:nvPr/>
          </p:nvSpPr>
          <p:spPr>
            <a:xfrm>
              <a:off x="524453" y="572911"/>
              <a:ext cx="1358901" cy="260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lvl1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lvl1pPr>
            </a:lstStyle>
            <a:p>
              <a:r>
                <a:t>Incarceration</a:t>
              </a:r>
            </a:p>
          </p:txBody>
        </p:sp>
      </p:grpSp>
      <p:grpSp>
        <p:nvGrpSpPr>
          <p:cNvPr id="899" name="Group 899"/>
          <p:cNvGrpSpPr/>
          <p:nvPr/>
        </p:nvGrpSpPr>
        <p:grpSpPr>
          <a:xfrm>
            <a:off x="6705600" y="1295400"/>
            <a:ext cx="2438400" cy="1524000"/>
            <a:chOff x="0" y="0"/>
            <a:chExt cx="2438400" cy="1524000"/>
          </a:xfrm>
        </p:grpSpPr>
        <p:sp>
          <p:nvSpPr>
            <p:cNvPr id="897" name="Shape 897"/>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898" name="Shape 898"/>
            <p:cNvSpPr/>
            <p:nvPr/>
          </p:nvSpPr>
          <p:spPr>
            <a:xfrm>
              <a:off x="524453" y="445910"/>
              <a:ext cx="1358901" cy="571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p>
              <a: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pPr>
              <a:r>
                <a:t>Alcohol</a:t>
              </a:r>
            </a:p>
            <a:p>
              <a: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pPr>
              <a:r>
                <a:t>dependence</a:t>
              </a:r>
            </a:p>
          </p:txBody>
        </p:sp>
      </p:grpSp>
      <p:grpSp>
        <p:nvGrpSpPr>
          <p:cNvPr id="902" name="Group 902"/>
          <p:cNvGrpSpPr/>
          <p:nvPr/>
        </p:nvGrpSpPr>
        <p:grpSpPr>
          <a:xfrm>
            <a:off x="6705600" y="4648200"/>
            <a:ext cx="2438400" cy="1524000"/>
            <a:chOff x="0" y="0"/>
            <a:chExt cx="2438400" cy="1524000"/>
          </a:xfrm>
        </p:grpSpPr>
        <p:sp>
          <p:nvSpPr>
            <p:cNvPr id="900" name="Shape 900"/>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901" name="Shape 901"/>
            <p:cNvSpPr/>
            <p:nvPr/>
          </p:nvSpPr>
          <p:spPr>
            <a:xfrm>
              <a:off x="524453" y="623711"/>
              <a:ext cx="1358901" cy="2727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lvl1pPr marL="46451" marR="45304" algn="ctr" defTabSz="1828800">
                <a:lnSpc>
                  <a:spcPct val="125000"/>
                </a:lnSpc>
                <a:spcBef>
                  <a:spcPts val="700"/>
                </a:spcBef>
                <a:buClr>
                  <a:srgbClr val="000000"/>
                </a:buClr>
                <a:buFont typeface="Arial"/>
                <a:defRPr sz="1600" b="1">
                  <a:uFill>
                    <a:solidFill>
                      <a:srgbClr val="000000"/>
                    </a:solidFill>
                  </a:uFill>
                  <a:latin typeface="Arial"/>
                  <a:ea typeface="Arial"/>
                  <a:cs typeface="Arial"/>
                  <a:sym typeface="Arial"/>
                </a:defRPr>
              </a:lvl1pPr>
            </a:lstStyle>
            <a:p>
              <a:r>
                <a:t>Drug Use</a:t>
              </a:r>
            </a:p>
          </p:txBody>
        </p:sp>
      </p:grpSp>
      <p:sp>
        <p:nvSpPr>
          <p:cNvPr id="903" name="Shape 903"/>
          <p:cNvSpPr/>
          <p:nvPr/>
        </p:nvSpPr>
        <p:spPr>
          <a:xfrm>
            <a:off x="38274" y="544512"/>
            <a:ext cx="371598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ctr" defTabSz="1828800">
              <a:lnSpc>
                <a:spcPct val="125000"/>
              </a:lnSpc>
              <a:spcBef>
                <a:spcPts val="700"/>
              </a:spcBef>
              <a:buClr>
                <a:srgbClr val="000000"/>
              </a:buClr>
              <a:buFont typeface="Verdana"/>
              <a:defRPr sz="1800" b="1">
                <a:uFill>
                  <a:solidFill>
                    <a:srgbClr val="000000"/>
                  </a:solidFill>
                </a:uFill>
                <a:latin typeface="Verdana"/>
                <a:ea typeface="Verdana"/>
                <a:cs typeface="Verdana"/>
                <a:sym typeface="Verdana"/>
              </a:defRPr>
            </a:lvl1pPr>
          </a:lstStyle>
          <a:p>
            <a:r>
              <a:t>Signs of Early EF Disruption</a:t>
            </a:r>
          </a:p>
        </p:txBody>
      </p:sp>
      <p:sp>
        <p:nvSpPr>
          <p:cNvPr id="904" name="Shape 904"/>
          <p:cNvSpPr/>
          <p:nvPr/>
        </p:nvSpPr>
        <p:spPr>
          <a:xfrm>
            <a:off x="38789" y="6627812"/>
            <a:ext cx="3745122"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ctr" defTabSz="1828800">
              <a:lnSpc>
                <a:spcPct val="125000"/>
              </a:lnSpc>
              <a:spcBef>
                <a:spcPts val="700"/>
              </a:spcBef>
              <a:buClr>
                <a:srgbClr val="000000"/>
              </a:buClr>
              <a:buFont typeface="Verdana"/>
              <a:defRPr>
                <a:uFill>
                  <a:solidFill>
                    <a:srgbClr val="000000"/>
                  </a:solidFill>
                </a:uFill>
                <a:latin typeface="Verdana"/>
                <a:ea typeface="Verdana"/>
                <a:cs typeface="Verdana"/>
                <a:sym typeface="Verdana"/>
              </a:defRPr>
            </a:lvl1pPr>
          </a:lstStyle>
          <a:p>
            <a:r>
              <a:t>after Iacono et al, Ann. Rev. Clin. Psych., 2008</a:t>
            </a:r>
          </a:p>
        </p:txBody>
      </p:sp>
      <p:grpSp>
        <p:nvGrpSpPr>
          <p:cNvPr id="907" name="Group 907"/>
          <p:cNvGrpSpPr/>
          <p:nvPr/>
        </p:nvGrpSpPr>
        <p:grpSpPr>
          <a:xfrm>
            <a:off x="6731000" y="-76200"/>
            <a:ext cx="2438400" cy="1524000"/>
            <a:chOff x="0" y="0"/>
            <a:chExt cx="2438400" cy="1524000"/>
          </a:xfrm>
        </p:grpSpPr>
        <p:sp>
          <p:nvSpPr>
            <p:cNvPr id="905" name="Shape 905"/>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906" name="Shape 906"/>
            <p:cNvSpPr/>
            <p:nvPr/>
          </p:nvSpPr>
          <p:spPr>
            <a:xfrm>
              <a:off x="524453" y="395111"/>
              <a:ext cx="1358901" cy="6922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lvl1pPr marL="46451" marR="45304" algn="ctr" defTabSz="1828800">
                <a:spcBef>
                  <a:spcPts val="700"/>
                </a:spcBef>
                <a:buClr>
                  <a:srgbClr val="000000"/>
                </a:buClr>
                <a:buFont typeface="Arial"/>
                <a:defRPr sz="1500" b="1">
                  <a:uFill>
                    <a:solidFill>
                      <a:srgbClr val="000000"/>
                    </a:solidFill>
                  </a:uFill>
                  <a:latin typeface="Arial"/>
                  <a:ea typeface="Arial"/>
                  <a:cs typeface="Arial"/>
                  <a:sym typeface="Arial"/>
                </a:defRPr>
              </a:lvl1pPr>
            </a:lstStyle>
            <a:p>
              <a:r>
                <a:t>Low education achievement</a:t>
              </a:r>
            </a:p>
          </p:txBody>
        </p:sp>
      </p:grpSp>
      <p:grpSp>
        <p:nvGrpSpPr>
          <p:cNvPr id="910" name="Group 910"/>
          <p:cNvGrpSpPr/>
          <p:nvPr/>
        </p:nvGrpSpPr>
        <p:grpSpPr>
          <a:xfrm>
            <a:off x="3822700" y="4356100"/>
            <a:ext cx="2438400" cy="1524000"/>
            <a:chOff x="0" y="0"/>
            <a:chExt cx="2438400" cy="1524000"/>
          </a:xfrm>
        </p:grpSpPr>
        <p:sp>
          <p:nvSpPr>
            <p:cNvPr id="908" name="Shape 908"/>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909" name="Shape 909"/>
            <p:cNvSpPr/>
            <p:nvPr/>
          </p:nvSpPr>
          <p:spPr>
            <a:xfrm>
              <a:off x="524453" y="407811"/>
              <a:ext cx="1551154" cy="6998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p>
              <a:pPr marL="46451" marR="45304" algn="ctr" defTabSz="1828800">
                <a:spcBef>
                  <a:spcPts val="700"/>
                </a:spcBef>
                <a:buClr>
                  <a:srgbClr val="000000"/>
                </a:buClr>
                <a:buFont typeface="Arial"/>
                <a:defRPr sz="1400" b="1">
                  <a:uFill>
                    <a:solidFill>
                      <a:srgbClr val="000000"/>
                    </a:solidFill>
                  </a:uFill>
                  <a:latin typeface="Arial"/>
                  <a:ea typeface="Arial"/>
                  <a:cs typeface="Arial"/>
                  <a:sym typeface="Arial"/>
                </a:defRPr>
              </a:pPr>
              <a:r>
                <a:t>Physical Illness</a:t>
              </a:r>
            </a:p>
            <a:p>
              <a:pPr marL="46451" marR="45304" algn="ctr" defTabSz="1828800">
                <a:spcBef>
                  <a:spcPts val="700"/>
                </a:spcBef>
                <a:buClr>
                  <a:srgbClr val="000000"/>
                </a:buClr>
                <a:buFont typeface="Arial"/>
                <a:defRPr>
                  <a:uFill>
                    <a:solidFill>
                      <a:srgbClr val="000000"/>
                    </a:solidFill>
                  </a:uFill>
                  <a:latin typeface="Arial"/>
                  <a:ea typeface="Arial"/>
                  <a:cs typeface="Arial"/>
                  <a:sym typeface="Arial"/>
                </a:defRPr>
              </a:pPr>
              <a:r>
                <a:t>CVD, Cancer, Obesity, Diabetes</a:t>
              </a:r>
            </a:p>
          </p:txBody>
        </p:sp>
      </p:grpSp>
      <p:grpSp>
        <p:nvGrpSpPr>
          <p:cNvPr id="913" name="Group 913"/>
          <p:cNvGrpSpPr/>
          <p:nvPr/>
        </p:nvGrpSpPr>
        <p:grpSpPr>
          <a:xfrm>
            <a:off x="3898900" y="1587500"/>
            <a:ext cx="2438400" cy="1524000"/>
            <a:chOff x="0" y="0"/>
            <a:chExt cx="2438400" cy="1524000"/>
          </a:xfrm>
        </p:grpSpPr>
        <p:sp>
          <p:nvSpPr>
            <p:cNvPr id="911" name="Shape 911"/>
            <p:cNvSpPr/>
            <p:nvPr/>
          </p:nvSpPr>
          <p:spPr>
            <a:xfrm>
              <a:off x="0" y="0"/>
              <a:ext cx="24384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FF"/>
            </a:solidFill>
            <a:ln w="28575" cap="flat">
              <a:solidFill>
                <a:srgbClr val="FF5B4F"/>
              </a:solidFill>
              <a:prstDash val="solid"/>
              <a:round/>
            </a:ln>
            <a:effectLst/>
          </p:spPr>
          <p:txBody>
            <a:bodyPr wrap="square" lIns="50800" tIns="50800" rIns="50800" bIns="50800" numCol="1" anchor="ctr">
              <a:noAutofit/>
            </a:bodyPr>
            <a:lstStyle/>
            <a:p>
              <a:pPr marL="40639" marR="40639" algn="ctr" defTabSz="914400">
                <a:defRPr sz="4200">
                  <a:uFill>
                    <a:solidFill>
                      <a:srgbClr val="000000"/>
                    </a:solidFill>
                  </a:uFill>
                  <a:latin typeface="+mj-lt"/>
                  <a:ea typeface="+mj-ea"/>
                  <a:cs typeface="+mj-cs"/>
                  <a:sym typeface="Gill Sans"/>
                </a:defRPr>
              </a:pPr>
              <a:endParaRPr/>
            </a:p>
          </p:txBody>
        </p:sp>
        <p:sp>
          <p:nvSpPr>
            <p:cNvPr id="912" name="Shape 912"/>
            <p:cNvSpPr/>
            <p:nvPr/>
          </p:nvSpPr>
          <p:spPr>
            <a:xfrm>
              <a:off x="524453" y="407811"/>
              <a:ext cx="1358901" cy="556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t">
              <a:spAutoFit/>
            </a:bodyPr>
            <a:lstStyle>
              <a:lvl1pPr marL="46451" marR="45304" algn="ctr" defTabSz="1828800">
                <a:lnSpc>
                  <a:spcPct val="125000"/>
                </a:lnSpc>
                <a:spcBef>
                  <a:spcPts val="700"/>
                </a:spcBef>
                <a:buClr>
                  <a:srgbClr val="000000"/>
                </a:buClr>
                <a:buFont typeface="Arial"/>
                <a:defRPr sz="1600" b="1">
                  <a:uFill>
                    <a:solidFill>
                      <a:srgbClr val="000000"/>
                    </a:solidFill>
                  </a:uFill>
                  <a:latin typeface="Arial"/>
                  <a:ea typeface="Arial"/>
                  <a:cs typeface="Arial"/>
                  <a:sym typeface="Arial"/>
                </a:defRPr>
              </a:lvl1pPr>
            </a:lstStyle>
            <a:p>
              <a:r>
                <a:t>Mental Illness</a:t>
              </a:r>
            </a:p>
          </p:txBody>
        </p:sp>
      </p:grpSp>
      <p:sp>
        <p:nvSpPr>
          <p:cNvPr id="914" name="Shape 914"/>
          <p:cNvSpPr/>
          <p:nvPr/>
        </p:nvSpPr>
        <p:spPr>
          <a:xfrm>
            <a:off x="7433630" y="6553200"/>
            <a:ext cx="1628151"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lnSpc>
                <a:spcPct val="125000"/>
              </a:lnSpc>
              <a:spcBef>
                <a:spcPts val="700"/>
              </a:spcBef>
              <a:buClr>
                <a:srgbClr val="000000"/>
              </a:buClr>
              <a:buFont typeface="Verdana"/>
              <a:defRPr>
                <a:uFill>
                  <a:solidFill>
                    <a:srgbClr val="000000"/>
                  </a:solidFill>
                </a:uFill>
                <a:latin typeface="+mj-lt"/>
                <a:ea typeface="+mj-ea"/>
                <a:cs typeface="+mj-cs"/>
                <a:sym typeface="Gill Sans"/>
              </a:defRPr>
            </a:lvl1pPr>
          </a:lstStyle>
          <a:p>
            <a:r>
              <a:t>Moffitt et al PNAS 2011</a:t>
            </a:r>
          </a:p>
        </p:txBody>
      </p:sp>
      <p:sp>
        <p:nvSpPr>
          <p:cNvPr id="915" name="Shape 915"/>
          <p:cNvSpPr/>
          <p:nvPr/>
        </p:nvSpPr>
        <p:spPr>
          <a:xfrm>
            <a:off x="4683343" y="3616325"/>
            <a:ext cx="145615" cy="0"/>
          </a:xfrm>
          <a:prstGeom prst="line">
            <a:avLst/>
          </a:prstGeom>
          <a:ln w="25400">
            <a:solidFill>
              <a:srgbClr val="000000"/>
            </a:solidFill>
          </a:ln>
        </p:spPr>
        <p:txBody>
          <a:bodyPr lIns="0" tIns="0" rIns="0" bIns="0"/>
          <a:lstStyle/>
          <a:p>
            <a:pPr marL="40639" marR="40639" algn="ctr" defTabSz="914400">
              <a:defRPr sz="4200">
                <a:uFill>
                  <a:solidFill>
                    <a:srgbClr val="000000"/>
                  </a:solidFill>
                </a:uFill>
                <a:latin typeface="+mj-lt"/>
                <a:ea typeface="+mj-ea"/>
                <a:cs typeface="+mj-cs"/>
                <a:sym typeface="Gill Sans"/>
              </a:defRPr>
            </a:pPr>
            <a:endParaRPr/>
          </a:p>
        </p:txBody>
      </p:sp>
      <p:sp>
        <p:nvSpPr>
          <p:cNvPr id="916" name="Shape 916"/>
          <p:cNvSpPr/>
          <p:nvPr/>
        </p:nvSpPr>
        <p:spPr>
          <a:xfrm>
            <a:off x="6816942" y="3616325"/>
            <a:ext cx="202964" cy="0"/>
          </a:xfrm>
          <a:prstGeom prst="line">
            <a:avLst/>
          </a:prstGeom>
          <a:ln w="25400">
            <a:solidFill>
              <a:srgbClr val="000000"/>
            </a:solidFill>
          </a:ln>
        </p:spPr>
        <p:txBody>
          <a:bodyPr lIns="0" tIns="0" rIns="0" bIns="0"/>
          <a:lstStyle/>
          <a:p>
            <a:pPr marL="40639" marR="40639" algn="ctr" defTabSz="914400">
              <a:defRPr sz="4200">
                <a:uFill>
                  <a:solidFill>
                    <a:srgbClr val="000000"/>
                  </a:solidFill>
                </a:uFill>
                <a:latin typeface="+mj-lt"/>
                <a:ea typeface="+mj-ea"/>
                <a:cs typeface="+mj-c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2" nodeType="clickEffect">
                                  <p:stCondLst>
                                    <p:cond delay="0"/>
                                  </p:stCondLst>
                                  <p:iterate>
                                    <p:tmAbs val="0"/>
                                  </p:iterate>
                                  <p:childTnLst>
                                    <p:set>
                                      <p:cBhvr>
                                        <p:cTn id="10" fill="hold"/>
                                        <p:tgtEl>
                                          <p:spTgt spid="867"/>
                                        </p:tgtEl>
                                        <p:attrNameLst>
                                          <p:attrName>style.visibility</p:attrName>
                                        </p:attrNameLst>
                                      </p:cBhvr>
                                      <p:to>
                                        <p:strVal val="visible"/>
                                      </p:to>
                                    </p:set>
                                    <p:animEffect transition="in" filter="wipe(up)">
                                      <p:cBhvr>
                                        <p:cTn id="11" dur="500"/>
                                        <p:tgtEl>
                                          <p:spTgt spid="8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3" nodeType="clickEffect">
                                  <p:stCondLst>
                                    <p:cond delay="0"/>
                                  </p:stCondLst>
                                  <p:iterate>
                                    <p:tmAbs val="0"/>
                                  </p:iterate>
                                  <p:childTnLst>
                                    <p:set>
                                      <p:cBhvr>
                                        <p:cTn id="15" fill="hold"/>
                                        <p:tgtEl>
                                          <p:spTgt spid="870"/>
                                        </p:tgtEl>
                                        <p:attrNameLst>
                                          <p:attrName>style.visibility</p:attrName>
                                        </p:attrNameLst>
                                      </p:cBhvr>
                                      <p:to>
                                        <p:strVal val="visible"/>
                                      </p:to>
                                    </p:set>
                                    <p:animEffect transition="in" filter="wipe(up)">
                                      <p:cBhvr>
                                        <p:cTn id="16" dur="500"/>
                                        <p:tgtEl>
                                          <p:spTgt spid="8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4" nodeType="clickEffect">
                                  <p:stCondLst>
                                    <p:cond delay="0"/>
                                  </p:stCondLst>
                                  <p:iterate>
                                    <p:tmAbs val="0"/>
                                  </p:iterate>
                                  <p:childTnLst>
                                    <p:set>
                                      <p:cBhvr>
                                        <p:cTn id="20" fill="hold"/>
                                        <p:tgtEl>
                                          <p:spTgt spid="873"/>
                                        </p:tgtEl>
                                        <p:attrNameLst>
                                          <p:attrName>style.visibility</p:attrName>
                                        </p:attrNameLst>
                                      </p:cBhvr>
                                      <p:to>
                                        <p:strVal val="visible"/>
                                      </p:to>
                                    </p:set>
                                    <p:animEffect transition="in" filter="wipe(up)">
                                      <p:cBhvr>
                                        <p:cTn id="21" dur="500"/>
                                        <p:tgtEl>
                                          <p:spTgt spid="8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5" nodeType="clickEffect">
                                  <p:stCondLst>
                                    <p:cond delay="0"/>
                                  </p:stCondLst>
                                  <p:iterate>
                                    <p:tmAbs val="0"/>
                                  </p:iterate>
                                  <p:childTnLst>
                                    <p:set>
                                      <p:cBhvr>
                                        <p:cTn id="25" fill="hold"/>
                                        <p:tgtEl>
                                          <p:spTgt spid="876"/>
                                        </p:tgtEl>
                                        <p:attrNameLst>
                                          <p:attrName>style.visibility</p:attrName>
                                        </p:attrNameLst>
                                      </p:cBhvr>
                                      <p:to>
                                        <p:strVal val="visible"/>
                                      </p:to>
                                    </p:set>
                                    <p:animEffect transition="in" filter="wipe(up)">
                                      <p:cBhvr>
                                        <p:cTn id="26" dur="500"/>
                                        <p:tgtEl>
                                          <p:spTgt spid="8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6" nodeType="clickEffect">
                                  <p:stCondLst>
                                    <p:cond delay="0"/>
                                  </p:stCondLst>
                                  <p:iterate>
                                    <p:tmAbs val="0"/>
                                  </p:iterate>
                                  <p:childTnLst>
                                    <p:set>
                                      <p:cBhvr>
                                        <p:cTn id="30" fill="hold"/>
                                        <p:tgtEl>
                                          <p:spTgt spid="879"/>
                                        </p:tgtEl>
                                        <p:attrNameLst>
                                          <p:attrName>style.visibility</p:attrName>
                                        </p:attrNameLst>
                                      </p:cBhvr>
                                      <p:to>
                                        <p:strVal val="visible"/>
                                      </p:to>
                                    </p:set>
                                    <p:animEffect transition="in" filter="wipe(up)">
                                      <p:cBhvr>
                                        <p:cTn id="31" dur="500"/>
                                        <p:tgtEl>
                                          <p:spTgt spid="879"/>
                                        </p:tgtEl>
                                      </p:cBhvr>
                                    </p:animEffect>
                                  </p:childTnLst>
                                </p:cTn>
                              </p:par>
                            </p:childTnLst>
                          </p:cTn>
                        </p:par>
                        <p:par>
                          <p:cTn id="32" fill="hold">
                            <p:stCondLst>
                              <p:cond delay="500"/>
                            </p:stCondLst>
                            <p:childTnLst>
                              <p:par>
                                <p:cTn id="33" presetID="1" presetClass="entr" presetSubtype="0" fill="hold" grpId="7" nodeType="afterEffect">
                                  <p:stCondLst>
                                    <p:cond delay="0"/>
                                  </p:stCondLst>
                                  <p:iterate>
                                    <p:tmAbs val="0"/>
                                  </p:iterate>
                                  <p:childTnLst>
                                    <p:set>
                                      <p:cBhvr>
                                        <p:cTn id="34" fill="hold"/>
                                        <p:tgtEl>
                                          <p:spTgt spid="88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8" nodeType="afterEffect">
                                  <p:stCondLst>
                                    <p:cond delay="0"/>
                                  </p:stCondLst>
                                  <p:iterate>
                                    <p:tmAbs val="0"/>
                                  </p:iterate>
                                  <p:childTnLst>
                                    <p:set>
                                      <p:cBhvr>
                                        <p:cTn id="37" fill="hold"/>
                                        <p:tgtEl>
                                          <p:spTgt spid="88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9" nodeType="clickEffect">
                                  <p:stCondLst>
                                    <p:cond delay="0"/>
                                  </p:stCondLst>
                                  <p:iterate>
                                    <p:tmAbs val="0"/>
                                  </p:iterate>
                                  <p:childTnLst>
                                    <p:set>
                                      <p:cBhvr>
                                        <p:cTn id="41" fill="hold"/>
                                        <p:tgtEl>
                                          <p:spTgt spid="88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0" nodeType="afterEffect">
                                  <p:stCondLst>
                                    <p:cond delay="0"/>
                                  </p:stCondLst>
                                  <p:iterate>
                                    <p:tmAbs val="0"/>
                                  </p:iterate>
                                  <p:childTnLst>
                                    <p:set>
                                      <p:cBhvr>
                                        <p:cTn id="44" fill="hold"/>
                                        <p:tgtEl>
                                          <p:spTgt spid="88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1" nodeType="afterEffect">
                                  <p:stCondLst>
                                    <p:cond delay="0"/>
                                  </p:stCondLst>
                                  <p:iterate>
                                    <p:tmAbs val="0"/>
                                  </p:iterate>
                                  <p:childTnLst>
                                    <p:set>
                                      <p:cBhvr>
                                        <p:cTn id="47" fill="hold"/>
                                        <p:tgtEl>
                                          <p:spTgt spid="884"/>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12" nodeType="afterEffect">
                                  <p:stCondLst>
                                    <p:cond delay="0"/>
                                  </p:stCondLst>
                                  <p:iterate>
                                    <p:tmAbs val="0"/>
                                  </p:iterate>
                                  <p:childTnLst>
                                    <p:set>
                                      <p:cBhvr>
                                        <p:cTn id="50" fill="hold"/>
                                        <p:tgtEl>
                                          <p:spTgt spid="8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13" nodeType="clickEffect">
                                  <p:stCondLst>
                                    <p:cond delay="0"/>
                                  </p:stCondLst>
                                  <p:iterate>
                                    <p:tmAbs val="0"/>
                                  </p:iterate>
                                  <p:childTnLst>
                                    <p:set>
                                      <p:cBhvr>
                                        <p:cTn id="54" fill="hold"/>
                                        <p:tgtEl>
                                          <p:spTgt spid="915"/>
                                        </p:tgtEl>
                                        <p:attrNameLst>
                                          <p:attrName>style.visibility</p:attrName>
                                        </p:attrNameLst>
                                      </p:cBhvr>
                                      <p:to>
                                        <p:strVal val="visible"/>
                                      </p:to>
                                    </p:set>
                                    <p:animEffect transition="in" filter="wipe(left)">
                                      <p:cBhvr>
                                        <p:cTn id="55" dur="1000"/>
                                        <p:tgtEl>
                                          <p:spTgt spid="915"/>
                                        </p:tgtEl>
                                      </p:cBhvr>
                                    </p:animEffect>
                                  </p:childTnLst>
                                </p:cTn>
                              </p:par>
                            </p:childTnLst>
                          </p:cTn>
                        </p:par>
                        <p:par>
                          <p:cTn id="56" fill="hold">
                            <p:stCondLst>
                              <p:cond delay="1000"/>
                            </p:stCondLst>
                            <p:childTnLst>
                              <p:par>
                                <p:cTn id="57" presetID="1" presetClass="entr" presetSubtype="0" fill="hold" grpId="14" nodeType="afterEffect">
                                  <p:stCondLst>
                                    <p:cond delay="0"/>
                                  </p:stCondLst>
                                  <p:iterate>
                                    <p:tmAbs val="0"/>
                                  </p:iterate>
                                  <p:childTnLst>
                                    <p:set>
                                      <p:cBhvr>
                                        <p:cTn id="58" fill="hold"/>
                                        <p:tgtEl>
                                          <p:spTgt spid="8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15" nodeType="clickEffect">
                                  <p:stCondLst>
                                    <p:cond delay="0"/>
                                  </p:stCondLst>
                                  <p:iterate>
                                    <p:tmAbs val="0"/>
                                  </p:iterate>
                                  <p:childTnLst>
                                    <p:set>
                                      <p:cBhvr>
                                        <p:cTn id="62" fill="hold"/>
                                        <p:tgtEl>
                                          <p:spTgt spid="916"/>
                                        </p:tgtEl>
                                        <p:attrNameLst>
                                          <p:attrName>style.visibility</p:attrName>
                                        </p:attrNameLst>
                                      </p:cBhvr>
                                      <p:to>
                                        <p:strVal val="visible"/>
                                      </p:to>
                                    </p:set>
                                    <p:animEffect transition="in" filter="wipe(left)">
                                      <p:cBhvr>
                                        <p:cTn id="63" dur="1000"/>
                                        <p:tgtEl>
                                          <p:spTgt spid="916"/>
                                        </p:tgtEl>
                                      </p:cBhvr>
                                    </p:animEffect>
                                  </p:childTnLst>
                                </p:cTn>
                              </p:par>
                            </p:childTnLst>
                          </p:cTn>
                        </p:par>
                        <p:par>
                          <p:cTn id="64" fill="hold">
                            <p:stCondLst>
                              <p:cond delay="1000"/>
                            </p:stCondLst>
                            <p:childTnLst>
                              <p:par>
                                <p:cTn id="65" presetID="1" presetClass="entr" presetSubtype="0" fill="hold" grpId="16" nodeType="afterEffect">
                                  <p:stCondLst>
                                    <p:cond delay="0"/>
                                  </p:stCondLst>
                                  <p:iterate>
                                    <p:tmAbs val="0"/>
                                  </p:iterate>
                                  <p:childTnLst>
                                    <p:set>
                                      <p:cBhvr>
                                        <p:cTn id="66" fill="hold"/>
                                        <p:tgtEl>
                                          <p:spTgt spid="8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ntr" fill="hold" grpId="17" nodeType="clickEffect">
                                  <p:stCondLst>
                                    <p:cond delay="0"/>
                                  </p:stCondLst>
                                  <p:iterate>
                                    <p:tmAbs val="0"/>
                                  </p:iterate>
                                  <p:childTnLst>
                                    <p:set>
                                      <p:cBhvr>
                                        <p:cTn id="70" fill="hold"/>
                                        <p:tgtEl>
                                          <p:spTgt spid="893"/>
                                        </p:tgtEl>
                                        <p:attrNameLst>
                                          <p:attrName>style.visibility</p:attrName>
                                        </p:attrNameLst>
                                      </p:cBhvr>
                                      <p:to>
                                        <p:strVal val="visible"/>
                                      </p:to>
                                    </p:set>
                                    <p:animEffect transition="in" filter="dissolve">
                                      <p:cBhvr>
                                        <p:cTn id="71" dur="500"/>
                                        <p:tgtEl>
                                          <p:spTgt spid="89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fill="hold" grpId="18" nodeType="clickEffect">
                                  <p:stCondLst>
                                    <p:cond delay="0"/>
                                  </p:stCondLst>
                                  <p:iterate>
                                    <p:tmAbs val="0"/>
                                  </p:iterate>
                                  <p:childTnLst>
                                    <p:set>
                                      <p:cBhvr>
                                        <p:cTn id="75" fill="hold"/>
                                        <p:tgtEl>
                                          <p:spTgt spid="899"/>
                                        </p:tgtEl>
                                        <p:attrNameLst>
                                          <p:attrName>style.visibility</p:attrName>
                                        </p:attrNameLst>
                                      </p:cBhvr>
                                      <p:to>
                                        <p:strVal val="visible"/>
                                      </p:to>
                                    </p:set>
                                    <p:animEffect transition="in" filter="dissolve">
                                      <p:cBhvr>
                                        <p:cTn id="76" dur="500"/>
                                        <p:tgtEl>
                                          <p:spTgt spid="899"/>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fill="hold" grpId="19" nodeType="clickEffect">
                                  <p:stCondLst>
                                    <p:cond delay="0"/>
                                  </p:stCondLst>
                                  <p:iterate>
                                    <p:tmAbs val="0"/>
                                  </p:iterate>
                                  <p:childTnLst>
                                    <p:set>
                                      <p:cBhvr>
                                        <p:cTn id="80" fill="hold"/>
                                        <p:tgtEl>
                                          <p:spTgt spid="896"/>
                                        </p:tgtEl>
                                        <p:attrNameLst>
                                          <p:attrName>style.visibility</p:attrName>
                                        </p:attrNameLst>
                                      </p:cBhvr>
                                      <p:to>
                                        <p:strVal val="visible"/>
                                      </p:to>
                                    </p:set>
                                    <p:animEffect transition="in" filter="dissolve">
                                      <p:cBhvr>
                                        <p:cTn id="81" dur="500"/>
                                        <p:tgtEl>
                                          <p:spTgt spid="89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fill="hold" grpId="20" nodeType="clickEffect">
                                  <p:stCondLst>
                                    <p:cond delay="0"/>
                                  </p:stCondLst>
                                  <p:iterate>
                                    <p:tmAbs val="0"/>
                                  </p:iterate>
                                  <p:childTnLst>
                                    <p:set>
                                      <p:cBhvr>
                                        <p:cTn id="85" fill="hold"/>
                                        <p:tgtEl>
                                          <p:spTgt spid="902"/>
                                        </p:tgtEl>
                                        <p:attrNameLst>
                                          <p:attrName>style.visibility</p:attrName>
                                        </p:attrNameLst>
                                      </p:cBhvr>
                                      <p:to>
                                        <p:strVal val="visible"/>
                                      </p:to>
                                    </p:set>
                                    <p:animEffect transition="in" filter="dissolve">
                                      <p:cBhvr>
                                        <p:cTn id="86" dur="500"/>
                                        <p:tgtEl>
                                          <p:spTgt spid="902"/>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fill="hold" grpId="21" nodeType="clickEffect">
                                  <p:stCondLst>
                                    <p:cond delay="0"/>
                                  </p:stCondLst>
                                  <p:iterate>
                                    <p:tmAbs val="0"/>
                                  </p:iterate>
                                  <p:childTnLst>
                                    <p:set>
                                      <p:cBhvr>
                                        <p:cTn id="90" fill="hold"/>
                                        <p:tgtEl>
                                          <p:spTgt spid="907"/>
                                        </p:tgtEl>
                                        <p:attrNameLst>
                                          <p:attrName>style.visibility</p:attrName>
                                        </p:attrNameLst>
                                      </p:cBhvr>
                                      <p:to>
                                        <p:strVal val="visible"/>
                                      </p:to>
                                    </p:set>
                                    <p:animEffect transition="in" filter="dissolve">
                                      <p:cBhvr>
                                        <p:cTn id="91" dur="500"/>
                                        <p:tgtEl>
                                          <p:spTgt spid="90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fill="hold" grpId="22" nodeType="clickEffect">
                                  <p:stCondLst>
                                    <p:cond delay="0"/>
                                  </p:stCondLst>
                                  <p:iterate>
                                    <p:tmAbs val="0"/>
                                  </p:iterate>
                                  <p:childTnLst>
                                    <p:set>
                                      <p:cBhvr>
                                        <p:cTn id="95" fill="hold"/>
                                        <p:tgtEl>
                                          <p:spTgt spid="910"/>
                                        </p:tgtEl>
                                        <p:attrNameLst>
                                          <p:attrName>style.visibility</p:attrName>
                                        </p:attrNameLst>
                                      </p:cBhvr>
                                      <p:to>
                                        <p:strVal val="visible"/>
                                      </p:to>
                                    </p:set>
                                    <p:animEffect transition="in" filter="dissolve">
                                      <p:cBhvr>
                                        <p:cTn id="96" dur="500"/>
                                        <p:tgtEl>
                                          <p:spTgt spid="91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fill="hold" grpId="23" nodeType="clickEffect">
                                  <p:stCondLst>
                                    <p:cond delay="0"/>
                                  </p:stCondLst>
                                  <p:iterate>
                                    <p:tmAbs val="0"/>
                                  </p:iterate>
                                  <p:childTnLst>
                                    <p:set>
                                      <p:cBhvr>
                                        <p:cTn id="100" fill="hold"/>
                                        <p:tgtEl>
                                          <p:spTgt spid="913"/>
                                        </p:tgtEl>
                                        <p:attrNameLst>
                                          <p:attrName>style.visibility</p:attrName>
                                        </p:attrNameLst>
                                      </p:cBhvr>
                                      <p:to>
                                        <p:strVal val="visible"/>
                                      </p:to>
                                    </p:set>
                                    <p:animEffect transition="in" filter="dissolve">
                                      <p:cBhvr>
                                        <p:cTn id="101" dur="500"/>
                                        <p:tgtEl>
                                          <p:spTgt spid="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12" animBg="1" advAuto="0"/>
      <p:bldP spid="867" grpId="2" animBg="1" advAuto="0"/>
      <p:bldP spid="870" grpId="3" animBg="1" advAuto="0"/>
      <p:bldP spid="873" grpId="4" animBg="1" advAuto="0"/>
      <p:bldP spid="876" grpId="5" animBg="1" advAuto="0"/>
      <p:bldP spid="879" grpId="6" animBg="1" advAuto="0"/>
      <p:bldP spid="880" grpId="7" animBg="1" advAuto="0"/>
      <p:bldP spid="881" grpId="8" animBg="1" advAuto="0"/>
      <p:bldP spid="882" grpId="9" animBg="1" advAuto="0"/>
      <p:bldP spid="883" grpId="10" animBg="1" advAuto="0"/>
      <p:bldP spid="884" grpId="11" animBg="1" advAuto="0"/>
      <p:bldP spid="887" grpId="14" animBg="1" advAuto="0"/>
      <p:bldP spid="890" grpId="16" animBg="1" advAuto="0"/>
      <p:bldP spid="893" grpId="17" animBg="1" advAuto="0"/>
      <p:bldP spid="896" grpId="19" animBg="1" advAuto="0"/>
      <p:bldP spid="899" grpId="18" animBg="1" advAuto="0"/>
      <p:bldP spid="902" grpId="20" animBg="1" advAuto="0"/>
      <p:bldP spid="903" grpId="1" animBg="1" advAuto="0"/>
      <p:bldP spid="907" grpId="21" animBg="1" advAuto="0"/>
      <p:bldP spid="910" grpId="22" animBg="1" advAuto="0"/>
      <p:bldP spid="913" grpId="23" animBg="1" advAuto="0"/>
      <p:bldP spid="915" grpId="13" animBg="1" advAuto="0"/>
      <p:bldP spid="916" grpId="1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25400" y="2984500"/>
            <a:ext cx="919480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600" b="1">
                <a:latin typeface="Verdana"/>
                <a:ea typeface="Verdana"/>
                <a:cs typeface="Verdana"/>
                <a:sym typeface="Verdana"/>
              </a:defRPr>
            </a:lvl1pPr>
          </a:lstStyle>
          <a:p>
            <a:r>
              <a:t>States with low child achievement are falling off the education and economic cliff</a:t>
            </a:r>
          </a:p>
        </p:txBody>
      </p:sp>
      <p:sp>
        <p:nvSpPr>
          <p:cNvPr id="467" name="Shape 467"/>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468" name="image.jpg"/>
          <p:cNvPicPr>
            <a:picLocks/>
          </p:cNvPicPr>
          <p:nvPr/>
        </p:nvPicPr>
        <p:blipFill>
          <a:blip r:embed="rId2">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p:nvPr/>
        </p:nvSpPr>
        <p:spPr>
          <a:xfrm>
            <a:off x="1511300" y="1054100"/>
            <a:ext cx="7099300" cy="1663700"/>
          </a:xfrm>
          <a:prstGeom prst="rect">
            <a:avLst/>
          </a:prstGeom>
          <a:extLst>
            <a:ext uri="{C572A759-6A51-4108-AA02-DFA0A04FC94B}">
              <ma14:wrappingTextBoxFlag xmlns:ma14="http://schemas.microsoft.com/office/mac/drawingml/2011/main" val="1"/>
            </a:ext>
          </a:extLst>
        </p:spPr>
        <p:txBody>
          <a:bodyPr lIns="38100" tIns="38100" rIns="38100" bIns="38100">
            <a:spAutoFit/>
          </a:bodyPr>
          <a:lstStyle>
            <a:lvl1pPr algn="ctr" defTabSz="914400">
              <a:lnSpc>
                <a:spcPct val="110000"/>
              </a:lnSpc>
              <a:buClr>
                <a:srgbClr val="000000"/>
              </a:buClr>
              <a:buFont typeface="Verdana"/>
              <a:defRPr sz="3200">
                <a:uFill>
                  <a:solidFill>
                    <a:srgbClr val="000000"/>
                  </a:solidFill>
                </a:uFill>
                <a:latin typeface="Verdana"/>
                <a:ea typeface="Verdana"/>
                <a:cs typeface="Verdana"/>
                <a:sym typeface="Verdana"/>
              </a:defRPr>
            </a:lvl1pPr>
          </a:lstStyle>
          <a:p>
            <a:r>
              <a:t>Fact:  20% of the children in the study accounted for…….</a:t>
            </a:r>
          </a:p>
        </p:txBody>
      </p:sp>
      <p:sp>
        <p:nvSpPr>
          <p:cNvPr id="919" name="Shape 919"/>
          <p:cNvSpPr/>
          <p:nvPr/>
        </p:nvSpPr>
        <p:spPr>
          <a:xfrm>
            <a:off x="2652706" y="2531109"/>
            <a:ext cx="4816488" cy="29133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35743" indent="-235743">
              <a:lnSpc>
                <a:spcPct val="120000"/>
              </a:lnSpc>
              <a:buClr>
                <a:srgbClr val="000000"/>
              </a:buClr>
              <a:buSzPct val="100000"/>
              <a:buFont typeface="Arial"/>
              <a:buChar char="•"/>
              <a:defRPr sz="2200">
                <a:latin typeface="Verdana"/>
                <a:ea typeface="Verdana"/>
                <a:cs typeface="Verdana"/>
                <a:sym typeface="Verdana"/>
              </a:defRPr>
            </a:pPr>
            <a:r>
              <a:t>36% of injury insurance claims</a:t>
            </a:r>
          </a:p>
          <a:p>
            <a:pPr marL="235743" indent="-235743">
              <a:lnSpc>
                <a:spcPct val="120000"/>
              </a:lnSpc>
              <a:buClr>
                <a:srgbClr val="000000"/>
              </a:buClr>
              <a:buSzPct val="100000"/>
              <a:buFont typeface="Arial"/>
              <a:buChar char="•"/>
              <a:defRPr sz="2200">
                <a:latin typeface="Verdana"/>
                <a:ea typeface="Verdana"/>
                <a:cs typeface="Verdana"/>
                <a:sym typeface="Verdana"/>
              </a:defRPr>
            </a:pPr>
            <a:r>
              <a:t>40% of adult obesity</a:t>
            </a:r>
          </a:p>
          <a:p>
            <a:pPr marL="235743" indent="-235743">
              <a:lnSpc>
                <a:spcPct val="120000"/>
              </a:lnSpc>
              <a:buClr>
                <a:srgbClr val="000000"/>
              </a:buClr>
              <a:buSzPct val="100000"/>
              <a:buFont typeface="Arial"/>
              <a:buChar char="•"/>
              <a:defRPr sz="2200">
                <a:latin typeface="Verdana"/>
                <a:ea typeface="Verdana"/>
                <a:cs typeface="Verdana"/>
                <a:sym typeface="Verdana"/>
              </a:defRPr>
            </a:pPr>
            <a:r>
              <a:t>54% of smoking</a:t>
            </a:r>
          </a:p>
          <a:p>
            <a:pPr marL="235743" indent="-235743">
              <a:lnSpc>
                <a:spcPct val="120000"/>
              </a:lnSpc>
              <a:buClr>
                <a:srgbClr val="000000"/>
              </a:buClr>
              <a:buSzPct val="100000"/>
              <a:buFont typeface="Arial"/>
              <a:buChar char="•"/>
              <a:defRPr sz="2200">
                <a:latin typeface="Verdana"/>
                <a:ea typeface="Verdana"/>
                <a:cs typeface="Verdana"/>
                <a:sym typeface="Verdana"/>
              </a:defRPr>
            </a:pPr>
            <a:r>
              <a:t>57% of hospital ER visits</a:t>
            </a:r>
          </a:p>
          <a:p>
            <a:pPr marL="235743" indent="-235743">
              <a:lnSpc>
                <a:spcPct val="120000"/>
              </a:lnSpc>
              <a:buClr>
                <a:srgbClr val="000000"/>
              </a:buClr>
              <a:buSzPct val="100000"/>
              <a:buFont typeface="Arial"/>
              <a:buChar char="•"/>
              <a:defRPr sz="2200">
                <a:latin typeface="Verdana"/>
                <a:ea typeface="Verdana"/>
                <a:cs typeface="Verdana"/>
                <a:sym typeface="Verdana"/>
              </a:defRPr>
            </a:pPr>
            <a:r>
              <a:t>66% of welfare benefits</a:t>
            </a:r>
          </a:p>
          <a:p>
            <a:pPr marL="235743" indent="-235743">
              <a:lnSpc>
                <a:spcPct val="120000"/>
              </a:lnSpc>
              <a:buClr>
                <a:srgbClr val="000000"/>
              </a:buClr>
              <a:buSzPct val="100000"/>
              <a:buFont typeface="Arial"/>
              <a:buChar char="•"/>
              <a:defRPr sz="2200">
                <a:latin typeface="Verdana"/>
                <a:ea typeface="Verdana"/>
                <a:cs typeface="Verdana"/>
                <a:sym typeface="Verdana"/>
              </a:defRPr>
            </a:pPr>
            <a:r>
              <a:t>77% of fatherless child-rearing</a:t>
            </a:r>
          </a:p>
          <a:p>
            <a:pPr marL="235743" indent="-235743">
              <a:lnSpc>
                <a:spcPct val="120000"/>
              </a:lnSpc>
              <a:buClr>
                <a:srgbClr val="000000"/>
              </a:buClr>
              <a:buSzPct val="100000"/>
              <a:buFont typeface="Arial"/>
              <a:buChar char="•"/>
              <a:defRPr sz="2200">
                <a:latin typeface="Verdana"/>
                <a:ea typeface="Verdana"/>
                <a:cs typeface="Verdana"/>
                <a:sym typeface="Verdana"/>
              </a:defRPr>
            </a:pPr>
            <a:r>
              <a:t>78% of prescription drug fills</a:t>
            </a:r>
          </a:p>
        </p:txBody>
      </p:sp>
      <p:sp>
        <p:nvSpPr>
          <p:cNvPr id="920" name="Shape 920"/>
          <p:cNvSpPr/>
          <p:nvPr/>
        </p:nvSpPr>
        <p:spPr>
          <a:xfrm>
            <a:off x="5956250" y="6400800"/>
            <a:ext cx="296927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Caspi et al, Nature Human Behavior, 2016</a:t>
            </a:r>
          </a:p>
        </p:txBody>
      </p:sp>
      <p:sp>
        <p:nvSpPr>
          <p:cNvPr id="921" name="Shape 921"/>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922" name="image.jpg"/>
          <p:cNvPicPr>
            <a:picLocks/>
          </p:cNvPicPr>
          <p:nvPr/>
        </p:nvPicPr>
        <p:blipFill>
          <a:blip r:embed="rId2">
            <a:extLst/>
          </a:blip>
          <a:stretch>
            <a:fillRect/>
          </a:stretch>
        </p:blipFill>
        <p:spPr>
          <a:xfrm>
            <a:off x="749300" y="190500"/>
            <a:ext cx="7402513" cy="2921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19">
                                            <p:bg/>
                                          </p:spTgt>
                                        </p:tgtEl>
                                        <p:attrNameLst>
                                          <p:attrName>style.visibility</p:attrName>
                                        </p:attrNameLst>
                                      </p:cBhvr>
                                      <p:to>
                                        <p:strVal val="visible"/>
                                      </p:to>
                                    </p:set>
                                    <p:animEffect transition="in" filter="wipe(left)">
                                      <p:cBhvr>
                                        <p:cTn id="7" dur="1000"/>
                                        <p:tgtEl>
                                          <p:spTgt spid="919">
                                            <p:bg/>
                                          </p:spTgt>
                                        </p:tgtEl>
                                      </p:cBhvr>
                                    </p:animEffect>
                                  </p:childTnLst>
                                </p:cTn>
                              </p:par>
                              <p:par>
                                <p:cTn id="8" presetID="22" presetClass="entr" presetSubtype="8" fill="hold" grpId="1" nodeType="withEffect">
                                  <p:stCondLst>
                                    <p:cond delay="0"/>
                                  </p:stCondLst>
                                  <p:iterate>
                                    <p:tmAbs val="0"/>
                                  </p:iterate>
                                  <p:childTnLst>
                                    <p:set>
                                      <p:cBhvr>
                                        <p:cTn id="9" fill="hold"/>
                                        <p:tgtEl>
                                          <p:spTgt spid="919">
                                            <p:txEl>
                                              <p:pRg st="0" end="0"/>
                                            </p:txEl>
                                          </p:spTgt>
                                        </p:tgtEl>
                                        <p:attrNameLst>
                                          <p:attrName>style.visibility</p:attrName>
                                        </p:attrNameLst>
                                      </p:cBhvr>
                                      <p:to>
                                        <p:strVal val="visible"/>
                                      </p:to>
                                    </p:set>
                                    <p:animEffect transition="in" filter="wipe(left)">
                                      <p:cBhvr>
                                        <p:cTn id="10" dur="1000"/>
                                        <p:tgtEl>
                                          <p:spTgt spid="9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919">
                                            <p:txEl>
                                              <p:pRg st="1" end="1"/>
                                            </p:txEl>
                                          </p:spTgt>
                                        </p:tgtEl>
                                        <p:attrNameLst>
                                          <p:attrName>style.visibility</p:attrName>
                                        </p:attrNameLst>
                                      </p:cBhvr>
                                      <p:to>
                                        <p:strVal val="visible"/>
                                      </p:to>
                                    </p:set>
                                    <p:animEffect transition="in" filter="wipe(left)">
                                      <p:cBhvr>
                                        <p:cTn id="15" dur="1000"/>
                                        <p:tgtEl>
                                          <p:spTgt spid="9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919">
                                            <p:txEl>
                                              <p:pRg st="2" end="2"/>
                                            </p:txEl>
                                          </p:spTgt>
                                        </p:tgtEl>
                                        <p:attrNameLst>
                                          <p:attrName>style.visibility</p:attrName>
                                        </p:attrNameLst>
                                      </p:cBhvr>
                                      <p:to>
                                        <p:strVal val="visible"/>
                                      </p:to>
                                    </p:set>
                                    <p:animEffect transition="in" filter="wipe(left)">
                                      <p:cBhvr>
                                        <p:cTn id="20" dur="1000"/>
                                        <p:tgtEl>
                                          <p:spTgt spid="9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919">
                                            <p:txEl>
                                              <p:pRg st="3" end="3"/>
                                            </p:txEl>
                                          </p:spTgt>
                                        </p:tgtEl>
                                        <p:attrNameLst>
                                          <p:attrName>style.visibility</p:attrName>
                                        </p:attrNameLst>
                                      </p:cBhvr>
                                      <p:to>
                                        <p:strVal val="visible"/>
                                      </p:to>
                                    </p:set>
                                    <p:animEffect transition="in" filter="wipe(left)">
                                      <p:cBhvr>
                                        <p:cTn id="25" dur="1000"/>
                                        <p:tgtEl>
                                          <p:spTgt spid="9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919">
                                            <p:txEl>
                                              <p:pRg st="4" end="4"/>
                                            </p:txEl>
                                          </p:spTgt>
                                        </p:tgtEl>
                                        <p:attrNameLst>
                                          <p:attrName>style.visibility</p:attrName>
                                        </p:attrNameLst>
                                      </p:cBhvr>
                                      <p:to>
                                        <p:strVal val="visible"/>
                                      </p:to>
                                    </p:set>
                                    <p:animEffect transition="in" filter="wipe(left)">
                                      <p:cBhvr>
                                        <p:cTn id="30" dur="1000"/>
                                        <p:tgtEl>
                                          <p:spTgt spid="9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919">
                                            <p:txEl>
                                              <p:pRg st="5" end="5"/>
                                            </p:txEl>
                                          </p:spTgt>
                                        </p:tgtEl>
                                        <p:attrNameLst>
                                          <p:attrName>style.visibility</p:attrName>
                                        </p:attrNameLst>
                                      </p:cBhvr>
                                      <p:to>
                                        <p:strVal val="visible"/>
                                      </p:to>
                                    </p:set>
                                    <p:animEffect transition="in" filter="wipe(left)">
                                      <p:cBhvr>
                                        <p:cTn id="35" dur="1000"/>
                                        <p:tgtEl>
                                          <p:spTgt spid="9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p:tmAbs val="0"/>
                                  </p:iterate>
                                  <p:childTnLst>
                                    <p:set>
                                      <p:cBhvr>
                                        <p:cTn id="39" fill="hold"/>
                                        <p:tgtEl>
                                          <p:spTgt spid="919">
                                            <p:txEl>
                                              <p:pRg st="6" end="6"/>
                                            </p:txEl>
                                          </p:spTgt>
                                        </p:tgtEl>
                                        <p:attrNameLst>
                                          <p:attrName>style.visibility</p:attrName>
                                        </p:attrNameLst>
                                      </p:cBhvr>
                                      <p:to>
                                        <p:strVal val="visible"/>
                                      </p:to>
                                    </p:set>
                                    <p:animEffect transition="in" filter="wipe(left)">
                                      <p:cBhvr>
                                        <p:cTn id="40" dur="1000"/>
                                        <p:tgtEl>
                                          <p:spTgt spid="9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Shape 924"/>
          <p:cNvSpPr/>
          <p:nvPr/>
        </p:nvSpPr>
        <p:spPr>
          <a:xfrm>
            <a:off x="1143000" y="2362200"/>
            <a:ext cx="7099300" cy="1663700"/>
          </a:xfrm>
          <a:prstGeom prst="rect">
            <a:avLst/>
          </a:prstGeom>
          <a:extLst>
            <a:ext uri="{C572A759-6A51-4108-AA02-DFA0A04FC94B}">
              <ma14:wrappingTextBoxFlag xmlns:ma14="http://schemas.microsoft.com/office/mac/drawingml/2011/main" val="1"/>
            </a:ext>
          </a:extLst>
        </p:spPr>
        <p:txBody>
          <a:bodyPr lIns="38100" tIns="38100" rIns="38100" bIns="38100">
            <a:spAutoFit/>
          </a:bodyPr>
          <a:lstStyle>
            <a:lvl1pPr algn="ctr" defTabSz="914400">
              <a:lnSpc>
                <a:spcPct val="110000"/>
              </a:lnSpc>
              <a:buClr>
                <a:srgbClr val="000000"/>
              </a:buClr>
              <a:buFont typeface="Verdana"/>
              <a:defRPr sz="3200" i="1">
                <a:uFill>
                  <a:solidFill>
                    <a:srgbClr val="000000"/>
                  </a:solidFill>
                </a:uFill>
                <a:latin typeface="Verdana"/>
                <a:ea typeface="Verdana"/>
                <a:cs typeface="Verdana"/>
                <a:sym typeface="Verdana"/>
              </a:defRPr>
            </a:lvl1pPr>
          </a:lstStyle>
          <a:p>
            <a:pPr>
              <a:defRPr sz="2400" i="0">
                <a:latin typeface="Times"/>
                <a:ea typeface="Times"/>
                <a:cs typeface="Times"/>
                <a:sym typeface="Times"/>
              </a:defRPr>
            </a:pPr>
            <a:r>
              <a:rPr sz="3200" i="1">
                <a:latin typeface="Verdana"/>
                <a:ea typeface="Verdana"/>
                <a:cs typeface="Verdana"/>
                <a:sym typeface="Verdana"/>
              </a:rPr>
              <a:t>“But I know someone who was ok after a traumatic childhood…….”</a:t>
            </a:r>
          </a:p>
        </p:txBody>
      </p:sp>
    </p:spTree>
  </p:cSld>
  <p:clrMapOvr>
    <a:masterClrMapping/>
  </p:clrMapOvr>
  <p:transition xmlns:p14="http://schemas.microsoft.com/office/powerpoint/2010/mai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df"/>
          <p:cNvPicPr>
            <a:picLocks noChangeAspect="1"/>
          </p:cNvPicPr>
          <p:nvPr/>
        </p:nvPicPr>
        <p:blipFill>
          <a:blip r:embed="rId2">
            <a:extLst/>
          </a:blip>
          <a:stretch>
            <a:fillRect/>
          </a:stretch>
        </p:blipFill>
        <p:spPr>
          <a:xfrm>
            <a:off x="2647950" y="3086100"/>
            <a:ext cx="3848100" cy="685800"/>
          </a:xfrm>
          <a:prstGeom prst="rect">
            <a:avLst/>
          </a:prstGeom>
          <a:ln w="12700">
            <a:miter lim="400000"/>
          </a:ln>
        </p:spPr>
      </p:pic>
      <p:sp>
        <p:nvSpPr>
          <p:cNvPr id="7" name="Shape 352"/>
          <p:cNvSpPr/>
          <p:nvPr/>
        </p:nvSpPr>
        <p:spPr>
          <a:xfrm>
            <a:off x="-1" y="-1"/>
            <a:ext cx="9156701" cy="685801"/>
          </a:xfrm>
          <a:prstGeom prst="rect">
            <a:avLst/>
          </a:prstGeom>
          <a:solidFill>
            <a:srgbClr val="80C495"/>
          </a:solidFill>
          <a:ln w="12700">
            <a:miter lim="400000"/>
          </a:ln>
        </p:spPr>
        <p:txBody>
          <a:bodyPr lIns="38100" tIns="38100" rIns="38100" bIns="38100" anchor="ctr"/>
          <a:lstStyle/>
          <a:p>
            <a:pPr algn="l">
              <a:buClr>
                <a:srgbClr val="000000"/>
              </a:buClr>
              <a:defRPr sz="2200">
                <a:uFill>
                  <a:solidFill>
                    <a:srgbClr val="000000"/>
                  </a:solidFill>
                </a:uFill>
                <a:latin typeface="Times"/>
                <a:ea typeface="Times"/>
                <a:cs typeface="Times"/>
                <a:sym typeface="Times"/>
              </a:defRPr>
            </a:pPr>
            <a:endParaRPr/>
          </a:p>
        </p:txBody>
      </p:sp>
      <p:sp>
        <p:nvSpPr>
          <p:cNvPr id="8" name="Shape 354"/>
          <p:cNvSpPr/>
          <p:nvPr/>
        </p:nvSpPr>
        <p:spPr>
          <a:xfrm>
            <a:off x="2516237" y="76199"/>
            <a:ext cx="37784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321468">
              <a:defRPr sz="2200"/>
            </a:lvl1pPr>
          </a:lstStyle>
          <a:p>
            <a:r>
              <a:rPr dirty="0"/>
              <a:t>FRAMEWORKS INSTITUTE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p:nvPr/>
        </p:nvSpPr>
        <p:spPr>
          <a:xfrm>
            <a:off x="685601" y="3130550"/>
            <a:ext cx="7962901" cy="596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914400">
              <a:buClr>
                <a:srgbClr val="000000"/>
              </a:buClr>
              <a:defRPr sz="3600" b="1">
                <a:uFill>
                  <a:solidFill>
                    <a:srgbClr val="000000"/>
                  </a:solidFill>
                </a:uFill>
                <a:latin typeface="Arial"/>
                <a:ea typeface="Arial"/>
                <a:cs typeface="Arial"/>
                <a:sym typeface="Arial"/>
              </a:defRPr>
            </a:lvl1pPr>
          </a:lstStyle>
          <a:p>
            <a:r>
              <a:t>So what is neuroscience telling us?</a:t>
            </a:r>
          </a:p>
        </p:txBody>
      </p:sp>
      <p:sp>
        <p:nvSpPr>
          <p:cNvPr id="932" name="Shape 932"/>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933" name="image.jpg"/>
          <p:cNvPicPr>
            <a:picLocks/>
          </p:cNvPicPr>
          <p:nvPr/>
        </p:nvPicPr>
        <p:blipFill>
          <a:blip r:embed="rId2">
            <a:extLst/>
          </a:blip>
          <a:stretch>
            <a:fillRect/>
          </a:stretch>
        </p:blipFill>
        <p:spPr>
          <a:xfrm>
            <a:off x="964803" y="190500"/>
            <a:ext cx="7404497" cy="292100"/>
          </a:xfrm>
          <a:prstGeom prst="rect">
            <a:avLst/>
          </a:prstGeom>
          <a:ln w="12700">
            <a:miter lim="400000"/>
          </a:ln>
        </p:spPr>
      </p:pic>
    </p:spTree>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Shape 935"/>
          <p:cNvSpPr/>
          <p:nvPr/>
        </p:nvSpPr>
        <p:spPr>
          <a:xfrm>
            <a:off x="22324" y="2104152"/>
            <a:ext cx="9099352"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defTabSz="914400">
              <a:spcBef>
                <a:spcPts val="2400"/>
              </a:spcBef>
              <a:buSzPct val="100000"/>
              <a:buChar char="•"/>
              <a:defRPr sz="2200">
                <a:latin typeface="Verdana"/>
                <a:ea typeface="Verdana"/>
                <a:cs typeface="Verdana"/>
                <a:sym typeface="Verdana"/>
              </a:defRPr>
            </a:pPr>
            <a:r>
              <a:t>Plan from pregnancy and look beyond education and health care - target reducing stress in lives of children and families</a:t>
            </a:r>
          </a:p>
          <a:p>
            <a:pPr marL="228600" indent="-228600" defTabSz="914400">
              <a:spcBef>
                <a:spcPts val="2400"/>
              </a:spcBef>
              <a:buSzPct val="100000"/>
              <a:buChar char="•"/>
              <a:defRPr sz="2200">
                <a:latin typeface="Verdana"/>
                <a:ea typeface="Verdana"/>
                <a:cs typeface="Verdana"/>
                <a:sym typeface="Verdana"/>
              </a:defRPr>
            </a:pPr>
            <a:r>
              <a:t>Invest in the training and retention of a skilled workforce</a:t>
            </a:r>
          </a:p>
          <a:p>
            <a:pPr marL="228600" indent="-228600" defTabSz="914400">
              <a:spcBef>
                <a:spcPts val="2400"/>
              </a:spcBef>
              <a:buSzPct val="100000"/>
              <a:buChar char="•"/>
              <a:defRPr sz="2200">
                <a:latin typeface="Verdana"/>
                <a:ea typeface="Verdana"/>
                <a:cs typeface="Verdana"/>
                <a:sym typeface="Verdana"/>
              </a:defRPr>
            </a:pPr>
            <a:r>
              <a:t>Make sure that vulnerable children have access to stable, supportive relationships with adults -as early and consistently as possible</a:t>
            </a:r>
          </a:p>
          <a:p>
            <a:pPr marL="228600" indent="-228600" defTabSz="914400">
              <a:spcBef>
                <a:spcPts val="2400"/>
              </a:spcBef>
              <a:buSzPct val="100000"/>
              <a:buChar char="•"/>
              <a:defRPr sz="2200">
                <a:latin typeface="Verdana"/>
                <a:ea typeface="Verdana"/>
                <a:cs typeface="Verdana"/>
                <a:sym typeface="Verdana"/>
              </a:defRPr>
            </a:pPr>
            <a:r>
              <a:t>Targeting </a:t>
            </a:r>
            <a:r>
              <a:rPr>
                <a:solidFill>
                  <a:schemeClr val="accent5"/>
                </a:solidFill>
              </a:rPr>
              <a:t>Executive Function</a:t>
            </a:r>
            <a:r>
              <a:t> in children </a:t>
            </a:r>
            <a:r>
              <a:rPr b="1"/>
              <a:t>AND</a:t>
            </a:r>
            <a:r>
              <a:t> caregivers  - </a:t>
            </a:r>
            <a:r>
              <a:rPr b="1" i="1"/>
              <a:t>BIG</a:t>
            </a:r>
            <a:r>
              <a:t> bang for the buck  -these are core life skills</a:t>
            </a:r>
          </a:p>
        </p:txBody>
      </p:sp>
      <p:sp>
        <p:nvSpPr>
          <p:cNvPr id="936" name="Shape 936"/>
          <p:cNvSpPr/>
          <p:nvPr/>
        </p:nvSpPr>
        <p:spPr>
          <a:xfrm>
            <a:off x="329423" y="804426"/>
            <a:ext cx="7955987"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Verdana"/>
                <a:ea typeface="Verdana"/>
                <a:cs typeface="Verdana"/>
                <a:sym typeface="Verdana"/>
              </a:defRPr>
            </a:lvl1pPr>
          </a:lstStyle>
          <a:p>
            <a:r>
              <a:t>Investment Strategies That Work</a:t>
            </a:r>
          </a:p>
        </p:txBody>
      </p:sp>
      <p:sp>
        <p:nvSpPr>
          <p:cNvPr id="937" name="Shape 937"/>
          <p:cNvSpPr/>
          <p:nvPr/>
        </p:nvSpPr>
        <p:spPr>
          <a:xfrm>
            <a:off x="-6350" y="0"/>
            <a:ext cx="9156701"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938" name="image.jpg"/>
          <p:cNvPicPr>
            <a:picLocks/>
          </p:cNvPicPr>
          <p:nvPr/>
        </p:nvPicPr>
        <p:blipFill>
          <a:blip r:embed="rId2">
            <a:extLst/>
          </a:blip>
          <a:stretch>
            <a:fillRect/>
          </a:stretch>
        </p:blipFill>
        <p:spPr>
          <a:xfrm>
            <a:off x="869950" y="152399"/>
            <a:ext cx="7404100" cy="381002"/>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35">
                                            <p:bg/>
                                          </p:spTgt>
                                        </p:tgtEl>
                                        <p:attrNameLst>
                                          <p:attrName>style.visibility</p:attrName>
                                        </p:attrNameLst>
                                      </p:cBhvr>
                                      <p:to>
                                        <p:strVal val="visible"/>
                                      </p:to>
                                    </p:set>
                                    <p:animEffect transition="in" filter="wipe(left)">
                                      <p:cBhvr>
                                        <p:cTn id="7" dur="1000"/>
                                        <p:tgtEl>
                                          <p:spTgt spid="935">
                                            <p:bg/>
                                          </p:spTgt>
                                        </p:tgtEl>
                                      </p:cBhvr>
                                    </p:animEffect>
                                  </p:childTnLst>
                                </p:cTn>
                              </p:par>
                              <p:par>
                                <p:cTn id="8" presetID="22" presetClass="entr" presetSubtype="8" fill="hold" grpId="1" nodeType="withEffect">
                                  <p:stCondLst>
                                    <p:cond delay="0"/>
                                  </p:stCondLst>
                                  <p:iterate>
                                    <p:tmAbs val="0"/>
                                  </p:iterate>
                                  <p:childTnLst>
                                    <p:set>
                                      <p:cBhvr>
                                        <p:cTn id="9" fill="hold"/>
                                        <p:tgtEl>
                                          <p:spTgt spid="935">
                                            <p:txEl>
                                              <p:pRg st="0" end="0"/>
                                            </p:txEl>
                                          </p:spTgt>
                                        </p:tgtEl>
                                        <p:attrNameLst>
                                          <p:attrName>style.visibility</p:attrName>
                                        </p:attrNameLst>
                                      </p:cBhvr>
                                      <p:to>
                                        <p:strVal val="visible"/>
                                      </p:to>
                                    </p:set>
                                    <p:animEffect transition="in" filter="wipe(left)">
                                      <p:cBhvr>
                                        <p:cTn id="10" dur="1000"/>
                                        <p:tgtEl>
                                          <p:spTgt spid="9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935">
                                            <p:txEl>
                                              <p:pRg st="1" end="1"/>
                                            </p:txEl>
                                          </p:spTgt>
                                        </p:tgtEl>
                                        <p:attrNameLst>
                                          <p:attrName>style.visibility</p:attrName>
                                        </p:attrNameLst>
                                      </p:cBhvr>
                                      <p:to>
                                        <p:strVal val="visible"/>
                                      </p:to>
                                    </p:set>
                                    <p:animEffect transition="in" filter="wipe(left)">
                                      <p:cBhvr>
                                        <p:cTn id="15" dur="1000"/>
                                        <p:tgtEl>
                                          <p:spTgt spid="9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935">
                                            <p:txEl>
                                              <p:pRg st="2" end="2"/>
                                            </p:txEl>
                                          </p:spTgt>
                                        </p:tgtEl>
                                        <p:attrNameLst>
                                          <p:attrName>style.visibility</p:attrName>
                                        </p:attrNameLst>
                                      </p:cBhvr>
                                      <p:to>
                                        <p:strVal val="visible"/>
                                      </p:to>
                                    </p:set>
                                    <p:animEffect transition="in" filter="wipe(left)">
                                      <p:cBhvr>
                                        <p:cTn id="20" dur="1000"/>
                                        <p:tgtEl>
                                          <p:spTgt spid="9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935">
                                            <p:txEl>
                                              <p:pRg st="3" end="3"/>
                                            </p:txEl>
                                          </p:spTgt>
                                        </p:tgtEl>
                                        <p:attrNameLst>
                                          <p:attrName>style.visibility</p:attrName>
                                        </p:attrNameLst>
                                      </p:cBhvr>
                                      <p:to>
                                        <p:strVal val="visible"/>
                                      </p:to>
                                    </p:set>
                                    <p:animEffect transition="in" filter="wipe(left)">
                                      <p:cBhvr>
                                        <p:cTn id="25" dur="1000"/>
                                        <p:tgtEl>
                                          <p:spTgt spid="9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fill="hold" grpId="2" nodeType="clickEffect">
                                  <p:stCondLst>
                                    <p:cond delay="0"/>
                                  </p:stCondLst>
                                  <p:iterate>
                                    <p:tmAbs val="0"/>
                                  </p:iterate>
                                  <p:childTnLst>
                                    <p:animEffect transition="out" filter="dissolve">
                                      <p:cBhvr>
                                        <p:cTn id="29" dur="1000" fill="hold"/>
                                        <p:tgtEl>
                                          <p:spTgt spid="935">
                                            <p:txEl>
                                              <p:pRg st="0" end="0"/>
                                            </p:txEl>
                                          </p:spTgt>
                                        </p:tgtEl>
                                      </p:cBhvr>
                                    </p:animEffect>
                                    <p:set>
                                      <p:cBhvr>
                                        <p:cTn id="30" fill="hold">
                                          <p:stCondLst>
                                            <p:cond delay="999"/>
                                          </p:stCondLst>
                                        </p:cTn>
                                        <p:tgtEl>
                                          <p:spTgt spid="935">
                                            <p:txEl>
                                              <p:pRg st="0" end="0"/>
                                            </p:txEl>
                                          </p:spTgt>
                                        </p:tgtEl>
                                        <p:attrNameLst>
                                          <p:attrName>style.visibility</p:attrName>
                                        </p:attrNameLst>
                                      </p:cBhvr>
                                      <p:to>
                                        <p:strVal val="hidden"/>
                                      </p:to>
                                    </p:set>
                                  </p:childTnLst>
                                </p:cTn>
                              </p:par>
                              <p:par>
                                <p:cTn id="31" presetID="9" presetClass="exit" presetSubtype="0" fill="hold" grpId="2" nodeType="withEffect">
                                  <p:stCondLst>
                                    <p:cond delay="0"/>
                                  </p:stCondLst>
                                  <p:iterate>
                                    <p:tmAbs val="0"/>
                                  </p:iterate>
                                  <p:childTnLst>
                                    <p:animEffect transition="out" filter="dissolve">
                                      <p:cBhvr>
                                        <p:cTn id="32" dur="1000" fill="hold"/>
                                        <p:tgtEl>
                                          <p:spTgt spid="935">
                                            <p:txEl>
                                              <p:pRg st="1" end="1"/>
                                            </p:txEl>
                                          </p:spTgt>
                                        </p:tgtEl>
                                      </p:cBhvr>
                                    </p:animEffect>
                                    <p:set>
                                      <p:cBhvr>
                                        <p:cTn id="33" fill="hold">
                                          <p:stCondLst>
                                            <p:cond delay="999"/>
                                          </p:stCondLst>
                                        </p:cTn>
                                        <p:tgtEl>
                                          <p:spTgt spid="935">
                                            <p:txEl>
                                              <p:pRg st="1" end="1"/>
                                            </p:txEl>
                                          </p:spTgt>
                                        </p:tgtEl>
                                        <p:attrNameLst>
                                          <p:attrName>style.visibility</p:attrName>
                                        </p:attrNameLst>
                                      </p:cBhvr>
                                      <p:to>
                                        <p:strVal val="hidden"/>
                                      </p:to>
                                    </p:set>
                                  </p:childTnLst>
                                </p:cTn>
                              </p:par>
                              <p:par>
                                <p:cTn id="34" presetID="9" presetClass="exit" presetSubtype="0" fill="hold" grpId="2" nodeType="withEffect">
                                  <p:stCondLst>
                                    <p:cond delay="0"/>
                                  </p:stCondLst>
                                  <p:iterate>
                                    <p:tmAbs val="0"/>
                                  </p:iterate>
                                  <p:childTnLst>
                                    <p:animEffect transition="out" filter="dissolve">
                                      <p:cBhvr>
                                        <p:cTn id="35" dur="1000" fill="hold"/>
                                        <p:tgtEl>
                                          <p:spTgt spid="935">
                                            <p:txEl>
                                              <p:pRg st="2" end="2"/>
                                            </p:txEl>
                                          </p:spTgt>
                                        </p:tgtEl>
                                      </p:cBhvr>
                                    </p:animEffect>
                                    <p:set>
                                      <p:cBhvr>
                                        <p:cTn id="36" fill="hold">
                                          <p:stCondLst>
                                            <p:cond delay="999"/>
                                          </p:stCondLst>
                                        </p:cTn>
                                        <p:tgtEl>
                                          <p:spTgt spid="935">
                                            <p:txEl>
                                              <p:pRg st="2" end="2"/>
                                            </p:txEl>
                                          </p:spTgt>
                                        </p:tgtEl>
                                        <p:attrNameLst>
                                          <p:attrName>style.visibility</p:attrName>
                                        </p:attrNameLst>
                                      </p:cBhvr>
                                      <p:to>
                                        <p:strVal val="hidden"/>
                                      </p:to>
                                    </p:set>
                                  </p:childTnLst>
                                </p:cTn>
                              </p:par>
                              <p:par>
                                <p:cTn id="37" presetID="9" presetClass="exit" presetSubtype="0" fill="hold" grpId="2" nodeType="withEffect">
                                  <p:stCondLst>
                                    <p:cond delay="0"/>
                                  </p:stCondLst>
                                  <p:iterate>
                                    <p:tmAbs val="0"/>
                                  </p:iterate>
                                  <p:childTnLst>
                                    <p:animEffect transition="out" filter="dissolve">
                                      <p:cBhvr>
                                        <p:cTn id="38" dur="1000" fill="hold"/>
                                        <p:tgtEl>
                                          <p:spTgt spid="935">
                                            <p:txEl>
                                              <p:pRg st="3" end="3"/>
                                            </p:txEl>
                                          </p:spTgt>
                                        </p:tgtEl>
                                      </p:cBhvr>
                                    </p:animEffect>
                                    <p:set>
                                      <p:cBhvr>
                                        <p:cTn id="39" fill="hold">
                                          <p:stCondLst>
                                            <p:cond delay="999"/>
                                          </p:stCondLst>
                                        </p:cTn>
                                        <p:tgtEl>
                                          <p:spTgt spid="935">
                                            <p:txEl>
                                              <p:pRg st="3" end="3"/>
                                            </p:txEl>
                                          </p:spTgt>
                                        </p:tgtEl>
                                        <p:attrNameLst>
                                          <p:attrName>style.visibility</p:attrName>
                                        </p:attrNameLst>
                                      </p:cBhvr>
                                      <p:to>
                                        <p:strVal val="hidden"/>
                                      </p:to>
                                    </p:set>
                                  </p:childTnLst>
                                </p:cTn>
                              </p:par>
                              <p:par>
                                <p:cTn id="40" presetID="9" presetClass="exit" presetSubtype="0" fill="hold" grpId="2" nodeType="withEffect">
                                  <p:stCondLst>
                                    <p:cond delay="0"/>
                                  </p:stCondLst>
                                  <p:iterate>
                                    <p:tmAbs val="0"/>
                                  </p:iterate>
                                  <p:childTnLst>
                                    <p:animEffect transition="out" filter="dissolve">
                                      <p:cBhvr>
                                        <p:cTn id="41" dur="1000" fill="hold"/>
                                        <p:tgtEl>
                                          <p:spTgt spid="935">
                                            <p:bg/>
                                          </p:spTgt>
                                        </p:tgtEl>
                                      </p:cBhvr>
                                    </p:animEffect>
                                    <p:set>
                                      <p:cBhvr>
                                        <p:cTn id="42" fill="hold">
                                          <p:stCondLst>
                                            <p:cond delay="999"/>
                                          </p:stCondLst>
                                        </p:cTn>
                                        <p:tgtEl>
                                          <p:spTgt spid="93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 grpId="1" build="p" bldLvl="5" animBg="1" advAuto="0"/>
      <p:bldP spid="935" grpId="2"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Shape 941"/>
          <p:cNvSpPr/>
          <p:nvPr/>
        </p:nvSpPr>
        <p:spPr>
          <a:xfrm>
            <a:off x="398324" y="1136286"/>
            <a:ext cx="8347352" cy="662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sz="3700">
                <a:latin typeface="Verdana"/>
                <a:ea typeface="Verdana"/>
                <a:cs typeface="Verdana"/>
                <a:sym typeface="Verdana"/>
              </a:defRPr>
            </a:lvl1pPr>
          </a:lstStyle>
          <a:p>
            <a:r>
              <a:t>Building Resilience is a Team Sport</a:t>
            </a:r>
          </a:p>
        </p:txBody>
      </p:sp>
      <p:pic>
        <p:nvPicPr>
          <p:cNvPr id="4" name="pasted-image.pdf"/>
          <p:cNvPicPr>
            <a:picLocks noChangeAspect="1"/>
          </p:cNvPicPr>
          <p:nvPr/>
        </p:nvPicPr>
        <p:blipFill>
          <a:blip r:embed="rId2">
            <a:extLst/>
          </a:blip>
          <a:stretch>
            <a:fillRect/>
          </a:stretch>
        </p:blipFill>
        <p:spPr>
          <a:xfrm>
            <a:off x="184150" y="3054350"/>
            <a:ext cx="8775700" cy="749300"/>
          </a:xfrm>
          <a:prstGeom prst="rect">
            <a:avLst/>
          </a:prstGeom>
          <a:ln w="12700">
            <a:miter lim="400000"/>
          </a:ln>
        </p:spPr>
      </p:pic>
      <p:sp>
        <p:nvSpPr>
          <p:cNvPr id="5" name="Shape 932"/>
          <p:cNvSpPr/>
          <p:nvPr/>
        </p:nvSpPr>
        <p:spPr>
          <a:xfrm>
            <a:off x="0" y="0"/>
            <a:ext cx="9144000" cy="685800"/>
          </a:xfrm>
          <a:prstGeom prst="rect">
            <a:avLst/>
          </a:prstGeom>
          <a:solidFill>
            <a:srgbClr val="84ABD2"/>
          </a:solidFill>
          <a:ln w="12700">
            <a:miter lim="400000"/>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pic>
        <p:nvPicPr>
          <p:cNvPr id="6" name="image.jpg"/>
          <p:cNvPicPr>
            <a:picLocks/>
          </p:cNvPicPr>
          <p:nvPr/>
        </p:nvPicPr>
        <p:blipFill>
          <a:blip r:embed="rId3">
            <a:extLst/>
          </a:blip>
          <a:stretch>
            <a:fillRect/>
          </a:stretch>
        </p:blipFill>
        <p:spPr>
          <a:xfrm>
            <a:off x="964803" y="190500"/>
            <a:ext cx="7404497" cy="2921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Shape 943"/>
          <p:cNvSpPr/>
          <p:nvPr/>
        </p:nvSpPr>
        <p:spPr>
          <a:xfrm>
            <a:off x="0" y="0"/>
            <a:ext cx="9156700" cy="870877"/>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944" name="pasted-image.png"/>
          <p:cNvPicPr>
            <a:picLocks noChangeAspect="1"/>
          </p:cNvPicPr>
          <p:nvPr/>
        </p:nvPicPr>
        <p:blipFill>
          <a:blip r:embed="rId2">
            <a:extLst/>
          </a:blip>
          <a:stretch>
            <a:fillRect/>
          </a:stretch>
        </p:blipFill>
        <p:spPr>
          <a:xfrm>
            <a:off x="-104738" y="837494"/>
            <a:ext cx="9248738" cy="6029136"/>
          </a:xfrm>
          <a:prstGeom prst="rect">
            <a:avLst/>
          </a:prstGeom>
          <a:ln w="12700">
            <a:miter lim="400000"/>
          </a:ln>
        </p:spPr>
      </p:pic>
      <p:sp>
        <p:nvSpPr>
          <p:cNvPr id="945" name="Shape 945"/>
          <p:cNvSpPr/>
          <p:nvPr/>
        </p:nvSpPr>
        <p:spPr>
          <a:xfrm>
            <a:off x="762903" y="139700"/>
            <a:ext cx="799133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Verdana"/>
                <a:ea typeface="Verdana"/>
                <a:cs typeface="Verdana"/>
                <a:sym typeface="Verdana"/>
              </a:defRPr>
            </a:lvl1pPr>
          </a:lstStyle>
          <a:p>
            <a:r>
              <a:t>The 3 Principle Ingredients to Improve Outcomes</a:t>
            </a:r>
          </a:p>
        </p:txBody>
      </p:sp>
    </p:spTree>
  </p:cSld>
  <p:clrMapOvr>
    <a:masterClrMapping/>
  </p:clrMapOvr>
  <p:transition xmlns:p14="http://schemas.microsoft.com/office/powerpoint/2010/mai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Shape 947"/>
          <p:cNvSpPr/>
          <p:nvPr/>
        </p:nvSpPr>
        <p:spPr>
          <a:xfrm>
            <a:off x="2095500" y="1511300"/>
            <a:ext cx="4660900" cy="4445000"/>
          </a:xfrm>
          <a:prstGeom prst="rect">
            <a:avLst/>
          </a:prstGeom>
          <a:gradFill>
            <a:gsLst>
              <a:gs pos="0">
                <a:srgbClr val="74A7FE"/>
              </a:gs>
              <a:gs pos="100000">
                <a:srgbClr val="C8E1E7"/>
              </a:gs>
            </a:gsLst>
          </a:gradFill>
          <a:ln w="12700">
            <a:solidFill>
              <a:srgbClr val="000000"/>
            </a:solidFill>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sp>
        <p:nvSpPr>
          <p:cNvPr id="948" name="Shape 948"/>
          <p:cNvSpPr/>
          <p:nvPr/>
        </p:nvSpPr>
        <p:spPr>
          <a:xfrm flipV="1">
            <a:off x="2082800" y="2455238"/>
            <a:ext cx="4673600" cy="96"/>
          </a:xfrm>
          <a:prstGeom prst="line">
            <a:avLst/>
          </a:prstGeom>
          <a:ln w="25400">
            <a:solidFill>
              <a:srgbClr val="000000"/>
            </a:solidFill>
            <a:custDash>
              <a:ds d="200000" sp="200000"/>
            </a:custDash>
          </a:ln>
        </p:spPr>
        <p:txBody>
          <a:bodyPr lIns="0" tIns="0" rIns="0" bIns="0"/>
          <a:lstStyle/>
          <a:p>
            <a:endParaRPr/>
          </a:p>
        </p:txBody>
      </p:sp>
      <p:sp>
        <p:nvSpPr>
          <p:cNvPr id="949" name="Shape 949"/>
          <p:cNvSpPr/>
          <p:nvPr/>
        </p:nvSpPr>
        <p:spPr>
          <a:xfrm flipV="1">
            <a:off x="2095500" y="3352800"/>
            <a:ext cx="4673600" cy="95"/>
          </a:xfrm>
          <a:prstGeom prst="line">
            <a:avLst/>
          </a:prstGeom>
          <a:ln w="25400">
            <a:solidFill>
              <a:srgbClr val="000000"/>
            </a:solidFill>
            <a:custDash>
              <a:ds d="200000" sp="200000"/>
            </a:custDash>
          </a:ln>
        </p:spPr>
        <p:txBody>
          <a:bodyPr lIns="0" tIns="0" rIns="0" bIns="0"/>
          <a:lstStyle/>
          <a:p>
            <a:endParaRPr/>
          </a:p>
        </p:txBody>
      </p:sp>
      <p:sp>
        <p:nvSpPr>
          <p:cNvPr id="950" name="Shape 950"/>
          <p:cNvSpPr/>
          <p:nvPr/>
        </p:nvSpPr>
        <p:spPr>
          <a:xfrm flipV="1">
            <a:off x="2082800" y="4191000"/>
            <a:ext cx="4673600" cy="95"/>
          </a:xfrm>
          <a:prstGeom prst="line">
            <a:avLst/>
          </a:prstGeom>
          <a:ln w="25400">
            <a:solidFill>
              <a:srgbClr val="000000"/>
            </a:solidFill>
            <a:custDash>
              <a:ds d="200000" sp="200000"/>
            </a:custDash>
          </a:ln>
        </p:spPr>
        <p:txBody>
          <a:bodyPr lIns="0" tIns="0" rIns="0" bIns="0"/>
          <a:lstStyle/>
          <a:p>
            <a:endParaRPr/>
          </a:p>
        </p:txBody>
      </p:sp>
      <p:sp>
        <p:nvSpPr>
          <p:cNvPr id="951" name="Shape 951"/>
          <p:cNvSpPr/>
          <p:nvPr/>
        </p:nvSpPr>
        <p:spPr>
          <a:xfrm flipV="1">
            <a:off x="2082800" y="5092700"/>
            <a:ext cx="4673600" cy="95"/>
          </a:xfrm>
          <a:prstGeom prst="line">
            <a:avLst/>
          </a:prstGeom>
          <a:ln w="25400">
            <a:solidFill>
              <a:srgbClr val="000000"/>
            </a:solidFill>
            <a:custDash>
              <a:ds d="200000" sp="200000"/>
            </a:custDash>
          </a:ln>
        </p:spPr>
        <p:txBody>
          <a:bodyPr lIns="0" tIns="0" rIns="0" bIns="0"/>
          <a:lstStyle/>
          <a:p>
            <a:endParaRPr/>
          </a:p>
        </p:txBody>
      </p:sp>
      <p:sp>
        <p:nvSpPr>
          <p:cNvPr id="952" name="Shape 952"/>
          <p:cNvSpPr/>
          <p:nvPr/>
        </p:nvSpPr>
        <p:spPr>
          <a:xfrm>
            <a:off x="1526864" y="2298700"/>
            <a:ext cx="41148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740</a:t>
            </a:r>
          </a:p>
        </p:txBody>
      </p:sp>
      <p:sp>
        <p:nvSpPr>
          <p:cNvPr id="953" name="Shape 953"/>
          <p:cNvSpPr/>
          <p:nvPr/>
        </p:nvSpPr>
        <p:spPr>
          <a:xfrm>
            <a:off x="1537140" y="3200400"/>
            <a:ext cx="41148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700</a:t>
            </a:r>
          </a:p>
        </p:txBody>
      </p:sp>
      <p:sp>
        <p:nvSpPr>
          <p:cNvPr id="954" name="Shape 954"/>
          <p:cNvSpPr/>
          <p:nvPr/>
        </p:nvSpPr>
        <p:spPr>
          <a:xfrm>
            <a:off x="1549840" y="4064000"/>
            <a:ext cx="41148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660</a:t>
            </a:r>
          </a:p>
        </p:txBody>
      </p:sp>
      <p:sp>
        <p:nvSpPr>
          <p:cNvPr id="955" name="Shape 955"/>
          <p:cNvSpPr/>
          <p:nvPr/>
        </p:nvSpPr>
        <p:spPr>
          <a:xfrm>
            <a:off x="1562540" y="5003800"/>
            <a:ext cx="41148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620</a:t>
            </a:r>
          </a:p>
        </p:txBody>
      </p:sp>
      <p:sp>
        <p:nvSpPr>
          <p:cNvPr id="956" name="Shape 956"/>
          <p:cNvSpPr/>
          <p:nvPr/>
        </p:nvSpPr>
        <p:spPr>
          <a:xfrm>
            <a:off x="1578576" y="5765800"/>
            <a:ext cx="411481"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580</a:t>
            </a:r>
          </a:p>
        </p:txBody>
      </p:sp>
      <p:sp>
        <p:nvSpPr>
          <p:cNvPr id="957" name="Shape 957"/>
          <p:cNvSpPr/>
          <p:nvPr/>
        </p:nvSpPr>
        <p:spPr>
          <a:xfrm rot="16827594">
            <a:off x="2484966" y="2387599"/>
            <a:ext cx="3894668" cy="2997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1" y="5980"/>
                </a:lnTo>
                <a:lnTo>
                  <a:pt x="7607" y="9519"/>
                </a:lnTo>
                <a:lnTo>
                  <a:pt x="11457" y="13668"/>
                </a:lnTo>
                <a:lnTo>
                  <a:pt x="15777" y="17817"/>
                </a:lnTo>
                <a:lnTo>
                  <a:pt x="21600" y="21600"/>
                </a:lnTo>
              </a:path>
            </a:pathLst>
          </a:custGeom>
          <a:ln w="38100">
            <a:solidFill>
              <a:srgbClr val="4F7A28"/>
            </a:solidFill>
          </a:ln>
        </p:spPr>
        <p:txBody>
          <a:bodyPr lIns="50800" tIns="50800" rIns="50800" bIns="50800" anchor="ctr"/>
          <a:lstStyle/>
          <a:p>
            <a:pPr algn="ctr" defTabSz="444500">
              <a:defRPr sz="3000">
                <a:latin typeface="+mj-lt"/>
                <a:ea typeface="+mj-ea"/>
                <a:cs typeface="+mj-cs"/>
                <a:sym typeface="Gill Sans"/>
              </a:defRPr>
            </a:pPr>
            <a:endParaRPr/>
          </a:p>
        </p:txBody>
      </p:sp>
      <p:sp>
        <p:nvSpPr>
          <p:cNvPr id="958" name="Shape 958"/>
          <p:cNvSpPr/>
          <p:nvPr/>
        </p:nvSpPr>
        <p:spPr>
          <a:xfrm>
            <a:off x="1971712" y="6121400"/>
            <a:ext cx="1045786"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800">
                <a:solidFill>
                  <a:srgbClr val="831100"/>
                </a:solidFill>
                <a:uFill>
                  <a:solidFill>
                    <a:srgbClr val="831100"/>
                  </a:solidFill>
                </a:uFill>
                <a:latin typeface="Gill Sans SemiBold"/>
                <a:ea typeface="Gill Sans SemiBold"/>
                <a:cs typeface="Gill Sans SemiBold"/>
                <a:sym typeface="Gill Sans SemiBold"/>
              </a:defRPr>
            </a:lvl1pPr>
          </a:lstStyle>
          <a:p>
            <a:r>
              <a:t>low ‘EF’</a:t>
            </a:r>
          </a:p>
        </p:txBody>
      </p:sp>
      <p:sp>
        <p:nvSpPr>
          <p:cNvPr id="959" name="Shape 959"/>
          <p:cNvSpPr/>
          <p:nvPr/>
        </p:nvSpPr>
        <p:spPr>
          <a:xfrm>
            <a:off x="5725083" y="6121400"/>
            <a:ext cx="113028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800">
                <a:solidFill>
                  <a:srgbClr val="4F7A28"/>
                </a:solidFill>
                <a:uFill>
                  <a:solidFill>
                    <a:srgbClr val="4F7A28"/>
                  </a:solidFill>
                </a:uFill>
                <a:latin typeface="Gill Sans SemiBold"/>
                <a:ea typeface="Gill Sans SemiBold"/>
                <a:cs typeface="Gill Sans SemiBold"/>
                <a:sym typeface="Gill Sans SemiBold"/>
              </a:defRPr>
            </a:lvl1pPr>
          </a:lstStyle>
          <a:p>
            <a:r>
              <a:t>high ‘EF’</a:t>
            </a:r>
          </a:p>
        </p:txBody>
      </p:sp>
      <p:sp>
        <p:nvSpPr>
          <p:cNvPr id="960" name="Shape 960"/>
          <p:cNvSpPr/>
          <p:nvPr/>
        </p:nvSpPr>
        <p:spPr>
          <a:xfrm rot="16181711">
            <a:off x="-864546" y="3492499"/>
            <a:ext cx="4013201"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2800">
                <a:uFill>
                  <a:solidFill>
                    <a:srgbClr val="000000"/>
                  </a:solidFill>
                </a:uFill>
                <a:latin typeface="+mj-lt"/>
                <a:ea typeface="+mj-ea"/>
                <a:cs typeface="+mj-cs"/>
                <a:sym typeface="Gill Sans"/>
              </a:defRPr>
            </a:lvl1pPr>
          </a:lstStyle>
          <a:p>
            <a:r>
              <a:t>Credit Rating Score</a:t>
            </a:r>
          </a:p>
        </p:txBody>
      </p:sp>
      <p:sp>
        <p:nvSpPr>
          <p:cNvPr id="961" name="Shape 961"/>
          <p:cNvSpPr/>
          <p:nvPr/>
        </p:nvSpPr>
        <p:spPr>
          <a:xfrm>
            <a:off x="2222499" y="5092700"/>
            <a:ext cx="798212" cy="725885"/>
          </a:xfrm>
          <a:prstGeom prst="ellipse">
            <a:avLst/>
          </a:prstGeom>
          <a:ln w="25400">
            <a:solidFill>
              <a:srgbClr val="000000"/>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962" name="Shape 962"/>
          <p:cNvSpPr/>
          <p:nvPr/>
        </p:nvSpPr>
        <p:spPr>
          <a:xfrm>
            <a:off x="5891119" y="1914696"/>
            <a:ext cx="798211" cy="725886"/>
          </a:xfrm>
          <a:prstGeom prst="ellipse">
            <a:avLst/>
          </a:prstGeom>
          <a:ln w="25400">
            <a:solidFill>
              <a:srgbClr val="000000"/>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963" name="Shape 963"/>
          <p:cNvSpPr/>
          <p:nvPr/>
        </p:nvSpPr>
        <p:spPr>
          <a:xfrm>
            <a:off x="265755" y="139700"/>
            <a:ext cx="8597901"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2100" b="1">
                <a:uFill>
                  <a:solidFill>
                    <a:srgbClr val="000000"/>
                  </a:solidFill>
                </a:uFill>
                <a:latin typeface="Verdana"/>
                <a:ea typeface="Verdana"/>
                <a:cs typeface="Verdana"/>
                <a:sym typeface="Verdana"/>
              </a:defRPr>
            </a:lvl1pPr>
          </a:lstStyle>
          <a:p>
            <a:r>
              <a:t>Early Executive Function Disruption - Long Term Impact </a:t>
            </a:r>
          </a:p>
        </p:txBody>
      </p:sp>
      <p:sp>
        <p:nvSpPr>
          <p:cNvPr id="964" name="Shape 964"/>
          <p:cNvSpPr/>
          <p:nvPr/>
        </p:nvSpPr>
        <p:spPr>
          <a:xfrm>
            <a:off x="7140823" y="6553200"/>
            <a:ext cx="1934364"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a:uFill>
                  <a:solidFill>
                    <a:srgbClr val="000000"/>
                  </a:solidFill>
                </a:uFill>
                <a:latin typeface="Verdana"/>
                <a:ea typeface="Verdana"/>
                <a:cs typeface="Verdana"/>
                <a:sym typeface="Verdana"/>
              </a:defRPr>
            </a:lvl1pPr>
          </a:lstStyle>
          <a:p>
            <a:r>
              <a:t>Moffitt et al PNAS 2011</a:t>
            </a:r>
          </a:p>
        </p:txBody>
      </p:sp>
      <p:sp>
        <p:nvSpPr>
          <p:cNvPr id="965" name="Shape 965"/>
          <p:cNvSpPr/>
          <p:nvPr/>
        </p:nvSpPr>
        <p:spPr>
          <a:xfrm>
            <a:off x="1902770" y="965200"/>
            <a:ext cx="504636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1800" b="1">
                <a:solidFill>
                  <a:srgbClr val="831100"/>
                </a:solidFill>
                <a:uFill>
                  <a:solidFill>
                    <a:srgbClr val="831100"/>
                  </a:solidFill>
                </a:uFill>
                <a:latin typeface="Verdana"/>
                <a:ea typeface="Verdana"/>
                <a:cs typeface="Verdana"/>
                <a:sym typeface="Verdana"/>
              </a:defRPr>
            </a:lvl1pPr>
          </a:lstStyle>
          <a:p>
            <a:r>
              <a:t>The Dunedin Study (New Zealand)</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57"/>
                                        </p:tgtEl>
                                        <p:attrNameLst>
                                          <p:attrName>style.visibility</p:attrName>
                                        </p:attrNameLst>
                                      </p:cBhvr>
                                      <p:to>
                                        <p:strVal val="visible"/>
                                      </p:to>
                                    </p:set>
                                    <p:animEffect transition="in" filter="wipe(left)">
                                      <p:cBhvr>
                                        <p:cTn id="7" dur="1000"/>
                                        <p:tgtEl>
                                          <p:spTgt spid="9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961"/>
                                        </p:tgtEl>
                                        <p:attrNameLst>
                                          <p:attrName>style.visibility</p:attrName>
                                        </p:attrNameLst>
                                      </p:cBhvr>
                                      <p:to>
                                        <p:strVal val="visible"/>
                                      </p:to>
                                    </p:set>
                                    <p:animEffect transition="in" filter="wipe(left)">
                                      <p:cBhvr>
                                        <p:cTn id="12" dur="1000"/>
                                        <p:tgtEl>
                                          <p:spTgt spid="9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962"/>
                                        </p:tgtEl>
                                        <p:attrNameLst>
                                          <p:attrName>style.visibility</p:attrName>
                                        </p:attrNameLst>
                                      </p:cBhvr>
                                      <p:to>
                                        <p:strVal val="visible"/>
                                      </p:to>
                                    </p:set>
                                    <p:animEffect transition="in" filter="wipe(left)">
                                      <p:cBhvr>
                                        <p:cTn id="17" dur="10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 grpId="1" animBg="1" advAuto="0"/>
      <p:bldP spid="961" grpId="2" animBg="1" advAuto="0"/>
      <p:bldP spid="962" grpId="3"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p:nvPr/>
        </p:nvSpPr>
        <p:spPr>
          <a:xfrm>
            <a:off x="2095500" y="1511300"/>
            <a:ext cx="4660900" cy="4445000"/>
          </a:xfrm>
          <a:prstGeom prst="rect">
            <a:avLst/>
          </a:prstGeom>
          <a:gradFill>
            <a:gsLst>
              <a:gs pos="0">
                <a:srgbClr val="74A7FE"/>
              </a:gs>
              <a:gs pos="100000">
                <a:srgbClr val="C8E1E7"/>
              </a:gs>
            </a:gsLst>
          </a:gradFill>
          <a:ln w="12700">
            <a:solidFill>
              <a:srgbClr val="000000"/>
            </a:solidFill>
          </a:ln>
        </p:spPr>
        <p:txBody>
          <a:bodyPr lIns="50800" tIns="50800" rIns="50800" bIns="50800" anchor="ctr"/>
          <a:lstStyle/>
          <a:p>
            <a:pPr marL="30480" marR="30480" algn="ctr" defTabSz="685800">
              <a:defRPr sz="2800">
                <a:uFill>
                  <a:solidFill>
                    <a:srgbClr val="000000"/>
                  </a:solidFill>
                </a:uFill>
                <a:latin typeface="+mj-lt"/>
                <a:ea typeface="+mj-ea"/>
                <a:cs typeface="+mj-cs"/>
                <a:sym typeface="Gill Sans"/>
              </a:defRPr>
            </a:pPr>
            <a:endParaRPr/>
          </a:p>
        </p:txBody>
      </p:sp>
      <p:sp>
        <p:nvSpPr>
          <p:cNvPr id="970" name="Shape 970"/>
          <p:cNvSpPr/>
          <p:nvPr/>
        </p:nvSpPr>
        <p:spPr>
          <a:xfrm flipV="1">
            <a:off x="2082800" y="2455238"/>
            <a:ext cx="4673600" cy="96"/>
          </a:xfrm>
          <a:prstGeom prst="line">
            <a:avLst/>
          </a:prstGeom>
          <a:ln w="25400">
            <a:solidFill>
              <a:srgbClr val="000000"/>
            </a:solidFill>
            <a:custDash>
              <a:ds d="200000" sp="200000"/>
            </a:custDash>
          </a:ln>
        </p:spPr>
        <p:txBody>
          <a:bodyPr lIns="0" tIns="0" rIns="0" bIns="0"/>
          <a:lstStyle/>
          <a:p>
            <a:endParaRPr/>
          </a:p>
        </p:txBody>
      </p:sp>
      <p:sp>
        <p:nvSpPr>
          <p:cNvPr id="971" name="Shape 971"/>
          <p:cNvSpPr/>
          <p:nvPr/>
        </p:nvSpPr>
        <p:spPr>
          <a:xfrm flipV="1">
            <a:off x="2095500" y="3352800"/>
            <a:ext cx="4673600" cy="95"/>
          </a:xfrm>
          <a:prstGeom prst="line">
            <a:avLst/>
          </a:prstGeom>
          <a:ln w="25400">
            <a:solidFill>
              <a:srgbClr val="000000"/>
            </a:solidFill>
            <a:custDash>
              <a:ds d="200000" sp="200000"/>
            </a:custDash>
          </a:ln>
        </p:spPr>
        <p:txBody>
          <a:bodyPr lIns="0" tIns="0" rIns="0" bIns="0"/>
          <a:lstStyle/>
          <a:p>
            <a:endParaRPr/>
          </a:p>
        </p:txBody>
      </p:sp>
      <p:sp>
        <p:nvSpPr>
          <p:cNvPr id="972" name="Shape 972"/>
          <p:cNvSpPr/>
          <p:nvPr/>
        </p:nvSpPr>
        <p:spPr>
          <a:xfrm flipV="1">
            <a:off x="2082800" y="4191000"/>
            <a:ext cx="4673600" cy="95"/>
          </a:xfrm>
          <a:prstGeom prst="line">
            <a:avLst/>
          </a:prstGeom>
          <a:ln w="25400">
            <a:solidFill>
              <a:srgbClr val="000000"/>
            </a:solidFill>
            <a:custDash>
              <a:ds d="200000" sp="200000"/>
            </a:custDash>
          </a:ln>
        </p:spPr>
        <p:txBody>
          <a:bodyPr lIns="0" tIns="0" rIns="0" bIns="0"/>
          <a:lstStyle/>
          <a:p>
            <a:endParaRPr/>
          </a:p>
        </p:txBody>
      </p:sp>
      <p:sp>
        <p:nvSpPr>
          <p:cNvPr id="973" name="Shape 973"/>
          <p:cNvSpPr/>
          <p:nvPr/>
        </p:nvSpPr>
        <p:spPr>
          <a:xfrm flipV="1">
            <a:off x="2082800" y="5092700"/>
            <a:ext cx="4673600" cy="95"/>
          </a:xfrm>
          <a:prstGeom prst="line">
            <a:avLst/>
          </a:prstGeom>
          <a:ln w="25400">
            <a:solidFill>
              <a:srgbClr val="000000"/>
            </a:solidFill>
            <a:custDash>
              <a:ds d="200000" sp="200000"/>
            </a:custDash>
          </a:ln>
        </p:spPr>
        <p:txBody>
          <a:bodyPr lIns="0" tIns="0" rIns="0" bIns="0"/>
          <a:lstStyle/>
          <a:p>
            <a:endParaRPr/>
          </a:p>
        </p:txBody>
      </p:sp>
      <p:sp>
        <p:nvSpPr>
          <p:cNvPr id="974" name="Shape 974"/>
          <p:cNvSpPr/>
          <p:nvPr/>
        </p:nvSpPr>
        <p:spPr>
          <a:xfrm rot="16827594">
            <a:off x="2484966" y="2387599"/>
            <a:ext cx="3894668" cy="2997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1" y="5980"/>
                </a:lnTo>
                <a:lnTo>
                  <a:pt x="7607" y="9519"/>
                </a:lnTo>
                <a:lnTo>
                  <a:pt x="11457" y="13668"/>
                </a:lnTo>
                <a:lnTo>
                  <a:pt x="15777" y="17817"/>
                </a:lnTo>
                <a:lnTo>
                  <a:pt x="21600" y="21600"/>
                </a:lnTo>
              </a:path>
            </a:pathLst>
          </a:custGeom>
          <a:ln w="38100">
            <a:solidFill>
              <a:srgbClr val="4F7A28"/>
            </a:solidFill>
          </a:ln>
        </p:spPr>
        <p:txBody>
          <a:bodyPr lIns="50800" tIns="50800" rIns="50800" bIns="50800" anchor="ctr"/>
          <a:lstStyle/>
          <a:p>
            <a:pPr algn="ctr" defTabSz="444500">
              <a:defRPr sz="3000">
                <a:latin typeface="+mj-lt"/>
                <a:ea typeface="+mj-ea"/>
                <a:cs typeface="+mj-cs"/>
                <a:sym typeface="Gill Sans"/>
              </a:defRPr>
            </a:pPr>
            <a:endParaRPr/>
          </a:p>
        </p:txBody>
      </p:sp>
      <p:sp>
        <p:nvSpPr>
          <p:cNvPr id="975" name="Shape 975"/>
          <p:cNvSpPr/>
          <p:nvPr/>
        </p:nvSpPr>
        <p:spPr>
          <a:xfrm>
            <a:off x="1971712" y="6121400"/>
            <a:ext cx="1045786"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800">
                <a:solidFill>
                  <a:srgbClr val="831100"/>
                </a:solidFill>
                <a:uFill>
                  <a:solidFill>
                    <a:srgbClr val="831100"/>
                  </a:solidFill>
                </a:uFill>
                <a:latin typeface="Gill Sans SemiBold"/>
                <a:ea typeface="Gill Sans SemiBold"/>
                <a:cs typeface="Gill Sans SemiBold"/>
                <a:sym typeface="Gill Sans SemiBold"/>
              </a:defRPr>
            </a:lvl1pPr>
          </a:lstStyle>
          <a:p>
            <a:r>
              <a:t>low ‘EF’</a:t>
            </a:r>
          </a:p>
        </p:txBody>
      </p:sp>
      <p:sp>
        <p:nvSpPr>
          <p:cNvPr id="976" name="Shape 976"/>
          <p:cNvSpPr/>
          <p:nvPr/>
        </p:nvSpPr>
        <p:spPr>
          <a:xfrm>
            <a:off x="5725083" y="6121400"/>
            <a:ext cx="113028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800">
                <a:solidFill>
                  <a:srgbClr val="4F7A28"/>
                </a:solidFill>
                <a:uFill>
                  <a:solidFill>
                    <a:srgbClr val="4F7A28"/>
                  </a:solidFill>
                </a:uFill>
                <a:latin typeface="Gill Sans SemiBold"/>
                <a:ea typeface="Gill Sans SemiBold"/>
                <a:cs typeface="Gill Sans SemiBold"/>
                <a:sym typeface="Gill Sans SemiBold"/>
              </a:defRPr>
            </a:lvl1pPr>
          </a:lstStyle>
          <a:p>
            <a:r>
              <a:t>high ‘EF’</a:t>
            </a:r>
          </a:p>
        </p:txBody>
      </p:sp>
      <p:sp>
        <p:nvSpPr>
          <p:cNvPr id="977" name="Shape 977"/>
          <p:cNvSpPr/>
          <p:nvPr/>
        </p:nvSpPr>
        <p:spPr>
          <a:xfrm rot="16181711">
            <a:off x="-864546" y="3492499"/>
            <a:ext cx="4013201"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2800">
                <a:uFill>
                  <a:solidFill>
                    <a:srgbClr val="000000"/>
                  </a:solidFill>
                </a:uFill>
                <a:latin typeface="+mj-lt"/>
                <a:ea typeface="+mj-ea"/>
                <a:cs typeface="+mj-cs"/>
                <a:sym typeface="Gill Sans"/>
              </a:defRPr>
            </a:lvl1pPr>
          </a:lstStyle>
          <a:p>
            <a:r>
              <a:t>Adult Wealth Outcome</a:t>
            </a:r>
          </a:p>
        </p:txBody>
      </p:sp>
      <p:sp>
        <p:nvSpPr>
          <p:cNvPr id="978" name="Shape 978"/>
          <p:cNvSpPr/>
          <p:nvPr/>
        </p:nvSpPr>
        <p:spPr>
          <a:xfrm>
            <a:off x="1551824" y="2247900"/>
            <a:ext cx="361562"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0.4</a:t>
            </a:r>
          </a:p>
        </p:txBody>
      </p:sp>
      <p:sp>
        <p:nvSpPr>
          <p:cNvPr id="979" name="Shape 979"/>
          <p:cNvSpPr/>
          <p:nvPr/>
        </p:nvSpPr>
        <p:spPr>
          <a:xfrm>
            <a:off x="1562099" y="3149600"/>
            <a:ext cx="361562"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0.2</a:t>
            </a:r>
          </a:p>
        </p:txBody>
      </p:sp>
      <p:sp>
        <p:nvSpPr>
          <p:cNvPr id="980" name="Shape 980"/>
          <p:cNvSpPr/>
          <p:nvPr/>
        </p:nvSpPr>
        <p:spPr>
          <a:xfrm>
            <a:off x="1574799" y="4013200"/>
            <a:ext cx="361562"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0.0</a:t>
            </a:r>
          </a:p>
        </p:txBody>
      </p:sp>
      <p:sp>
        <p:nvSpPr>
          <p:cNvPr id="981" name="Shape 981"/>
          <p:cNvSpPr/>
          <p:nvPr/>
        </p:nvSpPr>
        <p:spPr>
          <a:xfrm>
            <a:off x="1558763" y="4953000"/>
            <a:ext cx="419034"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-0.2</a:t>
            </a:r>
          </a:p>
        </p:txBody>
      </p:sp>
      <p:sp>
        <p:nvSpPr>
          <p:cNvPr id="982" name="Shape 982"/>
          <p:cNvSpPr/>
          <p:nvPr/>
        </p:nvSpPr>
        <p:spPr>
          <a:xfrm>
            <a:off x="1574799" y="5715000"/>
            <a:ext cx="419034" cy="304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sz="1400">
                <a:uFill>
                  <a:solidFill>
                    <a:srgbClr val="000000"/>
                  </a:solidFill>
                </a:uFill>
                <a:latin typeface="+mj-lt"/>
                <a:ea typeface="+mj-ea"/>
                <a:cs typeface="+mj-cs"/>
                <a:sym typeface="Gill Sans"/>
              </a:defRPr>
            </a:lvl1pPr>
          </a:lstStyle>
          <a:p>
            <a:r>
              <a:t>-0.4</a:t>
            </a:r>
          </a:p>
        </p:txBody>
      </p:sp>
      <p:sp>
        <p:nvSpPr>
          <p:cNvPr id="983" name="Shape 983"/>
          <p:cNvSpPr/>
          <p:nvPr/>
        </p:nvSpPr>
        <p:spPr>
          <a:xfrm>
            <a:off x="2222499" y="5092700"/>
            <a:ext cx="798212" cy="725885"/>
          </a:xfrm>
          <a:prstGeom prst="ellipse">
            <a:avLst/>
          </a:prstGeom>
          <a:ln w="25400">
            <a:solidFill>
              <a:srgbClr val="000000"/>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984" name="Shape 984"/>
          <p:cNvSpPr/>
          <p:nvPr/>
        </p:nvSpPr>
        <p:spPr>
          <a:xfrm>
            <a:off x="5891119" y="1914696"/>
            <a:ext cx="798211" cy="725886"/>
          </a:xfrm>
          <a:prstGeom prst="ellipse">
            <a:avLst/>
          </a:prstGeom>
          <a:ln w="25400">
            <a:solidFill>
              <a:srgbClr val="000000"/>
            </a:solidFill>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985" name="Shape 985"/>
          <p:cNvSpPr/>
          <p:nvPr/>
        </p:nvSpPr>
        <p:spPr>
          <a:xfrm>
            <a:off x="265755" y="139700"/>
            <a:ext cx="8597901"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2100" b="1">
                <a:uFill>
                  <a:solidFill>
                    <a:srgbClr val="000000"/>
                  </a:solidFill>
                </a:uFill>
                <a:latin typeface="Verdana"/>
                <a:ea typeface="Verdana"/>
                <a:cs typeface="Verdana"/>
                <a:sym typeface="Verdana"/>
              </a:defRPr>
            </a:lvl1pPr>
          </a:lstStyle>
          <a:p>
            <a:r>
              <a:t>Early Executive Function Disruption - Long Term Impact </a:t>
            </a:r>
          </a:p>
        </p:txBody>
      </p:sp>
      <p:sp>
        <p:nvSpPr>
          <p:cNvPr id="986" name="Shape 986"/>
          <p:cNvSpPr/>
          <p:nvPr/>
        </p:nvSpPr>
        <p:spPr>
          <a:xfrm>
            <a:off x="7140823" y="6553200"/>
            <a:ext cx="1934364"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30480" marR="30480" algn="ctr" defTabSz="685800">
              <a:defRPr>
                <a:uFill>
                  <a:solidFill>
                    <a:srgbClr val="000000"/>
                  </a:solidFill>
                </a:uFill>
                <a:latin typeface="Verdana"/>
                <a:ea typeface="Verdana"/>
                <a:cs typeface="Verdana"/>
                <a:sym typeface="Verdana"/>
              </a:defRPr>
            </a:lvl1pPr>
          </a:lstStyle>
          <a:p>
            <a:r>
              <a:t>Moffitt et al PNAS 2011</a:t>
            </a:r>
          </a:p>
        </p:txBody>
      </p:sp>
      <p:sp>
        <p:nvSpPr>
          <p:cNvPr id="987" name="Shape 987"/>
          <p:cNvSpPr/>
          <p:nvPr/>
        </p:nvSpPr>
        <p:spPr>
          <a:xfrm>
            <a:off x="1902770" y="965200"/>
            <a:ext cx="504636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0480" marR="30480" algn="ctr" defTabSz="685800">
              <a:defRPr sz="1800" b="1">
                <a:solidFill>
                  <a:srgbClr val="831100"/>
                </a:solidFill>
                <a:uFill>
                  <a:solidFill>
                    <a:srgbClr val="831100"/>
                  </a:solidFill>
                </a:uFill>
                <a:latin typeface="Verdana"/>
                <a:ea typeface="Verdana"/>
                <a:cs typeface="Verdana"/>
                <a:sym typeface="Verdana"/>
              </a:defRPr>
            </a:lvl1pPr>
          </a:lstStyle>
          <a:p>
            <a:r>
              <a:t>The Dunedin Study (New Zealand)</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74"/>
                                        </p:tgtEl>
                                        <p:attrNameLst>
                                          <p:attrName>style.visibility</p:attrName>
                                        </p:attrNameLst>
                                      </p:cBhvr>
                                      <p:to>
                                        <p:strVal val="visible"/>
                                      </p:to>
                                    </p:set>
                                    <p:animEffect transition="in" filter="wipe(left)">
                                      <p:cBhvr>
                                        <p:cTn id="7" dur="1000"/>
                                        <p:tgtEl>
                                          <p:spTgt spid="9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983"/>
                                        </p:tgtEl>
                                        <p:attrNameLst>
                                          <p:attrName>style.visibility</p:attrName>
                                        </p:attrNameLst>
                                      </p:cBhvr>
                                      <p:to>
                                        <p:strVal val="visible"/>
                                      </p:to>
                                    </p:set>
                                    <p:animEffect transition="in" filter="wipe(left)">
                                      <p:cBhvr>
                                        <p:cTn id="12" dur="1000"/>
                                        <p:tgtEl>
                                          <p:spTgt spid="9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984"/>
                                        </p:tgtEl>
                                        <p:attrNameLst>
                                          <p:attrName>style.visibility</p:attrName>
                                        </p:attrNameLst>
                                      </p:cBhvr>
                                      <p:to>
                                        <p:strVal val="visible"/>
                                      </p:to>
                                    </p:set>
                                    <p:animEffect transition="in" filter="wipe(left)">
                                      <p:cBhvr>
                                        <p:cTn id="17" dur="1000"/>
                                        <p:tgtEl>
                                          <p:spTgt spid="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1" animBg="1" advAuto="0"/>
      <p:bldP spid="983" grpId="2" animBg="1" advAuto="0"/>
      <p:bldP spid="984" grpId="3"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p:cNvSpPr>
          <p:nvPr>
            <p:ph type="title"/>
          </p:nvPr>
        </p:nvSpPr>
        <p:spPr>
          <a:xfrm>
            <a:off x="1136865" y="686646"/>
            <a:ext cx="6637437" cy="1209041"/>
          </a:xfrm>
          <a:prstGeom prst="rect">
            <a:avLst/>
          </a:prstGeom>
        </p:spPr>
        <p:txBody>
          <a:bodyPr>
            <a:normAutofit fontScale="90000"/>
          </a:bodyPr>
          <a:lstStyle/>
          <a:p>
            <a:pPr defTabSz="365760">
              <a:defRPr sz="1760">
                <a:latin typeface="Verdana"/>
                <a:ea typeface="Verdana"/>
                <a:cs typeface="Verdana"/>
                <a:sym typeface="Verdana"/>
              </a:defRPr>
            </a:pPr>
            <a:r>
              <a:t/>
            </a:r>
            <a:br/>
            <a:r>
              <a:rPr b="1">
                <a:solidFill>
                  <a:srgbClr val="000000"/>
                </a:solidFill>
              </a:rPr>
              <a:t>The Key to Larger Impacts at Scale: Greater Specificity About What</a:t>
            </a:r>
            <a:r>
              <a:rPr sz="1720" b="1">
                <a:solidFill>
                  <a:srgbClr val="000000"/>
                </a:solidFill>
              </a:rPr>
              <a:t> Works for Whom and Why</a:t>
            </a:r>
            <a:br>
              <a:rPr sz="1720" b="1">
                <a:solidFill>
                  <a:srgbClr val="000000"/>
                </a:solidFill>
              </a:rPr>
            </a:br>
            <a:r>
              <a:rPr sz="1720" b="1">
                <a:solidFill>
                  <a:srgbClr val="000000"/>
                </a:solidFill>
              </a:rPr>
              <a:t/>
            </a:r>
            <a:br>
              <a:rPr sz="1720" b="1">
                <a:solidFill>
                  <a:srgbClr val="000000"/>
                </a:solidFill>
              </a:rPr>
            </a:br>
            <a:r>
              <a:rPr sz="960" b="1">
                <a:solidFill>
                  <a:srgbClr val="000000"/>
                </a:solidFill>
              </a:rPr>
              <a:t/>
            </a:r>
            <a:br>
              <a:rPr sz="960" b="1">
                <a:solidFill>
                  <a:srgbClr val="000000"/>
                </a:solidFill>
              </a:rPr>
            </a:br>
            <a:endParaRPr sz="960" b="1">
              <a:solidFill>
                <a:srgbClr val="000000"/>
              </a:solidFill>
            </a:endParaRPr>
          </a:p>
        </p:txBody>
      </p:sp>
      <p:pic>
        <p:nvPicPr>
          <p:cNvPr id="992" name="image39.pdf"/>
          <p:cNvPicPr>
            <a:picLocks noChangeAspect="1"/>
          </p:cNvPicPr>
          <p:nvPr/>
        </p:nvPicPr>
        <p:blipFill>
          <a:blip r:embed="rId2">
            <a:extLst/>
          </a:blip>
          <a:srcRect l="10992" t="4742" r="6028" b="14003"/>
          <a:stretch>
            <a:fillRect/>
          </a:stretch>
        </p:blipFill>
        <p:spPr>
          <a:xfrm>
            <a:off x="1483783" y="2379133"/>
            <a:ext cx="5943601" cy="3979864"/>
          </a:xfrm>
          <a:prstGeom prst="rect">
            <a:avLst/>
          </a:prstGeom>
          <a:ln w="12700">
            <a:miter lim="400000"/>
          </a:ln>
        </p:spPr>
      </p:pic>
      <p:sp>
        <p:nvSpPr>
          <p:cNvPr id="993" name="Shape 993"/>
          <p:cNvSpPr/>
          <p:nvPr/>
        </p:nvSpPr>
        <p:spPr>
          <a:xfrm rot="5400000">
            <a:off x="4433358" y="1644121"/>
            <a:ext cx="44451" cy="5943601"/>
          </a:xfrm>
          <a:prstGeom prst="rect">
            <a:avLst/>
          </a:prstGeom>
          <a:solidFill>
            <a:srgbClr val="BF2F37">
              <a:alpha val="45097"/>
            </a:srgbClr>
          </a:solidFill>
          <a:ln w="12700">
            <a:miter lim="400000"/>
          </a:ln>
        </p:spPr>
        <p:txBody>
          <a:bodyPr lIns="45719" rIns="45719" anchor="ctr"/>
          <a:lstStyle/>
          <a:p>
            <a:pPr defTabSz="914400">
              <a:defRPr sz="2400">
                <a:solidFill>
                  <a:srgbClr val="BF2F37"/>
                </a:solidFill>
                <a:latin typeface="Times"/>
                <a:ea typeface="Times"/>
                <a:cs typeface="Times"/>
                <a:sym typeface="Times"/>
              </a:defRPr>
            </a:pPr>
            <a:endParaRPr/>
          </a:p>
        </p:txBody>
      </p:sp>
      <p:sp>
        <p:nvSpPr>
          <p:cNvPr id="994" name="Shape 994"/>
          <p:cNvSpPr/>
          <p:nvPr/>
        </p:nvSpPr>
        <p:spPr>
          <a:xfrm rot="5400000">
            <a:off x="4432564" y="1335352"/>
            <a:ext cx="46039" cy="5943601"/>
          </a:xfrm>
          <a:prstGeom prst="rect">
            <a:avLst/>
          </a:prstGeom>
          <a:solidFill>
            <a:srgbClr val="FFFF00">
              <a:alpha val="45097"/>
            </a:srgbClr>
          </a:solidFill>
          <a:ln w="12700">
            <a:miter lim="400000"/>
          </a:ln>
        </p:spPr>
        <p:txBody>
          <a:bodyPr lIns="45719" rIns="45719" anchor="ctr"/>
          <a:lstStyle/>
          <a:p>
            <a:pPr defTabSz="914400">
              <a:defRPr sz="2400">
                <a:solidFill>
                  <a:srgbClr val="BF2F37"/>
                </a:solidFill>
                <a:latin typeface="Times"/>
                <a:ea typeface="Times"/>
                <a:cs typeface="Times"/>
                <a:sym typeface="Times"/>
              </a:defRPr>
            </a:pPr>
            <a:endParaRPr/>
          </a:p>
        </p:txBody>
      </p:sp>
      <p:sp>
        <p:nvSpPr>
          <p:cNvPr id="995" name="Shape 995"/>
          <p:cNvSpPr/>
          <p:nvPr/>
        </p:nvSpPr>
        <p:spPr>
          <a:xfrm>
            <a:off x="1058333" y="4447646"/>
            <a:ext cx="249472"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1800">
                <a:solidFill>
                  <a:srgbClr val="BF2F37"/>
                </a:solidFill>
                <a:latin typeface="Verdana"/>
                <a:ea typeface="Verdana"/>
                <a:cs typeface="Verdana"/>
                <a:sym typeface="Verdana"/>
              </a:defRPr>
            </a:lvl1pPr>
          </a:lstStyle>
          <a:p>
            <a:pPr>
              <a:defRPr sz="2400">
                <a:solidFill>
                  <a:srgbClr val="000000"/>
                </a:solidFill>
                <a:latin typeface="Times"/>
                <a:ea typeface="Times"/>
                <a:cs typeface="Times"/>
                <a:sym typeface="Times"/>
              </a:defRPr>
            </a:pPr>
            <a:r>
              <a:rPr sz="1800">
                <a:solidFill>
                  <a:srgbClr val="BF2F37"/>
                </a:solidFill>
                <a:latin typeface="Verdana"/>
                <a:ea typeface="Verdana"/>
                <a:cs typeface="Verdana"/>
                <a:sym typeface="Verdana"/>
              </a:rPr>
              <a:t>0</a:t>
            </a:r>
          </a:p>
        </p:txBody>
      </p:sp>
      <p:sp>
        <p:nvSpPr>
          <p:cNvPr id="996" name="Shape 996"/>
          <p:cNvSpPr/>
          <p:nvPr/>
        </p:nvSpPr>
        <p:spPr>
          <a:xfrm>
            <a:off x="4106333" y="3669771"/>
            <a:ext cx="3276601"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defRPr sz="2400">
                <a:latin typeface="Times"/>
                <a:ea typeface="Times"/>
                <a:cs typeface="Times"/>
                <a:sym typeface="Times"/>
              </a:defRPr>
            </a:pPr>
            <a:r>
              <a:rPr sz="1800" b="1">
                <a:solidFill>
                  <a:srgbClr val="BF2F37"/>
                </a:solidFill>
                <a:latin typeface="Verdana"/>
                <a:ea typeface="Verdana"/>
                <a:cs typeface="Verdana"/>
                <a:sym typeface="Verdana"/>
              </a:rPr>
              <a:t>Current Approach</a:t>
            </a:r>
          </a:p>
          <a:p>
            <a:pPr defTabSz="914400">
              <a:defRPr sz="2400">
                <a:latin typeface="Times"/>
                <a:ea typeface="Times"/>
                <a:cs typeface="Times"/>
                <a:sym typeface="Times"/>
              </a:defRPr>
            </a:pPr>
            <a:r>
              <a:rPr sz="1800">
                <a:latin typeface="Verdana"/>
                <a:ea typeface="Verdana"/>
                <a:cs typeface="Verdana"/>
                <a:sym typeface="Verdana"/>
              </a:rPr>
              <a:t>Mean effect qualifies as an evidence-based program</a:t>
            </a:r>
          </a:p>
        </p:txBody>
      </p:sp>
      <p:sp>
        <p:nvSpPr>
          <p:cNvPr id="997" name="Shape 997"/>
          <p:cNvSpPr/>
          <p:nvPr/>
        </p:nvSpPr>
        <p:spPr>
          <a:xfrm>
            <a:off x="4487333" y="2369608"/>
            <a:ext cx="3048001"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defRPr sz="2400">
                <a:latin typeface="Times"/>
                <a:ea typeface="Times"/>
                <a:cs typeface="Times"/>
                <a:sym typeface="Times"/>
              </a:defRPr>
            </a:pPr>
            <a:r>
              <a:rPr sz="1800" b="1">
                <a:solidFill>
                  <a:srgbClr val="BF2F37"/>
                </a:solidFill>
                <a:latin typeface="Verdana"/>
                <a:ea typeface="Verdana"/>
                <a:cs typeface="Verdana"/>
                <a:sym typeface="Verdana"/>
              </a:rPr>
              <a:t>What We Should Ask</a:t>
            </a:r>
          </a:p>
          <a:p>
            <a:pPr defTabSz="914400">
              <a:defRPr sz="2400">
                <a:latin typeface="Times"/>
                <a:ea typeface="Times"/>
                <a:cs typeface="Times"/>
                <a:sym typeface="Times"/>
              </a:defRPr>
            </a:pPr>
            <a:r>
              <a:rPr sz="1800">
                <a:latin typeface="Verdana"/>
                <a:ea typeface="Verdana"/>
                <a:cs typeface="Verdana"/>
                <a:sym typeface="Verdana"/>
              </a:rPr>
              <a:t>Why did this work so well for these children and families?</a:t>
            </a:r>
          </a:p>
        </p:txBody>
      </p:sp>
      <p:sp>
        <p:nvSpPr>
          <p:cNvPr id="998" name="Shape 998"/>
          <p:cNvSpPr/>
          <p:nvPr/>
        </p:nvSpPr>
        <p:spPr>
          <a:xfrm>
            <a:off x="5109633" y="5046133"/>
            <a:ext cx="2286001"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1800">
                <a:latin typeface="Verdana"/>
                <a:ea typeface="Verdana"/>
                <a:cs typeface="Verdana"/>
                <a:sym typeface="Verdana"/>
              </a:defRPr>
            </a:lvl1pPr>
          </a:lstStyle>
          <a:p>
            <a:pPr>
              <a:defRPr sz="2400">
                <a:latin typeface="Times"/>
                <a:ea typeface="Times"/>
                <a:cs typeface="Times"/>
                <a:sym typeface="Times"/>
              </a:defRPr>
            </a:pPr>
            <a:r>
              <a:rPr sz="1800">
                <a:latin typeface="Verdana"/>
                <a:ea typeface="Verdana"/>
                <a:cs typeface="Verdana"/>
                <a:sym typeface="Verdana"/>
              </a:rPr>
              <a:t>Why did this work so poorly for these children and families?</a:t>
            </a:r>
          </a:p>
        </p:txBody>
      </p:sp>
      <p:sp>
        <p:nvSpPr>
          <p:cNvPr id="999" name="Shape 999"/>
          <p:cNvSpPr/>
          <p:nvPr/>
        </p:nvSpPr>
        <p:spPr>
          <a:xfrm>
            <a:off x="3344333" y="2455333"/>
            <a:ext cx="1143001" cy="990601"/>
          </a:xfrm>
          <a:prstGeom prst="ellipse">
            <a:avLst/>
          </a:prstGeom>
          <a:ln w="38100">
            <a:solidFill>
              <a:srgbClr val="FFFF66"/>
            </a:solidFill>
          </a:ln>
        </p:spPr>
        <p:txBody>
          <a:bodyPr lIns="45719" rIns="45719" anchor="ctr"/>
          <a:lstStyle/>
          <a:p>
            <a:pPr defTabSz="914400">
              <a:defRPr sz="2400">
                <a:latin typeface="Times"/>
                <a:ea typeface="Times"/>
                <a:cs typeface="Times"/>
                <a:sym typeface="Times"/>
              </a:defRPr>
            </a:pPr>
            <a:endParaRPr/>
          </a:p>
        </p:txBody>
      </p:sp>
      <p:sp>
        <p:nvSpPr>
          <p:cNvPr id="1000" name="Shape 1000"/>
          <p:cNvSpPr/>
          <p:nvPr/>
        </p:nvSpPr>
        <p:spPr>
          <a:xfrm>
            <a:off x="3115733" y="5046133"/>
            <a:ext cx="1981201" cy="914401"/>
          </a:xfrm>
          <a:prstGeom prst="ellipse">
            <a:avLst/>
          </a:prstGeom>
          <a:ln w="38100">
            <a:solidFill>
              <a:srgbClr val="FFFF66"/>
            </a:solidFill>
          </a:ln>
        </p:spPr>
        <p:txBody>
          <a:bodyPr lIns="45719" rIns="45719" anchor="ctr"/>
          <a:lstStyle/>
          <a:p>
            <a:pPr defTabSz="914400">
              <a:defRPr sz="2400">
                <a:latin typeface="Times"/>
                <a:ea typeface="Times"/>
                <a:cs typeface="Times"/>
                <a:sym typeface="Times"/>
              </a:defRPr>
            </a:pPr>
            <a:endParaRPr/>
          </a:p>
        </p:txBody>
      </p:sp>
      <p:sp>
        <p:nvSpPr>
          <p:cNvPr id="1001" name="Shape 1001"/>
          <p:cNvSpPr/>
          <p:nvPr/>
        </p:nvSpPr>
        <p:spPr>
          <a:xfrm>
            <a:off x="0" y="0"/>
            <a:ext cx="9156700"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1002" name="image.jpg"/>
          <p:cNvPicPr>
            <a:picLocks noChangeAspect="1"/>
          </p:cNvPicPr>
          <p:nvPr/>
        </p:nvPicPr>
        <p:blipFill>
          <a:blip r:embed="rId3">
            <a:extLst/>
          </a:blip>
          <a:stretch>
            <a:fillRect/>
          </a:stretch>
        </p:blipFill>
        <p:spPr>
          <a:xfrm>
            <a:off x="869950" y="152399"/>
            <a:ext cx="7404100" cy="38100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96"/>
                                        </p:tgtEl>
                                        <p:attrNameLst>
                                          <p:attrName>style.visibility</p:attrName>
                                        </p:attrNameLst>
                                      </p:cBhvr>
                                      <p:to>
                                        <p:strVal val="visible"/>
                                      </p:to>
                                    </p:set>
                                    <p:animEffect transition="in" filter="wipe(left)">
                                      <p:cBhvr>
                                        <p:cTn id="7" dur="1000"/>
                                        <p:tgtEl>
                                          <p:spTgt spid="996"/>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994"/>
                                        </p:tgtEl>
                                        <p:attrNameLst>
                                          <p:attrName>style.visibility</p:attrName>
                                        </p:attrNameLst>
                                      </p:cBhvr>
                                      <p:to>
                                        <p:strVal val="visible"/>
                                      </p:to>
                                    </p:set>
                                    <p:animEffect transition="in" filter="wipe(left)">
                                      <p:cBhvr>
                                        <p:cTn id="11" dur="1000"/>
                                        <p:tgtEl>
                                          <p:spTgt spid="9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997"/>
                                        </p:tgtEl>
                                        <p:attrNameLst>
                                          <p:attrName>style.visibility</p:attrName>
                                        </p:attrNameLst>
                                      </p:cBhvr>
                                      <p:to>
                                        <p:strVal val="visible"/>
                                      </p:to>
                                    </p:set>
                                    <p:animEffect transition="in" filter="wipe(left)">
                                      <p:cBhvr>
                                        <p:cTn id="16" dur="500"/>
                                        <p:tgtEl>
                                          <p:spTgt spid="997"/>
                                        </p:tgtEl>
                                      </p:cBhvr>
                                    </p:animEffect>
                                  </p:childTnLst>
                                </p:cTn>
                              </p:par>
                            </p:childTnLst>
                          </p:cTn>
                        </p:par>
                        <p:par>
                          <p:cTn id="17" fill="hold">
                            <p:stCondLst>
                              <p:cond delay="500"/>
                            </p:stCondLst>
                            <p:childTnLst>
                              <p:par>
                                <p:cTn id="18" presetID="22" presetClass="entr" presetSubtype="2" fill="hold" grpId="4" nodeType="afterEffect">
                                  <p:stCondLst>
                                    <p:cond delay="0"/>
                                  </p:stCondLst>
                                  <p:iterate>
                                    <p:tmAbs val="0"/>
                                  </p:iterate>
                                  <p:childTnLst>
                                    <p:set>
                                      <p:cBhvr>
                                        <p:cTn id="19" fill="hold"/>
                                        <p:tgtEl>
                                          <p:spTgt spid="999"/>
                                        </p:tgtEl>
                                        <p:attrNameLst>
                                          <p:attrName>style.visibility</p:attrName>
                                        </p:attrNameLst>
                                      </p:cBhvr>
                                      <p:to>
                                        <p:strVal val="visible"/>
                                      </p:to>
                                    </p:set>
                                    <p:animEffect transition="in" filter="wipe(right)">
                                      <p:cBhvr>
                                        <p:cTn id="20" dur="1000"/>
                                        <p:tgtEl>
                                          <p:spTgt spid="999"/>
                                        </p:tgtEl>
                                      </p:cBhvr>
                                    </p:animEffect>
                                  </p:childTnLst>
                                </p:cTn>
                              </p:par>
                            </p:childTnLst>
                          </p:cTn>
                        </p:par>
                        <p:par>
                          <p:cTn id="21" fill="hold">
                            <p:stCondLst>
                              <p:cond delay="1500"/>
                            </p:stCondLst>
                            <p:childTnLst>
                              <p:par>
                                <p:cTn id="22" presetID="9" presetClass="exit" fill="hold" grpId="5" nodeType="afterEffect">
                                  <p:stCondLst>
                                    <p:cond delay="0"/>
                                  </p:stCondLst>
                                  <p:iterate>
                                    <p:tmAbs val="0"/>
                                  </p:iterate>
                                  <p:childTnLst>
                                    <p:animEffect transition="out" filter="dissolve">
                                      <p:cBhvr>
                                        <p:cTn id="23" dur="1000" fill="hold"/>
                                        <p:tgtEl>
                                          <p:spTgt spid="996"/>
                                        </p:tgtEl>
                                      </p:cBhvr>
                                    </p:animEffect>
                                    <p:set>
                                      <p:cBhvr>
                                        <p:cTn id="24" fill="hold">
                                          <p:stCondLst>
                                            <p:cond delay="999"/>
                                          </p:stCondLst>
                                        </p:cTn>
                                        <p:tgtEl>
                                          <p:spTgt spid="996"/>
                                        </p:tgtEl>
                                        <p:attrNameLst>
                                          <p:attrName>style.visibility</p:attrName>
                                        </p:attrNameLst>
                                      </p:cBhvr>
                                      <p:to>
                                        <p:strVal val="hidden"/>
                                      </p:to>
                                    </p:set>
                                  </p:childTnLst>
                                </p:cTn>
                              </p:par>
                            </p:childTnLst>
                          </p:cTn>
                        </p:par>
                        <p:par>
                          <p:cTn id="25" fill="hold">
                            <p:stCondLst>
                              <p:cond delay="2500"/>
                            </p:stCondLst>
                            <p:childTnLst>
                              <p:par>
                                <p:cTn id="26" presetID="9" presetClass="exit" fill="hold" grpId="6" nodeType="afterEffect">
                                  <p:stCondLst>
                                    <p:cond delay="0"/>
                                  </p:stCondLst>
                                  <p:iterate>
                                    <p:tmAbs val="0"/>
                                  </p:iterate>
                                  <p:childTnLst>
                                    <p:animEffect transition="out" filter="dissolve">
                                      <p:cBhvr>
                                        <p:cTn id="27" dur="1000" fill="hold"/>
                                        <p:tgtEl>
                                          <p:spTgt spid="994"/>
                                        </p:tgtEl>
                                      </p:cBhvr>
                                    </p:animEffect>
                                    <p:set>
                                      <p:cBhvr>
                                        <p:cTn id="28" fill="hold">
                                          <p:stCondLst>
                                            <p:cond delay="999"/>
                                          </p:stCondLst>
                                        </p:cTn>
                                        <p:tgtEl>
                                          <p:spTgt spid="99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7" nodeType="clickEffect">
                                  <p:stCondLst>
                                    <p:cond delay="0"/>
                                  </p:stCondLst>
                                  <p:iterate>
                                    <p:tmAbs val="0"/>
                                  </p:iterate>
                                  <p:childTnLst>
                                    <p:set>
                                      <p:cBhvr>
                                        <p:cTn id="32" fill="hold"/>
                                        <p:tgtEl>
                                          <p:spTgt spid="998"/>
                                        </p:tgtEl>
                                        <p:attrNameLst>
                                          <p:attrName>style.visibility</p:attrName>
                                        </p:attrNameLst>
                                      </p:cBhvr>
                                      <p:to>
                                        <p:strVal val="visible"/>
                                      </p:to>
                                    </p:set>
                                    <p:animEffect transition="in" filter="wipe(left)">
                                      <p:cBhvr>
                                        <p:cTn id="33" dur="500"/>
                                        <p:tgtEl>
                                          <p:spTgt spid="998"/>
                                        </p:tgtEl>
                                      </p:cBhvr>
                                    </p:animEffect>
                                  </p:childTnLst>
                                </p:cTn>
                              </p:par>
                            </p:childTnLst>
                          </p:cTn>
                        </p:par>
                        <p:par>
                          <p:cTn id="34" fill="hold">
                            <p:stCondLst>
                              <p:cond delay="500"/>
                            </p:stCondLst>
                            <p:childTnLst>
                              <p:par>
                                <p:cTn id="35" presetID="22" presetClass="entr" presetSubtype="2" fill="hold" grpId="8" nodeType="afterEffect">
                                  <p:stCondLst>
                                    <p:cond delay="0"/>
                                  </p:stCondLst>
                                  <p:iterate>
                                    <p:tmAbs val="0"/>
                                  </p:iterate>
                                  <p:childTnLst>
                                    <p:set>
                                      <p:cBhvr>
                                        <p:cTn id="36" fill="hold"/>
                                        <p:tgtEl>
                                          <p:spTgt spid="1000"/>
                                        </p:tgtEl>
                                        <p:attrNameLst>
                                          <p:attrName>style.visibility</p:attrName>
                                        </p:attrNameLst>
                                      </p:cBhvr>
                                      <p:to>
                                        <p:strVal val="visible"/>
                                      </p:to>
                                    </p:set>
                                    <p:animEffect transition="in" filter="wipe(right)">
                                      <p:cBhvr>
                                        <p:cTn id="37" dur="1000"/>
                                        <p:tgtEl>
                                          <p:spTgt spid="1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2" animBg="1" advAuto="0"/>
      <p:bldP spid="994" grpId="6" animBg="1" advAuto="0"/>
      <p:bldP spid="996" grpId="1" animBg="1" advAuto="0"/>
      <p:bldP spid="996" grpId="5" animBg="1" advAuto="0"/>
      <p:bldP spid="997" grpId="3" animBg="1" advAuto="0"/>
      <p:bldP spid="998" grpId="7" animBg="1" advAuto="0"/>
      <p:bldP spid="999" grpId="4" animBg="1" advAuto="0"/>
      <p:bldP spid="1000"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p:nvPr/>
        </p:nvSpPr>
        <p:spPr>
          <a:xfrm>
            <a:off x="0" y="0"/>
            <a:ext cx="9144000" cy="685800"/>
          </a:xfrm>
          <a:prstGeom prst="rect">
            <a:avLst/>
          </a:prstGeom>
          <a:solidFill>
            <a:srgbClr val="84ABD2"/>
          </a:solidFill>
          <a:ln>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471" name="image.jpg"/>
          <p:cNvPicPr>
            <a:picLocks/>
          </p:cNvPicPr>
          <p:nvPr/>
        </p:nvPicPr>
        <p:blipFill>
          <a:blip r:embed="rId3">
            <a:extLst/>
          </a:blip>
          <a:stretch>
            <a:fillRect/>
          </a:stretch>
        </p:blipFill>
        <p:spPr>
          <a:xfrm>
            <a:off x="862012" y="50800"/>
            <a:ext cx="7405688" cy="292100"/>
          </a:xfrm>
          <a:prstGeom prst="rect">
            <a:avLst/>
          </a:prstGeom>
          <a:ln w="12700">
            <a:miter lim="400000"/>
          </a:ln>
        </p:spPr>
      </p:pic>
      <p:sp>
        <p:nvSpPr>
          <p:cNvPr id="472" name="Shape 472"/>
          <p:cNvSpPr/>
          <p:nvPr/>
        </p:nvSpPr>
        <p:spPr>
          <a:xfrm>
            <a:off x="2805112" y="190500"/>
            <a:ext cx="3074505" cy="596900"/>
          </a:xfrm>
          <a:prstGeom prst="rect">
            <a:avLst/>
          </a:prstGeom>
          <a:ln w="12700">
            <a:miter lim="400000"/>
          </a:ln>
          <a:extLst>
            <a:ext uri="{C572A759-6A51-4108-AA02-DFA0A04FC94B}">
              <ma14:wrappingTextBoxFlag xmlns:ma14="http://schemas.microsoft.com/office/mac/drawingml/2011/main" val="1"/>
            </a:ext>
          </a:extLst>
        </p:spPr>
        <p:txBody>
          <a:bodyPr wrap="none" lIns="76200" tIns="76200" rIns="76200" bIns="76200">
            <a:spAutoFit/>
          </a:bodyPr>
          <a:lstStyle>
            <a:lvl1pPr marR="51706" defTabSz="914400">
              <a:buClr>
                <a:srgbClr val="941100"/>
              </a:buClr>
              <a:buFont typeface="Lucida Grande"/>
              <a:defRPr sz="3000" b="1">
                <a:solidFill>
                  <a:srgbClr val="941100"/>
                </a:solidFill>
                <a:uFill>
                  <a:solidFill>
                    <a:srgbClr val="941100"/>
                  </a:solidFill>
                </a:uFill>
                <a:latin typeface="+mn-lt"/>
                <a:ea typeface="+mn-ea"/>
                <a:cs typeface="+mn-cs"/>
                <a:sym typeface="Lucida Grande"/>
              </a:defRPr>
            </a:lvl1pPr>
          </a:lstStyle>
          <a:p>
            <a:r>
              <a:t>The Core Story</a:t>
            </a:r>
          </a:p>
        </p:txBody>
      </p:sp>
      <p:sp>
        <p:nvSpPr>
          <p:cNvPr id="473" name="Shape 473"/>
          <p:cNvSpPr/>
          <p:nvPr/>
        </p:nvSpPr>
        <p:spPr>
          <a:xfrm>
            <a:off x="660400" y="666750"/>
            <a:ext cx="8102600" cy="6125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0480" defTabSz="914400">
              <a:buClr>
                <a:srgbClr val="000000"/>
              </a:buClr>
              <a:buFont typeface="Arial"/>
              <a:defRPr sz="2000" b="1">
                <a:uFill>
                  <a:solidFill>
                    <a:srgbClr val="000000"/>
                  </a:solidFill>
                </a:uFill>
                <a:latin typeface="Arial"/>
                <a:ea typeface="Arial"/>
                <a:cs typeface="Arial"/>
                <a:sym typeface="Arial"/>
              </a:defRPr>
            </a:pPr>
            <a:r>
              <a:t>#1 - Child development is </a:t>
            </a:r>
            <a:r>
              <a:rPr u="sng"/>
              <a:t>the</a:t>
            </a:r>
            <a:r>
              <a:t> foundation of prosperous communities</a:t>
            </a:r>
          </a:p>
          <a:p>
            <a:pPr marR="30480" defTabSz="914400">
              <a:buClr>
                <a:srgbClr val="000000"/>
              </a:buClr>
              <a:buFont typeface="Arial"/>
              <a:defRPr sz="2000" b="1">
                <a:uFill>
                  <a:solidFill>
                    <a:srgbClr val="000000"/>
                  </a:solidFill>
                </a:uFill>
                <a:latin typeface="Arial"/>
                <a:ea typeface="Arial"/>
                <a:cs typeface="Arial"/>
                <a:sym typeface="Arial"/>
              </a:defRPr>
            </a:pPr>
            <a:endParaRPr/>
          </a:p>
          <a:p>
            <a:pPr marR="30480" defTabSz="914400">
              <a:buClr>
                <a:srgbClr val="000000"/>
              </a:buClr>
              <a:buFont typeface="Arial"/>
              <a:defRPr sz="2000" b="1">
                <a:uFill>
                  <a:solidFill>
                    <a:srgbClr val="000000"/>
                  </a:solidFill>
                </a:uFill>
                <a:latin typeface="Arial"/>
                <a:ea typeface="Arial"/>
                <a:cs typeface="Arial"/>
                <a:sym typeface="Arial"/>
              </a:defRPr>
            </a:pPr>
            <a:r>
              <a:t>#2 - Brains are built over time, from the bottom up (</a:t>
            </a:r>
            <a:r>
              <a:rPr i="1">
                <a:solidFill>
                  <a:srgbClr val="B51A00"/>
                </a:solidFill>
                <a:uFill>
                  <a:solidFill>
                    <a:srgbClr val="B51A00"/>
                  </a:solidFill>
                </a:uFill>
              </a:rPr>
              <a:t>skill begets skill</a:t>
            </a:r>
            <a:r>
              <a:t>)</a:t>
            </a:r>
          </a:p>
          <a:p>
            <a:pPr marR="30480" defTabSz="914400">
              <a:buClr>
                <a:srgbClr val="000000"/>
              </a:buClr>
              <a:buFont typeface="Arial"/>
              <a:defRPr sz="2000" b="1">
                <a:uFill>
                  <a:solidFill>
                    <a:srgbClr val="000000"/>
                  </a:solidFill>
                </a:uFill>
                <a:latin typeface="Arial"/>
                <a:ea typeface="Arial"/>
                <a:cs typeface="Arial"/>
                <a:sym typeface="Arial"/>
              </a:defRPr>
            </a:pPr>
            <a:endParaRPr/>
          </a:p>
          <a:p>
            <a:pPr marR="30480" defTabSz="914400">
              <a:buClr>
                <a:srgbClr val="000000"/>
              </a:buClr>
              <a:buFont typeface="Arial"/>
              <a:defRPr sz="2000" b="1">
                <a:uFill>
                  <a:solidFill>
                    <a:srgbClr val="000000"/>
                  </a:solidFill>
                </a:uFill>
                <a:latin typeface="Arial"/>
                <a:ea typeface="Arial"/>
                <a:cs typeface="Arial"/>
                <a:sym typeface="Arial"/>
              </a:defRPr>
            </a:pPr>
            <a:r>
              <a:t>#3 - Genes and experiences together build brains (</a:t>
            </a:r>
            <a:r>
              <a:rPr i="1">
                <a:solidFill>
                  <a:srgbClr val="B51A00"/>
                </a:solidFill>
                <a:uFill>
                  <a:solidFill>
                    <a:srgbClr val="B51A00"/>
                  </a:solidFill>
                </a:uFill>
              </a:rPr>
              <a:t>serve and return</a:t>
            </a:r>
            <a:r>
              <a:t> relationships)</a:t>
            </a:r>
          </a:p>
          <a:p>
            <a:pPr marL="611187" marR="30480" indent="-571500" defTabSz="914400">
              <a:buClr>
                <a:srgbClr val="000000"/>
              </a:buClr>
              <a:buFont typeface="Verdana"/>
              <a:defRPr sz="2000" b="1">
                <a:uFill>
                  <a:solidFill>
                    <a:srgbClr val="000000"/>
                  </a:solidFill>
                </a:uFill>
                <a:latin typeface="Arial"/>
                <a:ea typeface="Arial"/>
                <a:cs typeface="Arial"/>
                <a:sym typeface="Arial"/>
              </a:defRPr>
            </a:pPr>
            <a:endParaRPr/>
          </a:p>
          <a:p>
            <a:pPr marR="30480" defTabSz="914400">
              <a:buClr>
                <a:srgbClr val="000000"/>
              </a:buClr>
              <a:buFont typeface="Arial"/>
              <a:defRPr sz="2000" b="1">
                <a:uFill>
                  <a:solidFill>
                    <a:srgbClr val="000000"/>
                  </a:solidFill>
                </a:uFill>
                <a:latin typeface="Arial"/>
                <a:ea typeface="Arial"/>
                <a:cs typeface="Arial"/>
                <a:sym typeface="Arial"/>
              </a:defRPr>
            </a:pPr>
            <a:r>
              <a:t>#4 - Cognitive, social and emotion development are inextricably intertwined</a:t>
            </a:r>
          </a:p>
          <a:p>
            <a:pPr marL="611187" marR="30480" indent="-571500" defTabSz="914400">
              <a:buClr>
                <a:srgbClr val="000000"/>
              </a:buClr>
              <a:buFont typeface="Verdana"/>
              <a:defRPr sz="2000" b="1">
                <a:uFill>
                  <a:solidFill>
                    <a:srgbClr val="000000"/>
                  </a:solidFill>
                </a:uFill>
                <a:latin typeface="Arial"/>
                <a:ea typeface="Arial"/>
                <a:cs typeface="Arial"/>
                <a:sym typeface="Arial"/>
              </a:defRPr>
            </a:pPr>
            <a:endParaRPr/>
          </a:p>
          <a:p>
            <a:pPr marR="30480" defTabSz="914400">
              <a:buClr>
                <a:srgbClr val="000000"/>
              </a:buClr>
              <a:buFont typeface="Arial"/>
              <a:defRPr sz="2000" b="1">
                <a:uFill>
                  <a:solidFill>
                    <a:srgbClr val="000000"/>
                  </a:solidFill>
                </a:uFill>
                <a:latin typeface="Arial"/>
                <a:ea typeface="Arial"/>
                <a:cs typeface="Arial"/>
                <a:sym typeface="Arial"/>
              </a:defRPr>
            </a:pPr>
            <a:r>
              <a:t>#5 - </a:t>
            </a:r>
            <a:r>
              <a:rPr i="1">
                <a:solidFill>
                  <a:srgbClr val="B51A00"/>
                </a:solidFill>
                <a:uFill>
                  <a:solidFill>
                    <a:srgbClr val="B51A00"/>
                  </a:solidFill>
                </a:uFill>
              </a:rPr>
              <a:t>Toxic stress</a:t>
            </a:r>
            <a:r>
              <a:t> damages </a:t>
            </a:r>
            <a:r>
              <a:rPr i="1">
                <a:solidFill>
                  <a:srgbClr val="B51A00"/>
                </a:solidFill>
                <a:uFill>
                  <a:solidFill>
                    <a:srgbClr val="B51A00"/>
                  </a:solidFill>
                </a:uFill>
              </a:rPr>
              <a:t>brain architecture</a:t>
            </a:r>
          </a:p>
          <a:p>
            <a:pPr marR="30480" defTabSz="914400">
              <a:buClr>
                <a:srgbClr val="000000"/>
              </a:buClr>
              <a:buFont typeface="Arial"/>
              <a:defRPr sz="2000" b="1">
                <a:uFill>
                  <a:solidFill>
                    <a:srgbClr val="000000"/>
                  </a:solidFill>
                </a:uFill>
                <a:latin typeface="Arial"/>
                <a:ea typeface="Arial"/>
                <a:cs typeface="Arial"/>
                <a:sym typeface="Arial"/>
              </a:defRPr>
            </a:pPr>
            <a:endParaRPr i="1">
              <a:solidFill>
                <a:srgbClr val="B51A00"/>
              </a:solidFill>
              <a:uFill>
                <a:solidFill>
                  <a:srgbClr val="B51A00"/>
                </a:solidFill>
              </a:uFill>
            </a:endParaRPr>
          </a:p>
          <a:p>
            <a:pPr marR="30480" defTabSz="914400">
              <a:buClr>
                <a:srgbClr val="000000"/>
              </a:buClr>
              <a:buFont typeface="Arial"/>
              <a:defRPr sz="2000" b="1">
                <a:uFill>
                  <a:solidFill>
                    <a:srgbClr val="000000"/>
                  </a:solidFill>
                </a:uFill>
                <a:latin typeface="Arial"/>
                <a:ea typeface="Arial"/>
                <a:cs typeface="Arial"/>
                <a:sym typeface="Arial"/>
              </a:defRPr>
            </a:pPr>
            <a:r>
              <a:rPr i="1"/>
              <a:t>#6 -</a:t>
            </a:r>
            <a:r>
              <a:rPr i="1">
                <a:solidFill>
                  <a:srgbClr val="B51A00"/>
                </a:solidFill>
                <a:uFill>
                  <a:solidFill>
                    <a:srgbClr val="B51A00"/>
                  </a:solidFill>
                </a:uFill>
              </a:rPr>
              <a:t> Resilience</a:t>
            </a:r>
            <a:r>
              <a:rPr i="1">
                <a:uFill>
                  <a:solidFill>
                    <a:srgbClr val="B51A00"/>
                  </a:solidFill>
                </a:uFill>
              </a:rPr>
              <a:t> is not an internal character strength, but rather is built through combined impact of genes and experiences of a child</a:t>
            </a:r>
          </a:p>
          <a:p>
            <a:pPr marR="30480" defTabSz="914400">
              <a:defRPr sz="2000" b="1">
                <a:uFill>
                  <a:solidFill>
                    <a:srgbClr val="000000"/>
                  </a:solidFill>
                </a:uFill>
                <a:latin typeface="Arial"/>
                <a:ea typeface="Arial"/>
                <a:cs typeface="Arial"/>
                <a:sym typeface="Arial"/>
              </a:defRPr>
            </a:pPr>
            <a:endParaRPr i="1">
              <a:uFill>
                <a:solidFill>
                  <a:srgbClr val="B51A00"/>
                </a:solidFill>
              </a:uFill>
            </a:endParaRPr>
          </a:p>
          <a:p>
            <a:pPr marR="30480" defTabSz="914400">
              <a:buClr>
                <a:srgbClr val="000000"/>
              </a:buClr>
              <a:buFont typeface="Arial"/>
              <a:defRPr sz="2000" b="1">
                <a:uFill>
                  <a:solidFill>
                    <a:srgbClr val="000000"/>
                  </a:solidFill>
                </a:uFill>
                <a:latin typeface="Arial"/>
                <a:ea typeface="Arial"/>
                <a:cs typeface="Arial"/>
                <a:sym typeface="Arial"/>
              </a:defRPr>
            </a:pPr>
            <a:r>
              <a:t>#7 - For many functions, the brain’s capacity for change decreases over time (cost-effectiveness factor) - </a:t>
            </a:r>
            <a:r>
              <a:rPr>
                <a:solidFill>
                  <a:srgbClr val="B51A00"/>
                </a:solidFill>
                <a:uFill>
                  <a:solidFill>
                    <a:srgbClr val="B51A00"/>
                  </a:solidFill>
                </a:uFill>
              </a:rPr>
              <a:t>but not all functions are impacted equally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73">
                                            <p:bg/>
                                          </p:spTgt>
                                        </p:tgtEl>
                                        <p:attrNameLst>
                                          <p:attrName>style.visibility</p:attrName>
                                        </p:attrNameLst>
                                      </p:cBhvr>
                                      <p:to>
                                        <p:strVal val="visible"/>
                                      </p:to>
                                    </p:set>
                                    <p:animEffect transition="in" filter="wipe(left)">
                                      <p:cBhvr>
                                        <p:cTn id="7" dur="1000"/>
                                        <p:tgtEl>
                                          <p:spTgt spid="473">
                                            <p:bg/>
                                          </p:spTgt>
                                        </p:tgtEl>
                                      </p:cBhvr>
                                    </p:animEffect>
                                  </p:childTnLst>
                                </p:cTn>
                              </p:par>
                              <p:par>
                                <p:cTn id="8" presetID="22" presetClass="entr" presetSubtype="8" fill="hold" grpId="1" nodeType="withEffect">
                                  <p:stCondLst>
                                    <p:cond delay="0"/>
                                  </p:stCondLst>
                                  <p:iterate>
                                    <p:tmAbs val="0"/>
                                  </p:iterate>
                                  <p:childTnLst>
                                    <p:set>
                                      <p:cBhvr>
                                        <p:cTn id="9" fill="hold"/>
                                        <p:tgtEl>
                                          <p:spTgt spid="473">
                                            <p:txEl>
                                              <p:pRg st="0" end="0"/>
                                            </p:txEl>
                                          </p:spTgt>
                                        </p:tgtEl>
                                        <p:attrNameLst>
                                          <p:attrName>style.visibility</p:attrName>
                                        </p:attrNameLst>
                                      </p:cBhvr>
                                      <p:to>
                                        <p:strVal val="visible"/>
                                      </p:to>
                                    </p:set>
                                    <p:animEffect transition="in" filter="wipe(left)">
                                      <p:cBhvr>
                                        <p:cTn id="10" dur="1000"/>
                                        <p:tgtEl>
                                          <p:spTgt spid="4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473">
                                            <p:txEl>
                                              <p:pRg st="1" end="1"/>
                                            </p:txEl>
                                          </p:spTgt>
                                        </p:tgtEl>
                                        <p:attrNameLst>
                                          <p:attrName>style.visibility</p:attrName>
                                        </p:attrNameLst>
                                      </p:cBhvr>
                                      <p:to>
                                        <p:strVal val="visible"/>
                                      </p:to>
                                    </p:set>
                                    <p:animEffect transition="in" filter="wipe(left)">
                                      <p:cBhvr>
                                        <p:cTn id="15" dur="1000"/>
                                        <p:tgtEl>
                                          <p:spTgt spid="4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473">
                                            <p:txEl>
                                              <p:pRg st="2" end="2"/>
                                            </p:txEl>
                                          </p:spTgt>
                                        </p:tgtEl>
                                        <p:attrNameLst>
                                          <p:attrName>style.visibility</p:attrName>
                                        </p:attrNameLst>
                                      </p:cBhvr>
                                      <p:to>
                                        <p:strVal val="visible"/>
                                      </p:to>
                                    </p:set>
                                    <p:animEffect transition="in" filter="wipe(left)">
                                      <p:cBhvr>
                                        <p:cTn id="20" dur="1000"/>
                                        <p:tgtEl>
                                          <p:spTgt spid="47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473">
                                            <p:txEl>
                                              <p:pRg st="3" end="3"/>
                                            </p:txEl>
                                          </p:spTgt>
                                        </p:tgtEl>
                                        <p:attrNameLst>
                                          <p:attrName>style.visibility</p:attrName>
                                        </p:attrNameLst>
                                      </p:cBhvr>
                                      <p:to>
                                        <p:strVal val="visible"/>
                                      </p:to>
                                    </p:set>
                                    <p:animEffect transition="in" filter="wipe(left)">
                                      <p:cBhvr>
                                        <p:cTn id="25" dur="1000"/>
                                        <p:tgtEl>
                                          <p:spTgt spid="47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473">
                                            <p:txEl>
                                              <p:pRg st="4" end="4"/>
                                            </p:txEl>
                                          </p:spTgt>
                                        </p:tgtEl>
                                        <p:attrNameLst>
                                          <p:attrName>style.visibility</p:attrName>
                                        </p:attrNameLst>
                                      </p:cBhvr>
                                      <p:to>
                                        <p:strVal val="visible"/>
                                      </p:to>
                                    </p:set>
                                    <p:animEffect transition="in" filter="wipe(left)">
                                      <p:cBhvr>
                                        <p:cTn id="30" dur="1000"/>
                                        <p:tgtEl>
                                          <p:spTgt spid="47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473">
                                            <p:txEl>
                                              <p:pRg st="5" end="5"/>
                                            </p:txEl>
                                          </p:spTgt>
                                        </p:tgtEl>
                                        <p:attrNameLst>
                                          <p:attrName>style.visibility</p:attrName>
                                        </p:attrNameLst>
                                      </p:cBhvr>
                                      <p:to>
                                        <p:strVal val="visible"/>
                                      </p:to>
                                    </p:set>
                                    <p:animEffect transition="in" filter="wipe(left)">
                                      <p:cBhvr>
                                        <p:cTn id="35" dur="1000"/>
                                        <p:tgtEl>
                                          <p:spTgt spid="47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iterate>
                                    <p:tmAbs val="0"/>
                                  </p:iterate>
                                  <p:childTnLst>
                                    <p:set>
                                      <p:cBhvr>
                                        <p:cTn id="39" fill="hold"/>
                                        <p:tgtEl>
                                          <p:spTgt spid="473">
                                            <p:txEl>
                                              <p:pRg st="6" end="6"/>
                                            </p:txEl>
                                          </p:spTgt>
                                        </p:tgtEl>
                                        <p:attrNameLst>
                                          <p:attrName>style.visibility</p:attrName>
                                        </p:attrNameLst>
                                      </p:cBhvr>
                                      <p:to>
                                        <p:strVal val="visible"/>
                                      </p:to>
                                    </p:set>
                                    <p:animEffect transition="in" filter="wipe(left)">
                                      <p:cBhvr>
                                        <p:cTn id="40" dur="1000"/>
                                        <p:tgtEl>
                                          <p:spTgt spid="47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1" nodeType="clickEffect">
                                  <p:stCondLst>
                                    <p:cond delay="0"/>
                                  </p:stCondLst>
                                  <p:iterate>
                                    <p:tmAbs val="0"/>
                                  </p:iterate>
                                  <p:childTnLst>
                                    <p:set>
                                      <p:cBhvr>
                                        <p:cTn id="44" fill="hold"/>
                                        <p:tgtEl>
                                          <p:spTgt spid="473">
                                            <p:txEl>
                                              <p:pRg st="7" end="7"/>
                                            </p:txEl>
                                          </p:spTgt>
                                        </p:tgtEl>
                                        <p:attrNameLst>
                                          <p:attrName>style.visibility</p:attrName>
                                        </p:attrNameLst>
                                      </p:cBhvr>
                                      <p:to>
                                        <p:strVal val="visible"/>
                                      </p:to>
                                    </p:set>
                                    <p:animEffect transition="in" filter="wipe(left)">
                                      <p:cBhvr>
                                        <p:cTn id="45" dur="1000"/>
                                        <p:tgtEl>
                                          <p:spTgt spid="47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1" nodeType="clickEffect">
                                  <p:stCondLst>
                                    <p:cond delay="0"/>
                                  </p:stCondLst>
                                  <p:iterate>
                                    <p:tmAbs val="0"/>
                                  </p:iterate>
                                  <p:childTnLst>
                                    <p:set>
                                      <p:cBhvr>
                                        <p:cTn id="49" fill="hold"/>
                                        <p:tgtEl>
                                          <p:spTgt spid="473">
                                            <p:txEl>
                                              <p:pRg st="8" end="8"/>
                                            </p:txEl>
                                          </p:spTgt>
                                        </p:tgtEl>
                                        <p:attrNameLst>
                                          <p:attrName>style.visibility</p:attrName>
                                        </p:attrNameLst>
                                      </p:cBhvr>
                                      <p:to>
                                        <p:strVal val="visible"/>
                                      </p:to>
                                    </p:set>
                                    <p:animEffect transition="in" filter="wipe(left)">
                                      <p:cBhvr>
                                        <p:cTn id="50" dur="1000"/>
                                        <p:tgtEl>
                                          <p:spTgt spid="47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1" nodeType="clickEffect">
                                  <p:stCondLst>
                                    <p:cond delay="0"/>
                                  </p:stCondLst>
                                  <p:iterate>
                                    <p:tmAbs val="0"/>
                                  </p:iterate>
                                  <p:childTnLst>
                                    <p:set>
                                      <p:cBhvr>
                                        <p:cTn id="54" fill="hold"/>
                                        <p:tgtEl>
                                          <p:spTgt spid="473">
                                            <p:txEl>
                                              <p:pRg st="9" end="9"/>
                                            </p:txEl>
                                          </p:spTgt>
                                        </p:tgtEl>
                                        <p:attrNameLst>
                                          <p:attrName>style.visibility</p:attrName>
                                        </p:attrNameLst>
                                      </p:cBhvr>
                                      <p:to>
                                        <p:strVal val="visible"/>
                                      </p:to>
                                    </p:set>
                                    <p:animEffect transition="in" filter="wipe(left)">
                                      <p:cBhvr>
                                        <p:cTn id="55" dur="1000"/>
                                        <p:tgtEl>
                                          <p:spTgt spid="47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1" nodeType="clickEffect">
                                  <p:stCondLst>
                                    <p:cond delay="0"/>
                                  </p:stCondLst>
                                  <p:iterate>
                                    <p:tmAbs val="0"/>
                                  </p:iterate>
                                  <p:childTnLst>
                                    <p:set>
                                      <p:cBhvr>
                                        <p:cTn id="59" fill="hold"/>
                                        <p:tgtEl>
                                          <p:spTgt spid="473">
                                            <p:txEl>
                                              <p:pRg st="10" end="10"/>
                                            </p:txEl>
                                          </p:spTgt>
                                        </p:tgtEl>
                                        <p:attrNameLst>
                                          <p:attrName>style.visibility</p:attrName>
                                        </p:attrNameLst>
                                      </p:cBhvr>
                                      <p:to>
                                        <p:strVal val="visible"/>
                                      </p:to>
                                    </p:set>
                                    <p:animEffect transition="in" filter="wipe(left)">
                                      <p:cBhvr>
                                        <p:cTn id="60" dur="1000"/>
                                        <p:tgtEl>
                                          <p:spTgt spid="47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1" nodeType="clickEffect">
                                  <p:stCondLst>
                                    <p:cond delay="0"/>
                                  </p:stCondLst>
                                  <p:iterate>
                                    <p:tmAbs val="0"/>
                                  </p:iterate>
                                  <p:childTnLst>
                                    <p:set>
                                      <p:cBhvr>
                                        <p:cTn id="64" fill="hold"/>
                                        <p:tgtEl>
                                          <p:spTgt spid="473">
                                            <p:txEl>
                                              <p:pRg st="11" end="11"/>
                                            </p:txEl>
                                          </p:spTgt>
                                        </p:tgtEl>
                                        <p:attrNameLst>
                                          <p:attrName>style.visibility</p:attrName>
                                        </p:attrNameLst>
                                      </p:cBhvr>
                                      <p:to>
                                        <p:strVal val="visible"/>
                                      </p:to>
                                    </p:set>
                                    <p:animEffect transition="in" filter="wipe(left)">
                                      <p:cBhvr>
                                        <p:cTn id="65" dur="1000"/>
                                        <p:tgtEl>
                                          <p:spTgt spid="47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1" nodeType="clickEffect">
                                  <p:stCondLst>
                                    <p:cond delay="0"/>
                                  </p:stCondLst>
                                  <p:iterate>
                                    <p:tmAbs val="0"/>
                                  </p:iterate>
                                  <p:childTnLst>
                                    <p:set>
                                      <p:cBhvr>
                                        <p:cTn id="69" fill="hold"/>
                                        <p:tgtEl>
                                          <p:spTgt spid="473">
                                            <p:txEl>
                                              <p:pRg st="12" end="12"/>
                                            </p:txEl>
                                          </p:spTgt>
                                        </p:tgtEl>
                                        <p:attrNameLst>
                                          <p:attrName>style.visibility</p:attrName>
                                        </p:attrNameLst>
                                      </p:cBhvr>
                                      <p:to>
                                        <p:strVal val="visible"/>
                                      </p:to>
                                    </p:set>
                                    <p:animEffect transition="in" filter="wipe(left)">
                                      <p:cBhvr>
                                        <p:cTn id="70" dur="1000"/>
                                        <p:tgtEl>
                                          <p:spTgt spid="47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1" build="p" bldLvl="5"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 name="pasted-image.png"/>
          <p:cNvPicPr>
            <a:picLocks noChangeAspect="1"/>
          </p:cNvPicPr>
          <p:nvPr/>
        </p:nvPicPr>
        <p:blipFill>
          <a:blip r:embed="rId2">
            <a:extLst/>
          </a:blip>
          <a:stretch>
            <a:fillRect/>
          </a:stretch>
        </p:blipFill>
        <p:spPr>
          <a:xfrm>
            <a:off x="1825524" y="799595"/>
            <a:ext cx="6313738" cy="5696455"/>
          </a:xfrm>
          <a:prstGeom prst="rect">
            <a:avLst/>
          </a:prstGeom>
          <a:ln w="12700">
            <a:miter lim="400000"/>
          </a:ln>
        </p:spPr>
      </p:pic>
      <p:sp>
        <p:nvSpPr>
          <p:cNvPr id="1005" name="Shape 1005"/>
          <p:cNvSpPr/>
          <p:nvPr/>
        </p:nvSpPr>
        <p:spPr>
          <a:xfrm>
            <a:off x="0" y="0"/>
            <a:ext cx="9156700" cy="685800"/>
          </a:xfrm>
          <a:prstGeom prst="rect">
            <a:avLst/>
          </a:prstGeom>
          <a:solidFill>
            <a:srgbClr val="84ABD2"/>
          </a:solidFill>
          <a:ln w="12700">
            <a:miter lim="400000"/>
          </a:ln>
        </p:spPr>
        <p:txBody>
          <a:bodyPr lIns="38100" tIns="38100" rIns="38100" bIns="38100" anchor="ctr"/>
          <a:lstStyle/>
          <a:p>
            <a:pPr defTabSz="914400">
              <a:buClr>
                <a:srgbClr val="000000"/>
              </a:buClr>
              <a:defRPr sz="2400">
                <a:uFill>
                  <a:solidFill>
                    <a:srgbClr val="000000"/>
                  </a:solidFill>
                </a:uFill>
                <a:latin typeface="Times"/>
                <a:ea typeface="Times"/>
                <a:cs typeface="Times"/>
                <a:sym typeface="Times"/>
              </a:defRPr>
            </a:pPr>
            <a:endParaRPr/>
          </a:p>
        </p:txBody>
      </p:sp>
      <p:pic>
        <p:nvPicPr>
          <p:cNvPr id="1006" name="image.jpg"/>
          <p:cNvPicPr>
            <a:picLocks noChangeAspect="1"/>
          </p:cNvPicPr>
          <p:nvPr/>
        </p:nvPicPr>
        <p:blipFill>
          <a:blip r:embed="rId3">
            <a:extLst/>
          </a:blip>
          <a:stretch>
            <a:fillRect/>
          </a:stretch>
        </p:blipFill>
        <p:spPr>
          <a:xfrm>
            <a:off x="869950" y="152399"/>
            <a:ext cx="7404100" cy="381002"/>
          </a:xfrm>
          <a:prstGeom prst="rect">
            <a:avLst/>
          </a:prstGeom>
          <a:ln w="12700">
            <a:miter lim="400000"/>
          </a:ln>
        </p:spPr>
      </p:pic>
      <p:sp>
        <p:nvSpPr>
          <p:cNvPr id="1007" name="Shape 1007"/>
          <p:cNvSpPr/>
          <p:nvPr/>
        </p:nvSpPr>
        <p:spPr>
          <a:xfrm>
            <a:off x="4975650" y="6571746"/>
            <a:ext cx="407796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Verdana"/>
                <a:ea typeface="Verdana"/>
                <a:cs typeface="Verdana"/>
                <a:sym typeface="Verdana"/>
              </a:defRPr>
            </a:lvl1pPr>
          </a:lstStyle>
          <a:p>
            <a:r>
              <a:t>Shonkoff, Center for the Developing Child, Harvard </a:t>
            </a:r>
          </a:p>
        </p:txBody>
      </p:sp>
    </p:spTree>
  </p:cSld>
  <p:clrMapOvr>
    <a:masterClrMapping/>
  </p:clrMapOvr>
  <p:transition xmlns:p14="http://schemas.microsoft.com/office/powerpoint/2010/mai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Shape 1010"/>
          <p:cNvSpPr/>
          <p:nvPr/>
        </p:nvSpPr>
        <p:spPr>
          <a:xfrm>
            <a:off x="2394068" y="4836389"/>
            <a:ext cx="4355864" cy="7053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0480" marR="30480" algn="ctr" defTabSz="685800">
              <a:defRPr sz="1400">
                <a:solidFill>
                  <a:schemeClr val="accent2">
                    <a:hueOff val="-554920"/>
                    <a:satOff val="-21482"/>
                    <a:lumOff val="-6228"/>
                  </a:schemeClr>
                </a:solidFill>
                <a:uFill>
                  <a:solidFill>
                    <a:srgbClr val="000000"/>
                  </a:solidFill>
                </a:uFill>
                <a:latin typeface="Arial"/>
                <a:ea typeface="Arial"/>
                <a:cs typeface="Arial"/>
                <a:sym typeface="Arial"/>
              </a:defRPr>
            </a:pPr>
            <a:r>
              <a:rPr u="sng">
                <a:hlinkClick r:id="rId2"/>
              </a:rPr>
              <a:t>plevitt@med.usc.edu</a:t>
            </a:r>
          </a:p>
          <a:p>
            <a:pPr marL="30480" marR="30480" algn="ctr" defTabSz="685800">
              <a:defRPr sz="1400">
                <a:solidFill>
                  <a:schemeClr val="accent2">
                    <a:hueOff val="-554920"/>
                    <a:satOff val="-21482"/>
                    <a:lumOff val="-6228"/>
                  </a:schemeClr>
                </a:solidFill>
                <a:uFill>
                  <a:solidFill>
                    <a:srgbClr val="000000"/>
                  </a:solidFill>
                </a:uFill>
                <a:latin typeface="Arial"/>
                <a:ea typeface="Arial"/>
                <a:cs typeface="Arial"/>
                <a:sym typeface="Arial"/>
              </a:defRPr>
            </a:pPr>
            <a:r>
              <a:rPr u="sng">
                <a:hlinkClick r:id="rId3"/>
              </a:rPr>
              <a:t>http://www.developingchild.harvard.edu</a:t>
            </a:r>
          </a:p>
        </p:txBody>
      </p:sp>
      <p:pic>
        <p:nvPicPr>
          <p:cNvPr id="1011" name="pasted-image.pdf"/>
          <p:cNvPicPr>
            <a:picLocks noChangeAspect="1"/>
          </p:cNvPicPr>
          <p:nvPr/>
        </p:nvPicPr>
        <p:blipFill>
          <a:blip r:embed="rId4">
            <a:extLst/>
          </a:blip>
          <a:stretch>
            <a:fillRect/>
          </a:stretch>
        </p:blipFill>
        <p:spPr>
          <a:xfrm>
            <a:off x="2912897" y="109118"/>
            <a:ext cx="3517721" cy="1069824"/>
          </a:xfrm>
          <a:prstGeom prst="rect">
            <a:avLst/>
          </a:prstGeom>
          <a:ln w="12700">
            <a:miter lim="400000"/>
          </a:ln>
        </p:spPr>
      </p:pic>
      <p:sp>
        <p:nvSpPr>
          <p:cNvPr id="1012" name="Shape 1012"/>
          <p:cNvSpPr/>
          <p:nvPr/>
        </p:nvSpPr>
        <p:spPr>
          <a:xfrm>
            <a:off x="3232212" y="2677465"/>
            <a:ext cx="267957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Verdana"/>
                <a:ea typeface="Verdana"/>
                <a:cs typeface="Verdana"/>
                <a:sym typeface="Verdana"/>
              </a:defRPr>
            </a:lvl1pPr>
          </a:lstStyle>
          <a:p>
            <a:r>
              <a:t>Thank You!</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p:nvPr/>
        </p:nvSpPr>
        <p:spPr>
          <a:xfrm>
            <a:off x="1357758" y="139700"/>
            <a:ext cx="64284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Verdana"/>
                <a:ea typeface="Verdana"/>
                <a:cs typeface="Verdana"/>
                <a:sym typeface="Verdana"/>
              </a:defRPr>
            </a:lvl1pPr>
          </a:lstStyle>
          <a:p>
            <a:pPr>
              <a:defRPr sz="1800"/>
            </a:pPr>
            <a:r>
              <a:rPr sz="2400"/>
              <a:t>Common Misconceptions of Development</a:t>
            </a:r>
          </a:p>
        </p:txBody>
      </p:sp>
      <p:sp>
        <p:nvSpPr>
          <p:cNvPr id="478" name="Shape 478"/>
          <p:cNvSpPr/>
          <p:nvPr/>
        </p:nvSpPr>
        <p:spPr>
          <a:xfrm>
            <a:off x="1955800" y="1854200"/>
            <a:ext cx="2007196"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Verdana"/>
                <a:ea typeface="Verdana"/>
                <a:cs typeface="Verdana"/>
                <a:sym typeface="Verdana"/>
              </a:defRPr>
            </a:lvl1pPr>
          </a:lstStyle>
          <a:p>
            <a:pPr>
              <a:defRPr sz="1800" b="1"/>
            </a:pPr>
            <a:r>
              <a:rPr sz="1600" b="0"/>
              <a:t>Children are………..</a:t>
            </a:r>
          </a:p>
        </p:txBody>
      </p:sp>
      <p:pic>
        <p:nvPicPr>
          <p:cNvPr id="479" name="image.png"/>
          <p:cNvPicPr>
            <a:picLocks noChangeAspect="1"/>
          </p:cNvPicPr>
          <p:nvPr/>
        </p:nvPicPr>
        <p:blipFill>
          <a:blip r:embed="rId2">
            <a:extLst/>
          </a:blip>
          <a:stretch>
            <a:fillRect/>
          </a:stretch>
        </p:blipFill>
        <p:spPr>
          <a:xfrm>
            <a:off x="4279900" y="1639887"/>
            <a:ext cx="1027113" cy="771526"/>
          </a:xfrm>
          <a:prstGeom prst="rect">
            <a:avLst/>
          </a:prstGeom>
          <a:ln w="12700">
            <a:miter lim="400000"/>
          </a:ln>
        </p:spPr>
      </p:pic>
      <p:sp>
        <p:nvSpPr>
          <p:cNvPr id="480" name="Shape 480"/>
          <p:cNvSpPr/>
          <p:nvPr/>
        </p:nvSpPr>
        <p:spPr>
          <a:xfrm>
            <a:off x="1955800" y="2819400"/>
            <a:ext cx="4363244"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Verdana"/>
                <a:ea typeface="Verdana"/>
                <a:cs typeface="Verdana"/>
                <a:sym typeface="Verdana"/>
              </a:defRPr>
            </a:lvl1pPr>
          </a:lstStyle>
          <a:p>
            <a:pPr>
              <a:defRPr sz="1800" b="1"/>
            </a:pPr>
            <a:r>
              <a:rPr sz="1600" b="0"/>
              <a:t>80% of brain development occurs by………</a:t>
            </a:r>
          </a:p>
        </p:txBody>
      </p:sp>
      <p:pic>
        <p:nvPicPr>
          <p:cNvPr id="481" name="image.png"/>
          <p:cNvPicPr>
            <a:picLocks noChangeAspect="1"/>
          </p:cNvPicPr>
          <p:nvPr/>
        </p:nvPicPr>
        <p:blipFill>
          <a:blip r:embed="rId3">
            <a:extLst/>
          </a:blip>
          <a:stretch>
            <a:fillRect/>
          </a:stretch>
        </p:blipFill>
        <p:spPr>
          <a:xfrm>
            <a:off x="6451600" y="2605087"/>
            <a:ext cx="809625" cy="771526"/>
          </a:xfrm>
          <a:prstGeom prst="rect">
            <a:avLst/>
          </a:prstGeom>
          <a:ln w="12700">
            <a:miter lim="400000"/>
          </a:ln>
        </p:spPr>
      </p:pic>
      <p:sp>
        <p:nvSpPr>
          <p:cNvPr id="482" name="Shape 482"/>
          <p:cNvSpPr/>
          <p:nvPr/>
        </p:nvSpPr>
        <p:spPr>
          <a:xfrm>
            <a:off x="1955800" y="4038600"/>
            <a:ext cx="4847432"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Verdana"/>
                <a:ea typeface="Verdana"/>
                <a:cs typeface="Verdana"/>
                <a:sym typeface="Verdana"/>
              </a:defRPr>
            </a:lvl1pPr>
          </a:lstStyle>
          <a:p>
            <a:pPr>
              <a:defRPr sz="1800" b="1"/>
            </a:pPr>
            <a:r>
              <a:rPr sz="1600" b="0"/>
              <a:t>Bad stuff happens………you just have to be…….</a:t>
            </a:r>
          </a:p>
        </p:txBody>
      </p:sp>
      <p:pic>
        <p:nvPicPr>
          <p:cNvPr id="483" name="image.png"/>
          <p:cNvPicPr>
            <a:picLocks noChangeAspect="1"/>
          </p:cNvPicPr>
          <p:nvPr/>
        </p:nvPicPr>
        <p:blipFill>
          <a:blip r:embed="rId4">
            <a:extLst/>
          </a:blip>
          <a:stretch>
            <a:fillRect/>
          </a:stretch>
        </p:blipFill>
        <p:spPr>
          <a:xfrm>
            <a:off x="6972300" y="3698875"/>
            <a:ext cx="809625" cy="1022350"/>
          </a:xfrm>
          <a:prstGeom prst="rect">
            <a:avLst/>
          </a:prstGeom>
          <a:ln w="12700">
            <a:miter lim="400000"/>
          </a:ln>
        </p:spPr>
      </p:pic>
      <p:sp>
        <p:nvSpPr>
          <p:cNvPr id="484" name="Shape 484"/>
          <p:cNvSpPr/>
          <p:nvPr/>
        </p:nvSpPr>
        <p:spPr>
          <a:xfrm>
            <a:off x="1955800" y="5257800"/>
            <a:ext cx="3197622"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Verdana"/>
                <a:ea typeface="Verdana"/>
                <a:cs typeface="Verdana"/>
                <a:sym typeface="Verdana"/>
              </a:defRPr>
            </a:lvl1pPr>
          </a:lstStyle>
          <a:p>
            <a:pPr>
              <a:defRPr sz="1800" b="1"/>
            </a:pPr>
            <a:r>
              <a:rPr sz="1600" b="0"/>
              <a:t>Ready to learn is all about…….</a:t>
            </a:r>
          </a:p>
        </p:txBody>
      </p:sp>
      <p:pic>
        <p:nvPicPr>
          <p:cNvPr id="485" name="image.png"/>
          <p:cNvPicPr>
            <a:picLocks noChangeAspect="1"/>
          </p:cNvPicPr>
          <p:nvPr/>
        </p:nvPicPr>
        <p:blipFill>
          <a:blip r:embed="rId5">
            <a:extLst/>
          </a:blip>
          <a:stretch>
            <a:fillRect/>
          </a:stretch>
        </p:blipFill>
        <p:spPr>
          <a:xfrm>
            <a:off x="5308600" y="4873625"/>
            <a:ext cx="809625" cy="111125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78"/>
                                        </p:tgtEl>
                                        <p:attrNameLst>
                                          <p:attrName>style.visibility</p:attrName>
                                        </p:attrNameLst>
                                      </p:cBhvr>
                                      <p:to>
                                        <p:strVal val="visible"/>
                                      </p:to>
                                    </p:set>
                                    <p:animEffect transition="in" filter="wipe(left)">
                                      <p:cBhvr>
                                        <p:cTn id="7" dur="10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79"/>
                                        </p:tgtEl>
                                        <p:attrNameLst>
                                          <p:attrName>style.visibility</p:attrName>
                                        </p:attrNameLst>
                                      </p:cBhvr>
                                      <p:to>
                                        <p:strVal val="visible"/>
                                      </p:to>
                                    </p:set>
                                    <p:animEffect transition="in" filter="dissolve">
                                      <p:cBhvr>
                                        <p:cTn id="12" dur="1000"/>
                                        <p:tgtEl>
                                          <p:spTgt spid="4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480"/>
                                        </p:tgtEl>
                                        <p:attrNameLst>
                                          <p:attrName>style.visibility</p:attrName>
                                        </p:attrNameLst>
                                      </p:cBhvr>
                                      <p:to>
                                        <p:strVal val="visible"/>
                                      </p:to>
                                    </p:set>
                                    <p:animEffect transition="in" filter="wipe(left)">
                                      <p:cBhvr>
                                        <p:cTn id="17" dur="1000"/>
                                        <p:tgtEl>
                                          <p:spTgt spid="4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481"/>
                                        </p:tgtEl>
                                        <p:attrNameLst>
                                          <p:attrName>style.visibility</p:attrName>
                                        </p:attrNameLst>
                                      </p:cBhvr>
                                      <p:to>
                                        <p:strVal val="visible"/>
                                      </p:to>
                                    </p:set>
                                    <p:animEffect transition="in" filter="dissolve">
                                      <p:cBhvr>
                                        <p:cTn id="22" dur="1000"/>
                                        <p:tgtEl>
                                          <p:spTgt spid="4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482"/>
                                        </p:tgtEl>
                                        <p:attrNameLst>
                                          <p:attrName>style.visibility</p:attrName>
                                        </p:attrNameLst>
                                      </p:cBhvr>
                                      <p:to>
                                        <p:strVal val="visible"/>
                                      </p:to>
                                    </p:set>
                                    <p:animEffect transition="in" filter="wipe(left)">
                                      <p:cBhvr>
                                        <p:cTn id="27" dur="1000"/>
                                        <p:tgtEl>
                                          <p:spTgt spid="48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483"/>
                                        </p:tgtEl>
                                        <p:attrNameLst>
                                          <p:attrName>style.visibility</p:attrName>
                                        </p:attrNameLst>
                                      </p:cBhvr>
                                      <p:to>
                                        <p:strVal val="visible"/>
                                      </p:to>
                                    </p:set>
                                    <p:animEffect transition="in" filter="dissolve">
                                      <p:cBhvr>
                                        <p:cTn id="32" dur="1000"/>
                                        <p:tgtEl>
                                          <p:spTgt spid="4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484"/>
                                        </p:tgtEl>
                                        <p:attrNameLst>
                                          <p:attrName>style.visibility</p:attrName>
                                        </p:attrNameLst>
                                      </p:cBhvr>
                                      <p:to>
                                        <p:strVal val="visible"/>
                                      </p:to>
                                    </p:set>
                                    <p:animEffect transition="in" filter="wipe(left)">
                                      <p:cBhvr>
                                        <p:cTn id="37" dur="1000"/>
                                        <p:tgtEl>
                                          <p:spTgt spid="48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485"/>
                                        </p:tgtEl>
                                        <p:attrNameLst>
                                          <p:attrName>style.visibility</p:attrName>
                                        </p:attrNameLst>
                                      </p:cBhvr>
                                      <p:to>
                                        <p:strVal val="visible"/>
                                      </p:to>
                                    </p:set>
                                    <p:animEffect transition="in" filter="dissolve">
                                      <p:cBhvr>
                                        <p:cTn id="42"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1" animBg="1" advAuto="0"/>
      <p:bldP spid="479" grpId="2" animBg="1" advAuto="0"/>
      <p:bldP spid="480" grpId="3" animBg="1" advAuto="0"/>
      <p:bldP spid="481" grpId="4" animBg="1" advAuto="0"/>
      <p:bldP spid="482" grpId="5" animBg="1" advAuto="0"/>
      <p:bldP spid="483" grpId="6" animBg="1" advAuto="0"/>
      <p:bldP spid="484" grpId="7" animBg="1" advAuto="0"/>
      <p:bldP spid="485" grpId="8"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droppedImage.png"/>
          <p:cNvPicPr>
            <a:picLocks noChangeAspect="1"/>
          </p:cNvPicPr>
          <p:nvPr/>
        </p:nvPicPr>
        <p:blipFill>
          <a:blip r:embed="rId3">
            <a:extLst/>
          </a:blip>
          <a:srcRect r="82213"/>
          <a:stretch>
            <a:fillRect/>
          </a:stretch>
        </p:blipFill>
        <p:spPr>
          <a:xfrm>
            <a:off x="1219200" y="1651000"/>
            <a:ext cx="1143000" cy="4732123"/>
          </a:xfrm>
          <a:prstGeom prst="rect">
            <a:avLst/>
          </a:prstGeom>
          <a:ln w="12700">
            <a:miter lim="400000"/>
          </a:ln>
        </p:spPr>
      </p:pic>
      <p:sp>
        <p:nvSpPr>
          <p:cNvPr id="488" name="Shape 488"/>
          <p:cNvSpPr/>
          <p:nvPr/>
        </p:nvSpPr>
        <p:spPr>
          <a:xfrm>
            <a:off x="4698724" y="6451600"/>
            <a:ext cx="3175001"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06400">
              <a:defRPr>
                <a:latin typeface="+mj-lt"/>
                <a:ea typeface="+mj-ea"/>
                <a:cs typeface="+mj-cs"/>
                <a:sym typeface="Gill Sans"/>
              </a:defRPr>
            </a:lvl1pPr>
          </a:lstStyle>
          <a:p>
            <a:r>
              <a:t>Courchesne et al, Neuron 56, 2007</a:t>
            </a:r>
          </a:p>
        </p:txBody>
      </p:sp>
      <p:sp>
        <p:nvSpPr>
          <p:cNvPr id="489" name="Shape 489"/>
          <p:cNvSpPr/>
          <p:nvPr/>
        </p:nvSpPr>
        <p:spPr>
          <a:xfrm>
            <a:off x="14541" y="716185"/>
            <a:ext cx="9131301" cy="447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06400">
              <a:defRPr sz="2400">
                <a:latin typeface="Arial"/>
                <a:ea typeface="Arial"/>
                <a:cs typeface="Arial"/>
                <a:sym typeface="Arial"/>
              </a:defRPr>
            </a:lvl1pPr>
          </a:lstStyle>
          <a:p>
            <a:r>
              <a:t>Dramatic Growth of Neuronal Architecture - Birth - 2 yrs</a:t>
            </a:r>
          </a:p>
        </p:txBody>
      </p:sp>
      <p:sp>
        <p:nvSpPr>
          <p:cNvPr id="490" name="Shape 490"/>
          <p:cNvSpPr/>
          <p:nvPr/>
        </p:nvSpPr>
        <p:spPr>
          <a:xfrm>
            <a:off x="1074638" y="1250950"/>
            <a:ext cx="6715324"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buClr>
                <a:srgbClr val="000000"/>
              </a:buClr>
              <a:buFont typeface="Verdana"/>
              <a:defRPr sz="1600" b="1">
                <a:solidFill>
                  <a:srgbClr val="B51A00"/>
                </a:solidFill>
                <a:effectLst>
                  <a:outerShdw blurRad="12700" dist="25400" dir="2700000" rotWithShape="0">
                    <a:srgbClr val="CBCBCB"/>
                  </a:outerShdw>
                </a:effectLst>
                <a:uFill>
                  <a:solidFill>
                    <a:srgbClr val="B51A00"/>
                  </a:solidFill>
                </a:uFill>
                <a:latin typeface="Verdana"/>
                <a:ea typeface="Verdana"/>
                <a:cs typeface="Verdana"/>
                <a:sym typeface="Verdana"/>
              </a:defRPr>
            </a:lvl1pPr>
          </a:lstStyle>
          <a:p>
            <a:r>
              <a:t>(1 million synapses formed per second in the early years)</a:t>
            </a:r>
          </a:p>
        </p:txBody>
      </p:sp>
      <p:sp>
        <p:nvSpPr>
          <p:cNvPr id="491" name="Shape 491"/>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492" name="image.jpg"/>
          <p:cNvPicPr>
            <a:picLocks/>
          </p:cNvPicPr>
          <p:nvPr/>
        </p:nvPicPr>
        <p:blipFill>
          <a:blip r:embed="rId4">
            <a:extLst/>
          </a:blip>
          <a:stretch>
            <a:fillRect/>
          </a:stretch>
        </p:blipFill>
        <p:spPr>
          <a:xfrm>
            <a:off x="609600" y="228600"/>
            <a:ext cx="7404100" cy="381001"/>
          </a:xfrm>
          <a:prstGeom prst="rect">
            <a:avLst/>
          </a:prstGeom>
          <a:ln w="12700"/>
        </p:spPr>
      </p:pic>
      <p:pic>
        <p:nvPicPr>
          <p:cNvPr id="493" name="droppedImage.png"/>
          <p:cNvPicPr>
            <a:picLocks noChangeAspect="1"/>
          </p:cNvPicPr>
          <p:nvPr/>
        </p:nvPicPr>
        <p:blipFill>
          <a:blip r:embed="rId3">
            <a:extLst/>
          </a:blip>
          <a:srcRect l="17588" r="55138"/>
          <a:stretch>
            <a:fillRect/>
          </a:stretch>
        </p:blipFill>
        <p:spPr>
          <a:xfrm>
            <a:off x="2349500" y="1651000"/>
            <a:ext cx="1752600" cy="4732123"/>
          </a:xfrm>
          <a:prstGeom prst="rect">
            <a:avLst/>
          </a:prstGeom>
          <a:ln w="12700">
            <a:miter lim="400000"/>
          </a:ln>
        </p:spPr>
      </p:pic>
      <p:pic>
        <p:nvPicPr>
          <p:cNvPr id="494" name="droppedImage.png"/>
          <p:cNvPicPr>
            <a:picLocks noChangeAspect="1"/>
          </p:cNvPicPr>
          <p:nvPr/>
        </p:nvPicPr>
        <p:blipFill>
          <a:blip r:embed="rId3">
            <a:extLst/>
          </a:blip>
          <a:srcRect l="46047" r="26482"/>
          <a:stretch>
            <a:fillRect/>
          </a:stretch>
        </p:blipFill>
        <p:spPr>
          <a:xfrm>
            <a:off x="4127500" y="1651000"/>
            <a:ext cx="1765300" cy="4732123"/>
          </a:xfrm>
          <a:prstGeom prst="rect">
            <a:avLst/>
          </a:prstGeom>
          <a:ln w="12700">
            <a:miter lim="400000"/>
          </a:ln>
        </p:spPr>
      </p:pic>
      <p:pic>
        <p:nvPicPr>
          <p:cNvPr id="495" name="droppedImage.png"/>
          <p:cNvPicPr>
            <a:picLocks noChangeAspect="1"/>
          </p:cNvPicPr>
          <p:nvPr/>
        </p:nvPicPr>
        <p:blipFill>
          <a:blip r:embed="rId3">
            <a:extLst/>
          </a:blip>
          <a:srcRect l="73320" b="431"/>
          <a:stretch>
            <a:fillRect/>
          </a:stretch>
        </p:blipFill>
        <p:spPr>
          <a:xfrm>
            <a:off x="5905500" y="1651000"/>
            <a:ext cx="1714500" cy="4711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93"/>
                                        </p:tgtEl>
                                        <p:attrNameLst>
                                          <p:attrName>style.visibility</p:attrName>
                                        </p:attrNameLst>
                                      </p:cBhvr>
                                      <p:to>
                                        <p:strVal val="visible"/>
                                      </p:to>
                                    </p:set>
                                    <p:animEffect transition="in" filter="wipe(left)">
                                      <p:cBhvr>
                                        <p:cTn id="7" dur="1000"/>
                                        <p:tgtEl>
                                          <p:spTgt spid="4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94"/>
                                        </p:tgtEl>
                                        <p:attrNameLst>
                                          <p:attrName>style.visibility</p:attrName>
                                        </p:attrNameLst>
                                      </p:cBhvr>
                                      <p:to>
                                        <p:strVal val="visible"/>
                                      </p:to>
                                    </p:set>
                                    <p:animEffect transition="in" filter="wipe(left)">
                                      <p:cBhvr>
                                        <p:cTn id="12" dur="1000"/>
                                        <p:tgtEl>
                                          <p:spTgt spid="4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495"/>
                                        </p:tgtEl>
                                        <p:attrNameLst>
                                          <p:attrName>style.visibility</p:attrName>
                                        </p:attrNameLst>
                                      </p:cBhvr>
                                      <p:to>
                                        <p:strVal val="visible"/>
                                      </p:to>
                                    </p:set>
                                    <p:animEffect transition="in" filter="wipe(left)">
                                      <p:cBhvr>
                                        <p:cTn id="17"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1" animBg="1" advAuto="0"/>
      <p:bldP spid="494" grpId="2" animBg="1" advAuto="0"/>
      <p:bldP spid="495"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p:nvPr/>
        </p:nvSpPr>
        <p:spPr>
          <a:xfrm>
            <a:off x="1143000" y="6248400"/>
            <a:ext cx="7188200" cy="317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defTabSz="914400">
              <a:spcBef>
                <a:spcPts val="300"/>
              </a:spcBef>
              <a:buClr>
                <a:srgbClr val="000000"/>
              </a:buClr>
              <a:buFont typeface="Verdana"/>
              <a:defRPr sz="1600" b="1">
                <a:uFill>
                  <a:solidFill>
                    <a:srgbClr val="000000"/>
                  </a:solidFill>
                </a:uFill>
                <a:latin typeface="Verdana"/>
                <a:ea typeface="Verdana"/>
                <a:cs typeface="Verdana"/>
                <a:sym typeface="Verdana"/>
              </a:defRPr>
            </a:pPr>
            <a:r>
              <a:t>         birth         </a:t>
            </a:r>
            <a:r>
              <a:rPr b="0">
                <a:latin typeface="ＭＳ Ｐゴシック"/>
                <a:ea typeface="ＭＳ Ｐゴシック"/>
                <a:cs typeface="ＭＳ Ｐゴシック"/>
                <a:sym typeface="ＭＳ Ｐゴシック"/>
              </a:rPr>
              <a:t>		</a:t>
            </a:r>
            <a:r>
              <a:t>6 years             </a:t>
            </a:r>
            <a:r>
              <a:rPr b="0">
                <a:latin typeface="ＭＳ Ｐゴシック"/>
                <a:ea typeface="ＭＳ Ｐゴシック"/>
                <a:cs typeface="ＭＳ Ｐゴシック"/>
                <a:sym typeface="ＭＳ Ｐゴシック"/>
              </a:rPr>
              <a:t>	</a:t>
            </a:r>
            <a:r>
              <a:t>    14 years</a:t>
            </a:r>
          </a:p>
        </p:txBody>
      </p:sp>
      <p:sp>
        <p:nvSpPr>
          <p:cNvPr id="500" name="Shape 500"/>
          <p:cNvSpPr/>
          <p:nvPr/>
        </p:nvSpPr>
        <p:spPr>
          <a:xfrm>
            <a:off x="0" y="711200"/>
            <a:ext cx="9156700" cy="812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defTabSz="914400">
              <a:buClr>
                <a:srgbClr val="000000"/>
              </a:buClr>
              <a:buFont typeface="Verdana"/>
              <a:defRPr sz="2400" b="1">
                <a:effectLst>
                  <a:outerShdw blurRad="12700" dist="25400" dir="2700000" rotWithShape="0">
                    <a:srgbClr val="CBCBCB"/>
                  </a:outerShdw>
                </a:effectLst>
                <a:uFill>
                  <a:solidFill>
                    <a:srgbClr val="000000"/>
                  </a:solidFill>
                </a:uFill>
                <a:latin typeface="Verdana"/>
                <a:ea typeface="Verdana"/>
                <a:cs typeface="Verdana"/>
                <a:sym typeface="Verdana"/>
              </a:defRPr>
            </a:lvl1pPr>
          </a:lstStyle>
          <a:p>
            <a:r>
              <a:t>Experience Shapes Brain Architecture by Over-Production Followed by Pruning Through Childhood</a:t>
            </a:r>
          </a:p>
        </p:txBody>
      </p:sp>
      <p:pic>
        <p:nvPicPr>
          <p:cNvPr id="501" name="image.png"/>
          <p:cNvPicPr>
            <a:picLocks/>
          </p:cNvPicPr>
          <p:nvPr/>
        </p:nvPicPr>
        <p:blipFill>
          <a:blip r:embed="rId3">
            <a:extLst/>
          </a:blip>
          <a:srcRect t="13558"/>
          <a:stretch>
            <a:fillRect/>
          </a:stretch>
        </p:blipFill>
        <p:spPr>
          <a:xfrm>
            <a:off x="1828800" y="2362200"/>
            <a:ext cx="5867400" cy="3787775"/>
          </a:xfrm>
          <a:prstGeom prst="rect">
            <a:avLst/>
          </a:prstGeom>
          <a:ln w="12700">
            <a:miter lim="400000"/>
          </a:ln>
        </p:spPr>
      </p:pic>
      <p:sp>
        <p:nvSpPr>
          <p:cNvPr id="502" name="Shape 502"/>
          <p:cNvSpPr/>
          <p:nvPr/>
        </p:nvSpPr>
        <p:spPr>
          <a:xfrm>
            <a:off x="5791200" y="2286000"/>
            <a:ext cx="1993900" cy="4267200"/>
          </a:xfrm>
          <a:prstGeom prst="rect">
            <a:avLst/>
          </a:prstGeom>
          <a:solidFill>
            <a:srgbClr val="FFFFFF"/>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03" name="Shape 503"/>
          <p:cNvSpPr/>
          <p:nvPr/>
        </p:nvSpPr>
        <p:spPr>
          <a:xfrm>
            <a:off x="3810000" y="2286000"/>
            <a:ext cx="1993900" cy="4267200"/>
          </a:xfrm>
          <a:prstGeom prst="rect">
            <a:avLst/>
          </a:prstGeom>
          <a:solidFill>
            <a:srgbClr val="FFFFFF"/>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sp>
        <p:nvSpPr>
          <p:cNvPr id="504" name="Shape 504"/>
          <p:cNvSpPr/>
          <p:nvPr/>
        </p:nvSpPr>
        <p:spPr>
          <a:xfrm>
            <a:off x="0" y="0"/>
            <a:ext cx="9156700" cy="685800"/>
          </a:xfrm>
          <a:prstGeom prst="rect">
            <a:avLst/>
          </a:prstGeom>
          <a:solidFill>
            <a:srgbClr val="84ABD2"/>
          </a:solidFill>
          <a:ln w="12700">
            <a:miter lim="400000"/>
          </a:ln>
        </p:spPr>
        <p:txBody>
          <a:bodyPr lIns="50800" tIns="50800" rIns="50800" bIns="50800" anchor="ctr"/>
          <a:lstStyle/>
          <a:p>
            <a:pPr marL="40639" marR="40639" algn="ctr" defTabSz="914400">
              <a:defRPr sz="4200">
                <a:uFill>
                  <a:solidFill>
                    <a:srgbClr val="000000"/>
                  </a:solidFill>
                </a:uFill>
                <a:latin typeface="+mj-lt"/>
                <a:ea typeface="+mj-ea"/>
                <a:cs typeface="+mj-cs"/>
                <a:sym typeface="Gill Sans"/>
              </a:defRPr>
            </a:pPr>
            <a:endParaRPr/>
          </a:p>
        </p:txBody>
      </p:sp>
      <p:pic>
        <p:nvPicPr>
          <p:cNvPr id="505" name="image.jpg"/>
          <p:cNvPicPr>
            <a:picLocks/>
          </p:cNvPicPr>
          <p:nvPr/>
        </p:nvPicPr>
        <p:blipFill>
          <a:blip r:embed="rId4">
            <a:extLst/>
          </a:blip>
          <a:stretch>
            <a:fillRect/>
          </a:stretch>
        </p:blipFill>
        <p:spPr>
          <a:xfrm>
            <a:off x="609600" y="228600"/>
            <a:ext cx="7404100" cy="381001"/>
          </a:xfrm>
          <a:prstGeom prst="rect">
            <a:avLst/>
          </a:prstGeom>
          <a:ln w="12700"/>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50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2" animBg="1" advAuto="0"/>
      <p:bldP spid="503"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2804</Words>
  <Application>Microsoft Macintosh PowerPoint</Application>
  <PresentationFormat>On-screen Show (4:3)</PresentationFormat>
  <Paragraphs>289</Paragraphs>
  <Slides>61</Slides>
  <Notes>15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White</vt:lpstr>
      <vt:lpstr>Translating the Neuroscience of Early Brain and Child Development to Public Policy  Graduate Center for the Study of Early Learning University of Mississippi Jackson, MS  February 6, 2018</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Interaction as Serve and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Epigenome –  Regulating Gene Activity</vt:lpstr>
      <vt:lpstr>DNA Methylation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Key to Larger Impacts at Scale: Greater Specificity About What Works for Whom and Why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the Neuroscience of Early Brain and Child Development to Public Policy  Graduate Center for the Study of Early Learning University of Mississippi Jackson, MS  February 6, 2018</dc:title>
  <dc:creator>Cathy Grace</dc:creator>
  <cp:lastModifiedBy>Melody Musgrove</cp:lastModifiedBy>
  <cp:revision>3</cp:revision>
  <dcterms:modified xsi:type="dcterms:W3CDTF">2018-03-08T21:51:19Z</dcterms:modified>
</cp:coreProperties>
</file>